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60" r:id="rId3"/>
    <p:sldId id="258" r:id="rId4"/>
    <p:sldId id="259" r:id="rId5"/>
    <p:sldId id="262" r:id="rId6"/>
    <p:sldId id="263" r:id="rId7"/>
    <p:sldId id="266" r:id="rId8"/>
    <p:sldId id="267" r:id="rId9"/>
    <p:sldId id="264" r:id="rId10"/>
    <p:sldId id="268" r:id="rId11"/>
    <p:sldId id="269" r:id="rId12"/>
    <p:sldId id="270" r:id="rId13"/>
    <p:sldId id="271" r:id="rId14"/>
    <p:sldId id="272" r:id="rId15"/>
    <p:sldId id="261"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8697" autoAdjust="0"/>
  </p:normalViewPr>
  <p:slideViewPr>
    <p:cSldViewPr>
      <p:cViewPr varScale="1">
        <p:scale>
          <a:sx n="58" d="100"/>
          <a:sy n="58" d="100"/>
        </p:scale>
        <p:origin x="-1716" y="-78"/>
      </p:cViewPr>
      <p:guideLst>
        <p:guide orient="horz" pos="2160"/>
        <p:guide pos="2880"/>
      </p:guideLst>
    </p:cSldViewPr>
  </p:slideViewPr>
  <p:outlineViewPr>
    <p:cViewPr>
      <p:scale>
        <a:sx n="33" d="100"/>
        <a:sy n="33" d="100"/>
      </p:scale>
      <p:origin x="0" y="2868"/>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2C7520-DD16-4571-8BAE-2EC07B045985}" type="datetimeFigureOut">
              <a:rPr lang="en-IE" smtClean="0"/>
              <a:pPr/>
              <a:t>04/11/2012</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FE61D4-2DD0-48E1-9C4A-C02A89F04E15}" type="slidenum">
              <a:rPr lang="en-IE" smtClean="0"/>
              <a:pPr/>
              <a:t>‹#›</a:t>
            </a:fld>
            <a:endParaRPr lang="en-I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msdn.microsoft.com/en-us/library/bb203873.asp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gamedev.stackexchange.com/questions/21220/how-exactly-does-xnas-spritebatch-work"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Details about initializing</a:t>
            </a:r>
            <a:r>
              <a:rPr lang="en-IE" baseline="0" dirty="0" smtClean="0"/>
              <a:t> </a:t>
            </a:r>
            <a:r>
              <a:rPr lang="en-IE" dirty="0" smtClean="0">
                <a:hlinkClick r:id="rId3"/>
              </a:rPr>
              <a:t>http://msdn.microsoft.com/en-us/library/bb203873.aspx</a:t>
            </a:r>
            <a:endParaRPr lang="en-IE" dirty="0" smtClean="0"/>
          </a:p>
          <a:p>
            <a:endParaRPr lang="en-IE" dirty="0" smtClean="0"/>
          </a:p>
          <a:p>
            <a:r>
              <a:rPr lang="en-IE" dirty="0" smtClean="0"/>
              <a:t>Initialize , init</a:t>
            </a:r>
            <a:r>
              <a:rPr lang="en-IE" baseline="0" dirty="0" smtClean="0"/>
              <a:t> variables, etc that will be set once</a:t>
            </a:r>
          </a:p>
          <a:p>
            <a:r>
              <a:rPr lang="en-IE" baseline="0" dirty="0" smtClean="0"/>
              <a:t>Load: called at the start and in case of a device reset</a:t>
            </a:r>
            <a:endParaRPr lang="en-IE" dirty="0" smtClean="0"/>
          </a:p>
          <a:p>
            <a:endParaRPr lang="en-IE" dirty="0" smtClean="0"/>
          </a:p>
          <a:p>
            <a:r>
              <a:rPr lang="en-IE" dirty="0" smtClean="0"/>
              <a:t>Draw called fixed times per second</a:t>
            </a:r>
            <a:r>
              <a:rPr lang="en-IE" baseline="0" dirty="0" smtClean="0"/>
              <a:t> (default to 60)</a:t>
            </a:r>
          </a:p>
          <a:p>
            <a:r>
              <a:rPr lang="en-IE" baseline="0" dirty="0" smtClean="0"/>
              <a:t>Update many times as possible</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2</a:t>
            </a:fld>
            <a:endParaRPr lang="en-I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253D57B-EDDB-4A47-A7D0-4363F2D064E6}" type="slidenum">
              <a:rPr lang="en-IE" smtClean="0"/>
              <a:pPr/>
              <a:t>3</a:t>
            </a:fld>
            <a:endParaRPr lang="en-IE"/>
          </a:p>
        </p:txBody>
      </p:sp>
    </p:spTree>
    <p:extLst>
      <p:ext uri="{BB962C8B-B14F-4D97-AF65-F5344CB8AC3E}">
        <p14:creationId xmlns="" xmlns:p14="http://schemas.microsoft.com/office/powerpoint/2010/main" val="1767057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More about </a:t>
            </a:r>
            <a:r>
              <a:rPr lang="en-IE" dirty="0" err="1" smtClean="0"/>
              <a:t>spritebatch</a:t>
            </a:r>
            <a:r>
              <a:rPr lang="en-IE" dirty="0" smtClean="0"/>
              <a:t> </a:t>
            </a:r>
            <a:r>
              <a:rPr lang="en-IE" dirty="0" smtClean="0">
                <a:hlinkClick r:id="rId3"/>
              </a:rPr>
              <a:t>http://gamedev.stackexchange.com/questions/21220/how-exactly-does-xnas-spritebatch-work</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5</a:t>
            </a:fld>
            <a:endParaRPr lang="en-I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err="1" smtClean="0"/>
              <a:t>Stackexchange</a:t>
            </a:r>
            <a:r>
              <a:rPr lang="en-IE" dirty="0" smtClean="0"/>
              <a:t> </a:t>
            </a:r>
            <a:r>
              <a:rPr lang="en-IE" dirty="0" err="1" smtClean="0"/>
              <a:t>Gamedev</a:t>
            </a:r>
            <a:r>
              <a:rPr lang="en-IE" baseline="0" dirty="0" smtClean="0"/>
              <a:t> also have a lot of information</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6</a:t>
            </a:fld>
            <a:endParaRPr lang="en-I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IE" dirty="0" smtClean="0"/>
              <a:t>Two</a:t>
            </a:r>
            <a:r>
              <a:rPr lang="en-IE" baseline="0" dirty="0" smtClean="0"/>
              <a:t> code files</a:t>
            </a:r>
          </a:p>
          <a:p>
            <a:pPr marL="228600" indent="-228600">
              <a:buNone/>
            </a:pPr>
            <a:r>
              <a:rPr lang="en-IE" dirty="0" smtClean="0"/>
              <a:t>Possible to have more</a:t>
            </a:r>
            <a:r>
              <a:rPr lang="en-IE" baseline="0" dirty="0" smtClean="0"/>
              <a:t> than one </a:t>
            </a:r>
            <a:r>
              <a:rPr lang="en-IE" baseline="0" dirty="0" err="1" smtClean="0"/>
              <a:t>spritebatch</a:t>
            </a:r>
            <a:r>
              <a:rPr lang="en-IE" baseline="0" dirty="0" smtClean="0"/>
              <a:t> per game</a:t>
            </a:r>
          </a:p>
          <a:p>
            <a:pPr marL="228600" indent="-228600">
              <a:buNone/>
            </a:pP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8</a:t>
            </a:fld>
            <a:endParaRPr lang="en-I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Screen</a:t>
            </a:r>
            <a:r>
              <a:rPr lang="en-IE" baseline="0" dirty="0" smtClean="0"/>
              <a:t> coordinate space </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14</a:t>
            </a:fld>
            <a:endParaRPr lang="en-I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253D57B-EDDB-4A47-A7D0-4363F2D064E6}" type="slidenum">
              <a:rPr lang="en-IE" smtClean="0"/>
              <a:pPr/>
              <a:t>15</a:t>
            </a:fld>
            <a:endParaRPr lang="en-IE"/>
          </a:p>
        </p:txBody>
      </p:sp>
    </p:spTree>
    <p:extLst>
      <p:ext uri="{BB962C8B-B14F-4D97-AF65-F5344CB8AC3E}">
        <p14:creationId xmlns="" xmlns:p14="http://schemas.microsoft.com/office/powerpoint/2010/main" val="79834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3408C67-D4E8-4FC0-AC6B-66597DCDBF39}" type="datetimeFigureOut">
              <a:rPr lang="en-IE" smtClean="0"/>
              <a:pPr/>
              <a:t>04/11/2012</a:t>
            </a:fld>
            <a:endParaRPr lang="en-IE"/>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05B8704-C6D1-4A41-B320-840DD9E32AEA}" type="slidenum">
              <a:rPr lang="en-IE" smtClean="0"/>
              <a:pPr/>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08C67-D4E8-4FC0-AC6B-66597DCDBF39}" type="datetimeFigureOut">
              <a:rPr lang="en-IE" smtClean="0"/>
              <a:pPr/>
              <a:t>04/11/2012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08C67-D4E8-4FC0-AC6B-66597DCDBF39}" type="datetimeFigureOut">
              <a:rPr lang="en-IE" smtClean="0"/>
              <a:pPr/>
              <a:t>04/11/2012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3408C67-D4E8-4FC0-AC6B-66597DCDBF39}" type="datetimeFigureOut">
              <a:rPr lang="en-IE" smtClean="0"/>
              <a:pPr/>
              <a:t>04/11/2012</a:t>
            </a:fld>
            <a:endParaRPr lang="en-IE"/>
          </a:p>
        </p:txBody>
      </p:sp>
      <p:sp>
        <p:nvSpPr>
          <p:cNvPr id="9" name="Slide Number Placeholder 8"/>
          <p:cNvSpPr>
            <a:spLocks noGrp="1"/>
          </p:cNvSpPr>
          <p:nvPr>
            <p:ph type="sldNum" sz="quarter" idx="15"/>
          </p:nvPr>
        </p:nvSpPr>
        <p:spPr/>
        <p:txBody>
          <a:bodyPr rtlCol="0"/>
          <a:lstStyle/>
          <a:p>
            <a:fld id="{105B8704-C6D1-4A41-B320-840DD9E32AEA}" type="slidenum">
              <a:rPr lang="en-IE" smtClean="0"/>
              <a:pPr/>
              <a:t>‹#›</a:t>
            </a:fld>
            <a:endParaRPr lang="en-IE"/>
          </a:p>
        </p:txBody>
      </p:sp>
      <p:sp>
        <p:nvSpPr>
          <p:cNvPr id="10" name="Footer Placeholder 9"/>
          <p:cNvSpPr>
            <a:spLocks noGrp="1"/>
          </p:cNvSpPr>
          <p:nvPr>
            <p:ph type="ftr" sz="quarter" idx="16"/>
          </p:nvPr>
        </p:nvSpPr>
        <p:spPr/>
        <p:txBody>
          <a:bodyPr rtlCol="0"/>
          <a:lstStyle/>
          <a:p>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3408C67-D4E8-4FC0-AC6B-66597DCDBF39}" type="datetimeFigureOut">
              <a:rPr lang="en-IE" smtClean="0"/>
              <a:pPr/>
              <a:t>04/11/2012</a:t>
            </a:fld>
            <a:endParaRPr lang="en-IE"/>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05B8704-C6D1-4A41-B320-840DD9E32AEA}" type="slidenum">
              <a:rPr lang="en-IE" smtClean="0"/>
              <a:pPr/>
              <a:t>‹#›</a:t>
            </a:fld>
            <a:endParaRPr lang="en-I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3408C67-D4E8-4FC0-AC6B-66597DCDBF39}" type="datetimeFigureOut">
              <a:rPr lang="en-IE" smtClean="0"/>
              <a:pPr/>
              <a:t>04/11/2012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05B8704-C6D1-4A41-B320-840DD9E32AEA}" type="slidenum">
              <a:rPr lang="en-IE" smtClean="0"/>
              <a:pPr/>
              <a:t>‹#›</a:t>
            </a:fld>
            <a:endParaRPr lang="en-IE"/>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3408C67-D4E8-4FC0-AC6B-66597DCDBF39}" type="datetimeFigureOut">
              <a:rPr lang="en-IE" smtClean="0"/>
              <a:pPr/>
              <a:t>04/11/2012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05B8704-C6D1-4A41-B320-840DD9E32AEA}" type="slidenum">
              <a:rPr lang="en-IE" smtClean="0"/>
              <a:pPr/>
              <a:t>‹#›</a:t>
            </a:fld>
            <a:endParaRPr lang="en-IE"/>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3408C67-D4E8-4FC0-AC6B-66597DCDBF39}" type="datetimeFigureOut">
              <a:rPr lang="en-IE" smtClean="0"/>
              <a:pPr/>
              <a:t>04/11/2012</a:t>
            </a:fld>
            <a:endParaRPr lang="en-IE"/>
          </a:p>
        </p:txBody>
      </p:sp>
      <p:sp>
        <p:nvSpPr>
          <p:cNvPr id="7" name="Slide Number Placeholder 6"/>
          <p:cNvSpPr>
            <a:spLocks noGrp="1"/>
          </p:cNvSpPr>
          <p:nvPr>
            <p:ph type="sldNum" sz="quarter" idx="11"/>
          </p:nvPr>
        </p:nvSpPr>
        <p:spPr/>
        <p:txBody>
          <a:bodyPr rtlCol="0"/>
          <a:lstStyle/>
          <a:p>
            <a:fld id="{105B8704-C6D1-4A41-B320-840DD9E32AEA}" type="slidenum">
              <a:rPr lang="en-IE" smtClean="0"/>
              <a:pPr/>
              <a:t>‹#›</a:t>
            </a:fld>
            <a:endParaRPr lang="en-IE"/>
          </a:p>
        </p:txBody>
      </p:sp>
      <p:sp>
        <p:nvSpPr>
          <p:cNvPr id="8" name="Footer Placeholder 7"/>
          <p:cNvSpPr>
            <a:spLocks noGrp="1"/>
          </p:cNvSpPr>
          <p:nvPr>
            <p:ph type="ftr" sz="quarter" idx="12"/>
          </p:nvPr>
        </p:nvSpPr>
        <p:spPr/>
        <p:txBody>
          <a:bodyPr rtlCol="0"/>
          <a:lstStyle/>
          <a:p>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08C67-D4E8-4FC0-AC6B-66597DCDBF39}" type="datetimeFigureOut">
              <a:rPr lang="en-IE" smtClean="0"/>
              <a:pPr/>
              <a:t>04/11/2012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3408C67-D4E8-4FC0-AC6B-66597DCDBF39}" type="datetimeFigureOut">
              <a:rPr lang="en-IE" smtClean="0"/>
              <a:pPr/>
              <a:t>04/11/2012</a:t>
            </a:fld>
            <a:endParaRPr lang="en-IE"/>
          </a:p>
        </p:txBody>
      </p:sp>
      <p:sp>
        <p:nvSpPr>
          <p:cNvPr id="22" name="Slide Number Placeholder 21"/>
          <p:cNvSpPr>
            <a:spLocks noGrp="1"/>
          </p:cNvSpPr>
          <p:nvPr>
            <p:ph type="sldNum" sz="quarter" idx="15"/>
          </p:nvPr>
        </p:nvSpPr>
        <p:spPr/>
        <p:txBody>
          <a:bodyPr rtlCol="0"/>
          <a:lstStyle/>
          <a:p>
            <a:fld id="{105B8704-C6D1-4A41-B320-840DD9E32AEA}" type="slidenum">
              <a:rPr lang="en-IE" smtClean="0"/>
              <a:pPr/>
              <a:t>‹#›</a:t>
            </a:fld>
            <a:endParaRPr lang="en-IE"/>
          </a:p>
        </p:txBody>
      </p:sp>
      <p:sp>
        <p:nvSpPr>
          <p:cNvPr id="23" name="Footer Placeholder 22"/>
          <p:cNvSpPr>
            <a:spLocks noGrp="1"/>
          </p:cNvSpPr>
          <p:nvPr>
            <p:ph type="ftr" sz="quarter" idx="16"/>
          </p:nvPr>
        </p:nvSpPr>
        <p:spPr/>
        <p:txBody>
          <a:bodyPr rtlCol="0"/>
          <a:lstStyle/>
          <a:p>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3408C67-D4E8-4FC0-AC6B-66597DCDBF39}" type="datetimeFigureOut">
              <a:rPr lang="en-IE" smtClean="0"/>
              <a:pPr/>
              <a:t>04/11/2012</a:t>
            </a:fld>
            <a:endParaRPr lang="en-IE"/>
          </a:p>
        </p:txBody>
      </p:sp>
      <p:sp>
        <p:nvSpPr>
          <p:cNvPr id="18" name="Slide Number Placeholder 17"/>
          <p:cNvSpPr>
            <a:spLocks noGrp="1"/>
          </p:cNvSpPr>
          <p:nvPr>
            <p:ph type="sldNum" sz="quarter" idx="11"/>
          </p:nvPr>
        </p:nvSpPr>
        <p:spPr/>
        <p:txBody>
          <a:bodyPr rtlCol="0"/>
          <a:lstStyle/>
          <a:p>
            <a:fld id="{105B8704-C6D1-4A41-B320-840DD9E32AEA}" type="slidenum">
              <a:rPr lang="en-IE" smtClean="0"/>
              <a:pPr/>
              <a:t>‹#›</a:t>
            </a:fld>
            <a:endParaRPr lang="en-IE"/>
          </a:p>
        </p:txBody>
      </p:sp>
      <p:sp>
        <p:nvSpPr>
          <p:cNvPr id="21" name="Footer Placeholder 20"/>
          <p:cNvSpPr>
            <a:spLocks noGrp="1"/>
          </p:cNvSpPr>
          <p:nvPr>
            <p:ph type="ftr" sz="quarter" idx="12"/>
          </p:nvPr>
        </p:nvSpPr>
        <p:spPr/>
        <p:txBody>
          <a:bodyPr rtlCol="0"/>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3408C67-D4E8-4FC0-AC6B-66597DCDBF39}" type="datetimeFigureOut">
              <a:rPr lang="en-IE" smtClean="0"/>
              <a:pPr/>
              <a:t>04/11/2012</a:t>
            </a:fld>
            <a:endParaRPr lang="en-IE"/>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E"/>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05B8704-C6D1-4A41-B320-840DD9E32AEA}"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msdn.microsoft.com/en-us/library/bb976070.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logs.msdn.com/b/shawnhar/archive/2009/11/06/premultiplied-alpha.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msdn.microsoft.com/en-us/library/bb976070.a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XNA workshop</a:t>
            </a:r>
            <a:endParaRPr lang="en-IE" dirty="0"/>
          </a:p>
        </p:txBody>
      </p:sp>
      <p:sp>
        <p:nvSpPr>
          <p:cNvPr id="3" name="Subtitle 2"/>
          <p:cNvSpPr>
            <a:spLocks noGrp="1"/>
          </p:cNvSpPr>
          <p:nvPr>
            <p:ph type="subTitle" idx="1"/>
          </p:nvPr>
        </p:nvSpPr>
        <p:spPr/>
        <p:txBody>
          <a:bodyPr/>
          <a:lstStyle/>
          <a:p>
            <a:r>
              <a:rPr lang="en-IE" dirty="0" smtClean="0"/>
              <a:t>Andrea </a:t>
            </a:r>
            <a:r>
              <a:rPr lang="en-IE" dirty="0" err="1" smtClean="0"/>
              <a:t>Magnorsky</a:t>
            </a:r>
            <a:endParaRPr lang="en-I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Cell Animation</a:t>
            </a:r>
            <a:endParaRPr lang="en-IE" dirty="0"/>
          </a:p>
        </p:txBody>
      </p:sp>
      <p:sp>
        <p:nvSpPr>
          <p:cNvPr id="3" name="Content Placeholder 2"/>
          <p:cNvSpPr>
            <a:spLocks noGrp="1"/>
          </p:cNvSpPr>
          <p:nvPr>
            <p:ph sz="quarter" idx="1"/>
          </p:nvPr>
        </p:nvSpPr>
        <p:spPr/>
        <p:txBody>
          <a:bodyPr/>
          <a:lstStyle/>
          <a:p>
            <a:pPr>
              <a:buNone/>
            </a:pPr>
            <a:r>
              <a:rPr lang="en-IE" dirty="0" smtClean="0"/>
              <a:t>Given a sprite sheet, loop through the frames to simulate movement.</a:t>
            </a:r>
          </a:p>
          <a:p>
            <a:pPr>
              <a:buNone/>
            </a:pPr>
            <a:r>
              <a:rPr lang="en-IE" dirty="0" smtClean="0"/>
              <a:t>4 </a:t>
            </a:r>
            <a:r>
              <a:rPr lang="en-IE" dirty="0" smtClean="0"/>
              <a:t>animations</a:t>
            </a:r>
          </a:p>
          <a:p>
            <a:pPr>
              <a:buNone/>
            </a:pPr>
            <a:r>
              <a:rPr lang="en-IE" dirty="0" smtClean="0"/>
              <a:t>Iterate through all frames.</a:t>
            </a:r>
          </a:p>
          <a:p>
            <a:pPr>
              <a:buNone/>
            </a:pPr>
            <a:endParaRPr lang="en-IE" dirty="0" smtClean="0"/>
          </a:p>
          <a:p>
            <a:pPr>
              <a:buNone/>
            </a:pPr>
            <a:endParaRPr lang="en-IE" dirty="0"/>
          </a:p>
        </p:txBody>
      </p:sp>
      <p:pic>
        <p:nvPicPr>
          <p:cNvPr id="1027" name="Picture 3" descr="C:\source\code\Incomplete\IncompleteGameLabs\Lab1-AnimatedSprites\AnimatedSpritesLabIncomplete\AnimatedSpritesLab\AnimatedSpritesContentLab\mario2.png"/>
          <p:cNvPicPr>
            <a:picLocks noChangeAspect="1" noChangeArrowheads="1"/>
          </p:cNvPicPr>
          <p:nvPr/>
        </p:nvPicPr>
        <p:blipFill>
          <a:blip r:embed="rId2" cstate="print"/>
          <a:srcRect/>
          <a:stretch>
            <a:fillRect/>
          </a:stretch>
        </p:blipFill>
        <p:spPr bwMode="auto">
          <a:xfrm>
            <a:off x="6084168" y="2564904"/>
            <a:ext cx="2387600" cy="3251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1</a:t>
            </a:r>
            <a:endParaRPr lang="en-IE" dirty="0"/>
          </a:p>
        </p:txBody>
      </p:sp>
      <p:sp>
        <p:nvSpPr>
          <p:cNvPr id="3" name="Content Placeholder 2"/>
          <p:cNvSpPr>
            <a:spLocks noGrp="1"/>
          </p:cNvSpPr>
          <p:nvPr>
            <p:ph sz="quarter" idx="1"/>
          </p:nvPr>
        </p:nvSpPr>
        <p:spPr/>
        <p:txBody>
          <a:bodyPr/>
          <a:lstStyle/>
          <a:p>
            <a:endParaRPr lang="en-IE"/>
          </a:p>
        </p:txBody>
      </p:sp>
      <p:pic>
        <p:nvPicPr>
          <p:cNvPr id="4" name="Picture 2"/>
          <p:cNvPicPr>
            <a:picLocks noChangeAspect="1" noChangeArrowheads="1"/>
          </p:cNvPicPr>
          <p:nvPr/>
        </p:nvPicPr>
        <p:blipFill>
          <a:blip r:embed="rId2" cstate="print"/>
          <a:srcRect/>
          <a:stretch>
            <a:fillRect/>
          </a:stretch>
        </p:blipFill>
        <p:spPr bwMode="auto">
          <a:xfrm>
            <a:off x="467544" y="1700808"/>
            <a:ext cx="5257800" cy="4648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Collision</a:t>
            </a:r>
            <a:endParaRPr lang="en-IE" dirty="0"/>
          </a:p>
        </p:txBody>
      </p:sp>
      <p:sp>
        <p:nvSpPr>
          <p:cNvPr id="3" name="Content Placeholder 2"/>
          <p:cNvSpPr>
            <a:spLocks noGrp="1"/>
          </p:cNvSpPr>
          <p:nvPr>
            <p:ph sz="quarter" idx="1"/>
          </p:nvPr>
        </p:nvSpPr>
        <p:spPr/>
        <p:txBody>
          <a:bodyPr/>
          <a:lstStyle/>
          <a:p>
            <a:r>
              <a:rPr lang="en-IE" dirty="0" smtClean="0"/>
              <a:t>There are two parts to </a:t>
            </a:r>
            <a:r>
              <a:rPr lang="en-IE" dirty="0" err="1" smtClean="0"/>
              <a:t>colision</a:t>
            </a:r>
            <a:r>
              <a:rPr lang="en-IE" dirty="0" smtClean="0"/>
              <a:t>. Collision detection and collision response</a:t>
            </a:r>
          </a:p>
          <a:p>
            <a:r>
              <a:rPr lang="en-IE" dirty="0" smtClean="0"/>
              <a:t> Some help from XNA with </a:t>
            </a:r>
            <a:r>
              <a:rPr lang="en-IE" dirty="0" err="1" smtClean="0"/>
              <a:t>Rectangle.Intersecs</a:t>
            </a:r>
            <a:r>
              <a:rPr lang="en-IE" dirty="0" smtClean="0"/>
              <a:t> and </a:t>
            </a:r>
            <a:r>
              <a:rPr lang="en-IE" dirty="0" err="1" smtClean="0"/>
              <a:t>Rectangle.Reflects</a:t>
            </a:r>
            <a:endParaRPr lang="en-IE" dirty="0" smtClean="0"/>
          </a:p>
          <a:p>
            <a:endParaRPr lang="en-IE" dirty="0" smtClean="0"/>
          </a:p>
          <a:p>
            <a:endParaRPr lang="en-IE" dirty="0" smtClean="0"/>
          </a:p>
          <a:p>
            <a:r>
              <a:rPr lang="en-IE" dirty="0" smtClean="0"/>
              <a:t>Pretty complete </a:t>
            </a:r>
            <a:r>
              <a:rPr lang="en-IE" dirty="0" smtClean="0"/>
              <a:t>reference http://bit.ly/collisionref</a:t>
            </a:r>
            <a:endParaRPr lang="en-I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 little bit of trigonometry</a:t>
            </a:r>
            <a:endParaRPr lang="en-IE" dirty="0"/>
          </a:p>
        </p:txBody>
      </p:sp>
      <p:sp>
        <p:nvSpPr>
          <p:cNvPr id="3" name="Content Placeholder 2"/>
          <p:cNvSpPr>
            <a:spLocks noGrp="1"/>
          </p:cNvSpPr>
          <p:nvPr>
            <p:ph sz="quarter" idx="1"/>
          </p:nvPr>
        </p:nvSpPr>
        <p:spPr/>
        <p:txBody>
          <a:bodyPr/>
          <a:lstStyle/>
          <a:p>
            <a:r>
              <a:rPr lang="en-IE" dirty="0" smtClean="0"/>
              <a:t>Vector: You can imagine this as an arrow to a point in space.</a:t>
            </a:r>
          </a:p>
          <a:p>
            <a:r>
              <a:rPr lang="en-IE" dirty="0" smtClean="0"/>
              <a:t>A Vector2D has an X and Y value</a:t>
            </a:r>
          </a:p>
          <a:p>
            <a:r>
              <a:rPr lang="en-IE" dirty="0" smtClean="0"/>
              <a:t>Lets </a:t>
            </a:r>
            <a:r>
              <a:rPr lang="en-IE" dirty="0" smtClean="0"/>
              <a:t>watch this http://www.khanacademy.org/math/trigonometry/v/basic-trigonometry</a:t>
            </a:r>
            <a:endParaRPr lang="en-I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lstStyle/>
          <a:p>
            <a:endParaRPr lang="en-IE" dirty="0"/>
          </a:p>
        </p:txBody>
      </p:sp>
      <p:sp>
        <p:nvSpPr>
          <p:cNvPr id="4" name="Oval 3"/>
          <p:cNvSpPr/>
          <p:nvPr/>
        </p:nvSpPr>
        <p:spPr>
          <a:xfrm>
            <a:off x="2699792" y="2348880"/>
            <a:ext cx="2736304" cy="24482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6" name="Straight Connector 5"/>
          <p:cNvCxnSpPr/>
          <p:nvPr/>
        </p:nvCxnSpPr>
        <p:spPr>
          <a:xfrm>
            <a:off x="1475656" y="3573016"/>
            <a:ext cx="53285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067944" y="1772816"/>
            <a:ext cx="0" cy="3672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10800000">
            <a:off x="5076056" y="2276872"/>
            <a:ext cx="720080" cy="57606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067944" y="2348880"/>
            <a:ext cx="1656184" cy="122413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76056" y="3068960"/>
            <a:ext cx="312906" cy="369332"/>
          </a:xfrm>
          <a:prstGeom prst="rect">
            <a:avLst/>
          </a:prstGeom>
          <a:noFill/>
        </p:spPr>
        <p:txBody>
          <a:bodyPr wrap="none" rtlCol="0">
            <a:spAutoFit/>
          </a:bodyPr>
          <a:lstStyle/>
          <a:p>
            <a:r>
              <a:rPr lang="en-IE" dirty="0" smtClean="0"/>
              <a:t>q</a:t>
            </a:r>
            <a:endParaRPr lang="en-I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t>Framerate</a:t>
            </a:r>
            <a:r>
              <a:rPr lang="en-IE" dirty="0" smtClean="0"/>
              <a:t> Independence</a:t>
            </a:r>
            <a:endParaRPr lang="en-IE" dirty="0"/>
          </a:p>
        </p:txBody>
      </p:sp>
      <p:sp>
        <p:nvSpPr>
          <p:cNvPr id="3" name="Content Placeholder 2"/>
          <p:cNvSpPr>
            <a:spLocks noGrp="1"/>
          </p:cNvSpPr>
          <p:nvPr>
            <p:ph idx="1"/>
          </p:nvPr>
        </p:nvSpPr>
        <p:spPr/>
        <p:txBody>
          <a:bodyPr/>
          <a:lstStyle/>
          <a:p>
            <a:r>
              <a:rPr lang="en-IE" dirty="0" smtClean="0"/>
              <a:t>Game works at the same speed even when there is difference how many frames are rendered per second</a:t>
            </a:r>
          </a:p>
          <a:p>
            <a:r>
              <a:rPr lang="en-IE" dirty="0" smtClean="0"/>
              <a:t>Use </a:t>
            </a:r>
            <a:r>
              <a:rPr lang="en-IE" dirty="0" err="1" smtClean="0"/>
              <a:t>GameTime</a:t>
            </a:r>
            <a:r>
              <a:rPr lang="en-IE" dirty="0" smtClean="0"/>
              <a:t> </a:t>
            </a:r>
            <a:r>
              <a:rPr lang="en-IE" dirty="0" smtClean="0"/>
              <a:t>class to get access to elapsed seconds (</a:t>
            </a:r>
            <a:r>
              <a:rPr lang="en-IE" dirty="0" err="1" smtClean="0"/>
              <a:t>elapsedTime</a:t>
            </a:r>
            <a:r>
              <a:rPr lang="en-IE" dirty="0" err="1" smtClean="0"/>
              <a:t>.TotalSeconds</a:t>
            </a:r>
            <a:r>
              <a:rPr lang="en-IE" dirty="0" smtClean="0"/>
              <a:t>)</a:t>
            </a:r>
            <a:endParaRPr lang="en-IE" dirty="0" smtClean="0"/>
          </a:p>
          <a:p>
            <a:endParaRPr lang="en-IE" dirty="0"/>
          </a:p>
        </p:txBody>
      </p:sp>
    </p:spTree>
    <p:extLst>
      <p:ext uri="{BB962C8B-B14F-4D97-AF65-F5344CB8AC3E}">
        <p14:creationId xmlns="" xmlns:p14="http://schemas.microsoft.com/office/powerpoint/2010/main" val="200790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2</a:t>
            </a:r>
            <a:endParaRPr lang="en-IE" dirty="0"/>
          </a:p>
        </p:txBody>
      </p:sp>
      <p:sp>
        <p:nvSpPr>
          <p:cNvPr id="3" name="Content Placeholder 2"/>
          <p:cNvSpPr>
            <a:spLocks noGrp="1"/>
          </p:cNvSpPr>
          <p:nvPr>
            <p:ph sz="quarter" idx="1"/>
          </p:nvPr>
        </p:nvSpPr>
        <p:spPr/>
        <p:txBody>
          <a:bodyPr/>
          <a:lstStyle/>
          <a:p>
            <a:r>
              <a:rPr lang="en-IE" dirty="0" smtClean="0"/>
              <a:t>Use vectors </a:t>
            </a:r>
          </a:p>
          <a:p>
            <a:r>
              <a:rPr lang="en-IE" dirty="0" smtClean="0"/>
              <a:t>Use trigonometry functions to find direction vectors</a:t>
            </a:r>
          </a:p>
          <a:p>
            <a:r>
              <a:rPr lang="en-IE" dirty="0" smtClean="0"/>
              <a:t>Intersect and reflect on Rectangle (Bounding Boxes)</a:t>
            </a:r>
          </a:p>
          <a:p>
            <a:r>
              <a:rPr lang="en-IE" dirty="0" smtClean="0"/>
              <a:t>Game Components, </a:t>
            </a:r>
            <a:r>
              <a:rPr lang="en-IE" dirty="0" err="1" smtClean="0"/>
              <a:t>DrawableGame</a:t>
            </a:r>
            <a:r>
              <a:rPr lang="en-IE" dirty="0" smtClean="0"/>
              <a:t> Components</a:t>
            </a:r>
          </a:p>
          <a:p>
            <a:r>
              <a:rPr lang="en-IE" dirty="0" smtClean="0"/>
              <a:t>Update the position using direction and speed.</a:t>
            </a:r>
          </a:p>
          <a:p>
            <a:r>
              <a:rPr lang="en-IE" dirty="0" smtClean="0"/>
              <a:t>Use Rectangle  for collision detection and response</a:t>
            </a:r>
            <a:endParaRPr lang="en-I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Colour Blending</a:t>
            </a:r>
            <a:endParaRPr lang="en-IE" dirty="0"/>
          </a:p>
        </p:txBody>
      </p:sp>
      <p:sp>
        <p:nvSpPr>
          <p:cNvPr id="3" name="Content Placeholder 2"/>
          <p:cNvSpPr>
            <a:spLocks noGrp="1"/>
          </p:cNvSpPr>
          <p:nvPr>
            <p:ph sz="quarter" idx="1"/>
          </p:nvPr>
        </p:nvSpPr>
        <p:spPr>
          <a:xfrm>
            <a:off x="457200" y="2708920"/>
            <a:ext cx="7467600" cy="3765032"/>
          </a:xfrm>
        </p:spPr>
        <p:txBody>
          <a:bodyPr/>
          <a:lstStyle/>
          <a:p>
            <a:endParaRPr lang="en-IE" dirty="0" smtClean="0">
              <a:hlinkClick r:id="rId2"/>
            </a:endParaRPr>
          </a:p>
          <a:p>
            <a:endParaRPr lang="en-IE" dirty="0" smtClean="0">
              <a:hlinkClick r:id="rId2"/>
            </a:endParaRPr>
          </a:p>
          <a:p>
            <a:r>
              <a:rPr lang="en-IE" dirty="0" smtClean="0">
                <a:hlinkClick r:id="rId2"/>
              </a:rPr>
              <a:t>http</a:t>
            </a:r>
            <a:r>
              <a:rPr lang="en-IE" dirty="0" smtClean="0">
                <a:hlinkClick r:id="rId2"/>
              </a:rPr>
              <a:t>://msdn.microsoft.com/en-us/library/bb976070.aspx</a:t>
            </a:r>
            <a:endParaRPr lang="en-IE" dirty="0"/>
          </a:p>
        </p:txBody>
      </p:sp>
      <p:sp>
        <p:nvSpPr>
          <p:cNvPr id="4" name="TextBox 3"/>
          <p:cNvSpPr txBox="1"/>
          <p:nvPr/>
        </p:nvSpPr>
        <p:spPr>
          <a:xfrm>
            <a:off x="1187624" y="1484784"/>
            <a:ext cx="6401304" cy="1569660"/>
          </a:xfrm>
          <a:prstGeom prst="rect">
            <a:avLst/>
          </a:prstGeom>
          <a:noFill/>
        </p:spPr>
        <p:txBody>
          <a:bodyPr wrap="none" rtlCol="0">
            <a:spAutoFit/>
          </a:bodyPr>
          <a:lstStyle/>
          <a:p>
            <a:pPr algn="ctr"/>
            <a:r>
              <a:rPr lang="en-IE" sz="3200" dirty="0"/>
              <a:t>(source * </a:t>
            </a:r>
            <a:r>
              <a:rPr lang="en-IE" sz="3200" dirty="0" err="1"/>
              <a:t>sourceBlendFactor</a:t>
            </a:r>
            <a:r>
              <a:rPr lang="en-IE" sz="3200" dirty="0"/>
              <a:t>) </a:t>
            </a:r>
            <a:endParaRPr lang="en-IE" sz="3200" dirty="0" smtClean="0"/>
          </a:p>
          <a:p>
            <a:pPr algn="ctr"/>
            <a:r>
              <a:rPr lang="en-IE" sz="3200" dirty="0" err="1" smtClean="0"/>
              <a:t>blendFunction</a:t>
            </a:r>
            <a:r>
              <a:rPr lang="en-IE" sz="3200" dirty="0" smtClean="0"/>
              <a:t> </a:t>
            </a:r>
          </a:p>
          <a:p>
            <a:pPr algn="ctr"/>
            <a:r>
              <a:rPr lang="en-IE" sz="3200" dirty="0" smtClean="0"/>
              <a:t>(</a:t>
            </a:r>
            <a:r>
              <a:rPr lang="en-IE" sz="3200" dirty="0"/>
              <a:t>destination*</a:t>
            </a:r>
            <a:r>
              <a:rPr lang="en-IE" sz="3200" dirty="0" err="1"/>
              <a:t>destinationBlendFactor</a:t>
            </a:r>
            <a:r>
              <a:rPr lang="en-IE" sz="32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XNA game lifecycle</a:t>
            </a:r>
            <a:endParaRPr lang="en-IE" dirty="0"/>
          </a:p>
        </p:txBody>
      </p:sp>
      <p:sp>
        <p:nvSpPr>
          <p:cNvPr id="4" name="Rectangle 3"/>
          <p:cNvSpPr/>
          <p:nvPr/>
        </p:nvSpPr>
        <p:spPr>
          <a:xfrm>
            <a:off x="1043608" y="1700808"/>
            <a:ext cx="1872208"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Initialize()</a:t>
            </a:r>
            <a:endParaRPr lang="en-IE" dirty="0">
              <a:latin typeface="Consolas" pitchFamily="49" charset="0"/>
              <a:cs typeface="Consolas" pitchFamily="49" charset="0"/>
            </a:endParaRPr>
          </a:p>
        </p:txBody>
      </p:sp>
      <p:sp>
        <p:nvSpPr>
          <p:cNvPr id="5" name="Rectangle 4"/>
          <p:cNvSpPr/>
          <p:nvPr/>
        </p:nvSpPr>
        <p:spPr>
          <a:xfrm>
            <a:off x="3393687" y="1700808"/>
            <a:ext cx="2042409"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latin typeface="Consolas" pitchFamily="49" charset="0"/>
                <a:cs typeface="Consolas" pitchFamily="49" charset="0"/>
              </a:rPr>
              <a:t>LoadContent</a:t>
            </a:r>
            <a:r>
              <a:rPr lang="en-IE" dirty="0" smtClean="0">
                <a:latin typeface="Consolas" pitchFamily="49" charset="0"/>
                <a:cs typeface="Consolas" pitchFamily="49" charset="0"/>
              </a:rPr>
              <a:t>()</a:t>
            </a:r>
            <a:endParaRPr lang="en-IE" dirty="0">
              <a:latin typeface="Consolas" pitchFamily="49" charset="0"/>
              <a:cs typeface="Consolas" pitchFamily="49" charset="0"/>
            </a:endParaRPr>
          </a:p>
        </p:txBody>
      </p:sp>
      <p:sp>
        <p:nvSpPr>
          <p:cNvPr id="6" name="Rectangle 5"/>
          <p:cNvSpPr/>
          <p:nvPr/>
        </p:nvSpPr>
        <p:spPr>
          <a:xfrm>
            <a:off x="3491880" y="2780928"/>
            <a:ext cx="1872208"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Update()</a:t>
            </a:r>
            <a:endParaRPr lang="en-IE" dirty="0">
              <a:latin typeface="Consolas" pitchFamily="49" charset="0"/>
              <a:cs typeface="Consolas" pitchFamily="49" charset="0"/>
            </a:endParaRPr>
          </a:p>
        </p:txBody>
      </p:sp>
      <p:sp>
        <p:nvSpPr>
          <p:cNvPr id="7" name="Rectangle 6"/>
          <p:cNvSpPr/>
          <p:nvPr/>
        </p:nvSpPr>
        <p:spPr>
          <a:xfrm>
            <a:off x="3491880" y="3573016"/>
            <a:ext cx="1872208" cy="548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Draw()</a:t>
            </a:r>
            <a:endParaRPr lang="en-IE" dirty="0">
              <a:latin typeface="Consolas" pitchFamily="49" charset="0"/>
              <a:cs typeface="Consolas" pitchFamily="49" charset="0"/>
            </a:endParaRPr>
          </a:p>
        </p:txBody>
      </p:sp>
      <p:sp>
        <p:nvSpPr>
          <p:cNvPr id="8" name="Rectangle 7"/>
          <p:cNvSpPr/>
          <p:nvPr/>
        </p:nvSpPr>
        <p:spPr>
          <a:xfrm>
            <a:off x="5887783" y="2780928"/>
            <a:ext cx="2212609"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latin typeface="Consolas" pitchFamily="49" charset="0"/>
                <a:cs typeface="Consolas" pitchFamily="49" charset="0"/>
              </a:rPr>
              <a:t>UnloadContent</a:t>
            </a:r>
            <a:r>
              <a:rPr lang="en-IE" dirty="0" smtClean="0">
                <a:latin typeface="Consolas" pitchFamily="49" charset="0"/>
                <a:cs typeface="Consolas" pitchFamily="49" charset="0"/>
              </a:rPr>
              <a:t>()</a:t>
            </a:r>
            <a:endParaRPr lang="en-IE" dirty="0">
              <a:latin typeface="Consolas" pitchFamily="49" charset="0"/>
              <a:cs typeface="Consolas" pitchFamily="49" charset="0"/>
            </a:endParaRPr>
          </a:p>
        </p:txBody>
      </p:sp>
      <p:cxnSp>
        <p:nvCxnSpPr>
          <p:cNvPr id="10" name="Straight Arrow Connector 9"/>
          <p:cNvCxnSpPr>
            <a:stCxn id="4" idx="3"/>
            <a:endCxn id="5" idx="1"/>
          </p:cNvCxnSpPr>
          <p:nvPr/>
        </p:nvCxnSpPr>
        <p:spPr>
          <a:xfrm>
            <a:off x="2915816" y="2009092"/>
            <a:ext cx="4778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4414892" y="2317376"/>
            <a:ext cx="13092" cy="463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7" idx="1"/>
            <a:endCxn id="6" idx="1"/>
          </p:cNvCxnSpPr>
          <p:nvPr/>
        </p:nvCxnSpPr>
        <p:spPr>
          <a:xfrm rot="10800000">
            <a:off x="3491880" y="3089212"/>
            <a:ext cx="12700" cy="757834"/>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6" idx="3"/>
            <a:endCxn id="7" idx="3"/>
          </p:cNvCxnSpPr>
          <p:nvPr/>
        </p:nvCxnSpPr>
        <p:spPr>
          <a:xfrm>
            <a:off x="5364088" y="3089212"/>
            <a:ext cx="12700" cy="757834"/>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8" idx="1"/>
          </p:cNvCxnSpPr>
          <p:nvPr/>
        </p:nvCxnSpPr>
        <p:spPr>
          <a:xfrm>
            <a:off x="5364088" y="3089212"/>
            <a:ext cx="5236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87624" y="5517232"/>
            <a:ext cx="3860352" cy="461665"/>
          </a:xfrm>
          <a:prstGeom prst="rect">
            <a:avLst/>
          </a:prstGeom>
          <a:noFill/>
        </p:spPr>
        <p:txBody>
          <a:bodyPr wrap="none" rtlCol="0">
            <a:spAutoFit/>
          </a:bodyPr>
          <a:lstStyle/>
          <a:p>
            <a:r>
              <a:rPr lang="en-IE" sz="2400" dirty="0" smtClean="0"/>
              <a:t>More info http</a:t>
            </a:r>
            <a:r>
              <a:rPr lang="en-IE" sz="2400" dirty="0" smtClean="0"/>
              <a:t>://bit.ly/GLInit</a:t>
            </a:r>
            <a:endParaRPr lang="en-IE" sz="2400" dirty="0"/>
          </a:p>
        </p:txBody>
      </p:sp>
    </p:spTree>
    <p:extLst>
      <p:ext uri="{BB962C8B-B14F-4D97-AF65-F5344CB8AC3E}">
        <p14:creationId xmlns="" xmlns:p14="http://schemas.microsoft.com/office/powerpoint/2010/main" val="1847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Graphics Profile</a:t>
            </a:r>
            <a:endParaRPr lang="en-IE" dirty="0"/>
          </a:p>
        </p:txBody>
      </p:sp>
      <p:sp>
        <p:nvSpPr>
          <p:cNvPr id="3" name="Content Placeholder 2"/>
          <p:cNvSpPr>
            <a:spLocks noGrp="1"/>
          </p:cNvSpPr>
          <p:nvPr>
            <p:ph idx="1"/>
          </p:nvPr>
        </p:nvSpPr>
        <p:spPr/>
        <p:txBody>
          <a:bodyPr/>
          <a:lstStyle/>
          <a:p>
            <a:pPr lvl="1"/>
            <a:r>
              <a:rPr lang="en-IE" dirty="0" smtClean="0"/>
              <a:t>Reach:  wide range of devices</a:t>
            </a:r>
          </a:p>
          <a:p>
            <a:pPr lvl="1"/>
            <a:r>
              <a:rPr lang="en-IE" dirty="0" err="1" smtClean="0"/>
              <a:t>HiDef</a:t>
            </a:r>
            <a:r>
              <a:rPr lang="en-IE" dirty="0" smtClean="0"/>
              <a:t>: top of the line hardware</a:t>
            </a:r>
          </a:p>
          <a:p>
            <a:pPr lvl="1"/>
            <a:endParaRPr lang="en-IE" dirty="0"/>
          </a:p>
          <a:p>
            <a:pPr lvl="1"/>
            <a:r>
              <a:rPr lang="en-IE" dirty="0" err="1" smtClean="0"/>
              <a:t>GraphicsAdapter.IsProfileSupported</a:t>
            </a:r>
            <a:endParaRPr lang="en-IE" dirty="0" smtClean="0"/>
          </a:p>
          <a:p>
            <a:pPr marL="457200" lvl="1" indent="0">
              <a:buNone/>
            </a:pPr>
            <a:endParaRPr lang="en-IE" dirty="0"/>
          </a:p>
        </p:txBody>
      </p:sp>
    </p:spTree>
    <p:extLst>
      <p:ext uri="{BB962C8B-B14F-4D97-AF65-F5344CB8AC3E}">
        <p14:creationId xmlns="" xmlns:p14="http://schemas.microsoft.com/office/powerpoint/2010/main" val="427003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Blending</a:t>
            </a:r>
            <a:endParaRPr lang="en-IE" dirty="0"/>
          </a:p>
        </p:txBody>
      </p:sp>
      <p:sp>
        <p:nvSpPr>
          <p:cNvPr id="3" name="Content Placeholder 2"/>
          <p:cNvSpPr>
            <a:spLocks noGrp="1"/>
          </p:cNvSpPr>
          <p:nvPr>
            <p:ph idx="1"/>
          </p:nvPr>
        </p:nvSpPr>
        <p:spPr/>
        <p:txBody>
          <a:bodyPr/>
          <a:lstStyle/>
          <a:p>
            <a:r>
              <a:rPr lang="en-IE" dirty="0" smtClean="0"/>
              <a:t>Mixes two colours </a:t>
            </a:r>
            <a:r>
              <a:rPr lang="en-IE" dirty="0" err="1" smtClean="0"/>
              <a:t>togheter</a:t>
            </a:r>
            <a:r>
              <a:rPr lang="en-IE" dirty="0" smtClean="0"/>
              <a:t> to produce a third one.</a:t>
            </a:r>
          </a:p>
          <a:p>
            <a:r>
              <a:rPr lang="en-IE" dirty="0" smtClean="0"/>
              <a:t>With </a:t>
            </a:r>
            <a:r>
              <a:rPr lang="en-IE" dirty="0" err="1" smtClean="0"/>
              <a:t>SpriteBatch</a:t>
            </a:r>
            <a:r>
              <a:rPr lang="en-IE" dirty="0" smtClean="0"/>
              <a:t> for the purposes of this class</a:t>
            </a:r>
          </a:p>
          <a:p>
            <a:r>
              <a:rPr lang="en-IE" dirty="0" smtClean="0"/>
              <a:t>On Draw, default </a:t>
            </a:r>
            <a:r>
              <a:rPr lang="en-IE" dirty="0" smtClean="0"/>
              <a:t>mode is </a:t>
            </a:r>
            <a:r>
              <a:rPr lang="en-IE" dirty="0" err="1" smtClean="0"/>
              <a:t>premultiplied</a:t>
            </a:r>
            <a:r>
              <a:rPr lang="en-IE" dirty="0" smtClean="0"/>
              <a:t> alpha</a:t>
            </a:r>
          </a:p>
          <a:p>
            <a:pPr lvl="1"/>
            <a:r>
              <a:rPr lang="fr-FR" dirty="0" err="1"/>
              <a:t>blend</a:t>
            </a:r>
            <a:r>
              <a:rPr lang="fr-FR" dirty="0"/>
              <a:t>(source, </a:t>
            </a:r>
            <a:r>
              <a:rPr lang="fr-FR" dirty="0" err="1"/>
              <a:t>dest</a:t>
            </a:r>
            <a:r>
              <a:rPr lang="fr-FR" dirty="0"/>
              <a:t>)  =  </a:t>
            </a:r>
            <a:r>
              <a:rPr lang="fr-FR" dirty="0" err="1"/>
              <a:t>source.rgb</a:t>
            </a:r>
            <a:r>
              <a:rPr lang="fr-FR" dirty="0"/>
              <a:t> + (</a:t>
            </a:r>
            <a:r>
              <a:rPr lang="fr-FR" dirty="0" err="1"/>
              <a:t>dest.rgb</a:t>
            </a:r>
            <a:r>
              <a:rPr lang="fr-FR" dirty="0"/>
              <a:t> * (1 - </a:t>
            </a:r>
            <a:r>
              <a:rPr lang="fr-FR" dirty="0" err="1"/>
              <a:t>source.a</a:t>
            </a:r>
            <a:r>
              <a:rPr lang="fr-FR" dirty="0"/>
              <a:t>))</a:t>
            </a:r>
          </a:p>
          <a:p>
            <a:endParaRPr lang="en-IE" dirty="0"/>
          </a:p>
        </p:txBody>
      </p:sp>
    </p:spTree>
    <p:extLst>
      <p:ext uri="{BB962C8B-B14F-4D97-AF65-F5344CB8AC3E}">
        <p14:creationId xmlns="" xmlns:p14="http://schemas.microsoft.com/office/powerpoint/2010/main" val="291016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SpriteBatch</a:t>
            </a:r>
            <a:endParaRPr lang="en-IE" dirty="0"/>
          </a:p>
        </p:txBody>
      </p:sp>
      <p:sp>
        <p:nvSpPr>
          <p:cNvPr id="3" name="Content Placeholder 2"/>
          <p:cNvSpPr>
            <a:spLocks noGrp="1"/>
          </p:cNvSpPr>
          <p:nvPr>
            <p:ph idx="1"/>
          </p:nvPr>
        </p:nvSpPr>
        <p:spPr/>
        <p:txBody>
          <a:bodyPr/>
          <a:lstStyle/>
          <a:p>
            <a:r>
              <a:rPr lang="en-IE" dirty="0" smtClean="0"/>
              <a:t>Contains methods for drawing groups of sprites into the screen.</a:t>
            </a:r>
          </a:p>
          <a:p>
            <a:r>
              <a:rPr lang="en-IE" dirty="0" smtClean="0"/>
              <a:t>Needs a Begin() and End()  to </a:t>
            </a:r>
            <a:r>
              <a:rPr lang="en-IE" dirty="0" smtClean="0"/>
              <a:t>Draw</a:t>
            </a:r>
          </a:p>
          <a:p>
            <a:r>
              <a:rPr lang="en-IE" dirty="0" smtClean="0"/>
              <a:t>+ Info </a:t>
            </a:r>
            <a:r>
              <a:rPr lang="en-IE" dirty="0" smtClean="0"/>
              <a:t>http://bit.ly/spritebatch</a:t>
            </a:r>
            <a:endParaRPr lang="en-IE" dirty="0"/>
          </a:p>
        </p:txBody>
      </p:sp>
    </p:spTree>
    <p:extLst>
      <p:ext uri="{BB962C8B-B14F-4D97-AF65-F5344CB8AC3E}">
        <p14:creationId xmlns="" xmlns:p14="http://schemas.microsoft.com/office/powerpoint/2010/main" val="2872123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More info in</a:t>
            </a:r>
            <a:endParaRPr lang="en-IE" dirty="0"/>
          </a:p>
        </p:txBody>
      </p:sp>
      <p:sp>
        <p:nvSpPr>
          <p:cNvPr id="3" name="Content Placeholder 2"/>
          <p:cNvSpPr>
            <a:spLocks noGrp="1"/>
          </p:cNvSpPr>
          <p:nvPr>
            <p:ph idx="1"/>
          </p:nvPr>
        </p:nvSpPr>
        <p:spPr>
          <a:xfrm>
            <a:off x="827584" y="1916832"/>
            <a:ext cx="3903362" cy="3886200"/>
          </a:xfrm>
        </p:spPr>
        <p:txBody>
          <a:bodyPr>
            <a:normAutofit lnSpcReduction="10000"/>
          </a:bodyPr>
          <a:lstStyle/>
          <a:p>
            <a:r>
              <a:rPr lang="en-IE" dirty="0" smtClean="0"/>
              <a:t>Chapters 1- 3</a:t>
            </a:r>
          </a:p>
          <a:p>
            <a:r>
              <a:rPr lang="en-IE" dirty="0" smtClean="0"/>
              <a:t>Post about </a:t>
            </a:r>
            <a:r>
              <a:rPr lang="en-IE" dirty="0" err="1" smtClean="0"/>
              <a:t>premultiplied</a:t>
            </a:r>
            <a:r>
              <a:rPr lang="en-IE" dirty="0" smtClean="0"/>
              <a:t> alpha </a:t>
            </a:r>
            <a:r>
              <a:rPr lang="en-IE" dirty="0" smtClean="0">
                <a:hlinkClick r:id="rId3"/>
              </a:rPr>
              <a:t>http</a:t>
            </a:r>
            <a:r>
              <a:rPr lang="en-IE" dirty="0">
                <a:hlinkClick r:id="rId3"/>
              </a:rPr>
              <a:t>://</a:t>
            </a:r>
            <a:r>
              <a:rPr lang="en-IE" dirty="0" smtClean="0">
                <a:hlinkClick r:id="rId3"/>
              </a:rPr>
              <a:t>blogs.msdn.com/b/shawnhar/archive/2009/11/06/premultiplied-alpha.aspx</a:t>
            </a:r>
            <a:endParaRPr lang="en-IE" dirty="0" smtClean="0"/>
          </a:p>
          <a:p>
            <a:r>
              <a:rPr lang="en-IE" dirty="0" smtClean="0"/>
              <a:t>Colour blending </a:t>
            </a:r>
            <a:r>
              <a:rPr lang="en-IE" dirty="0" smtClean="0">
                <a:hlinkClick r:id="rId4"/>
              </a:rPr>
              <a:t>http://msdn.microsoft.com/en-us/library/bb976070.aspx</a:t>
            </a:r>
            <a:endParaRPr lang="en-IE" dirty="0" smtClean="0"/>
          </a:p>
          <a:p>
            <a:endParaRPr lang="en-IE" dirty="0"/>
          </a:p>
        </p:txBody>
      </p:sp>
      <p:pic>
        <p:nvPicPr>
          <p:cNvPr id="2050" name="Picture 2" descr="http://nsa26.casimages.com/img/2011/05/11/110511123715800279.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665362" y="404664"/>
            <a:ext cx="3685409" cy="482453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90623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1907704" y="1916832"/>
            <a:ext cx="35283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331640" y="2132856"/>
            <a:ext cx="0" cy="2952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91680" y="1556792"/>
            <a:ext cx="338554" cy="369332"/>
          </a:xfrm>
          <a:prstGeom prst="rect">
            <a:avLst/>
          </a:prstGeom>
          <a:noFill/>
        </p:spPr>
        <p:txBody>
          <a:bodyPr wrap="none" rtlCol="0">
            <a:spAutoFit/>
          </a:bodyPr>
          <a:lstStyle/>
          <a:p>
            <a:r>
              <a:rPr lang="en-IE" dirty="0" smtClean="0"/>
              <a:t>X</a:t>
            </a:r>
            <a:endParaRPr lang="en-IE" dirty="0"/>
          </a:p>
        </p:txBody>
      </p:sp>
      <p:sp>
        <p:nvSpPr>
          <p:cNvPr id="9" name="TextBox 8"/>
          <p:cNvSpPr txBox="1"/>
          <p:nvPr/>
        </p:nvSpPr>
        <p:spPr>
          <a:xfrm>
            <a:off x="899592" y="2060848"/>
            <a:ext cx="338554" cy="369332"/>
          </a:xfrm>
          <a:prstGeom prst="rect">
            <a:avLst/>
          </a:prstGeom>
          <a:noFill/>
        </p:spPr>
        <p:txBody>
          <a:bodyPr wrap="none" rtlCol="0">
            <a:spAutoFit/>
          </a:bodyPr>
          <a:lstStyle/>
          <a:p>
            <a:r>
              <a:rPr lang="en-IE" dirty="0" smtClean="0"/>
              <a:t>Y</a:t>
            </a:r>
            <a:endParaRPr lang="en-IE" dirty="0"/>
          </a:p>
        </p:txBody>
      </p:sp>
      <p:sp>
        <p:nvSpPr>
          <p:cNvPr id="10" name="Title 9"/>
          <p:cNvSpPr>
            <a:spLocks noGrp="1"/>
          </p:cNvSpPr>
          <p:nvPr>
            <p:ph type="title"/>
          </p:nvPr>
        </p:nvSpPr>
        <p:spPr/>
        <p:txBody>
          <a:bodyPr/>
          <a:lstStyle/>
          <a:p>
            <a:r>
              <a:rPr lang="en-IE" dirty="0" smtClean="0"/>
              <a:t>Screen Space</a:t>
            </a:r>
            <a:endParaRPr lang="en-I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0</a:t>
            </a:r>
            <a:endParaRPr lang="en-IE" dirty="0"/>
          </a:p>
        </p:txBody>
      </p:sp>
      <p:sp>
        <p:nvSpPr>
          <p:cNvPr id="3" name="Content Placeholder 2"/>
          <p:cNvSpPr>
            <a:spLocks noGrp="1"/>
          </p:cNvSpPr>
          <p:nvPr>
            <p:ph sz="quarter" idx="1"/>
          </p:nvPr>
        </p:nvSpPr>
        <p:spPr/>
        <p:txBody>
          <a:bodyPr/>
          <a:lstStyle/>
          <a:p>
            <a:r>
              <a:rPr lang="en-IE" dirty="0" smtClean="0"/>
              <a:t>Create project</a:t>
            </a:r>
          </a:p>
          <a:p>
            <a:r>
              <a:rPr lang="en-IE" dirty="0" err="1" smtClean="0"/>
              <a:t>GraphicsDevice</a:t>
            </a:r>
            <a:r>
              <a:rPr lang="en-IE" dirty="0" smtClean="0"/>
              <a:t> -&gt; properties, methods</a:t>
            </a:r>
          </a:p>
          <a:p>
            <a:r>
              <a:rPr lang="en-IE" dirty="0" err="1" smtClean="0"/>
              <a:t>SpriteBatch</a:t>
            </a:r>
            <a:endParaRPr lang="en-IE" dirty="0" smtClean="0"/>
          </a:p>
          <a:p>
            <a:r>
              <a:rPr lang="en-IE" dirty="0" smtClean="0"/>
              <a:t>Content Manager, binary files</a:t>
            </a:r>
          </a:p>
          <a:p>
            <a:r>
              <a:rPr lang="en-IE" dirty="0" smtClean="0"/>
              <a:t>Game Loop methods</a:t>
            </a:r>
          </a:p>
          <a:p>
            <a:r>
              <a:rPr lang="en-IE" dirty="0" smtClean="0"/>
              <a:t>Load Texture</a:t>
            </a:r>
          </a:p>
          <a:p>
            <a:r>
              <a:rPr lang="en-IE" dirty="0" smtClean="0"/>
              <a:t>Draw it</a:t>
            </a:r>
          </a:p>
          <a:p>
            <a:r>
              <a:rPr lang="en-IE" dirty="0" smtClean="0"/>
              <a:t>Move it</a:t>
            </a:r>
          </a:p>
          <a:p>
            <a:r>
              <a:rPr lang="en-IE" dirty="0" smtClean="0"/>
              <a:t>Add font</a:t>
            </a:r>
          </a:p>
          <a:p>
            <a:r>
              <a:rPr lang="en-IE" dirty="0" smtClean="0"/>
              <a:t>Draw font</a:t>
            </a:r>
          </a:p>
          <a:p>
            <a:endParaRPr lang="en-IE" dirty="0" smtClean="0"/>
          </a:p>
          <a:p>
            <a:endParaRPr lang="en-I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Animation</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Cell : To cycle through a series of frames (generally in a </a:t>
            </a:r>
            <a:r>
              <a:rPr lang="en-IE" dirty="0" err="1" smtClean="0"/>
              <a:t>spritesheet</a:t>
            </a:r>
            <a:r>
              <a:rPr lang="en-IE" dirty="0" smtClean="0"/>
              <a:t>) so that there is apparent movement. Mimics hand drawn animation.</a:t>
            </a:r>
          </a:p>
          <a:p>
            <a:r>
              <a:rPr lang="en-IE" dirty="0" smtClean="0"/>
              <a:t>Skeletal: what needs to be animated is represented in two parts. A skin or mesh and a set of bones. Generally used in 3D </a:t>
            </a:r>
            <a:r>
              <a:rPr lang="en-IE" dirty="0" err="1" smtClean="0"/>
              <a:t>tho</a:t>
            </a:r>
            <a:r>
              <a:rPr lang="en-IE" dirty="0" smtClean="0"/>
              <a:t> possible (and simpler in 2D)</a:t>
            </a:r>
          </a:p>
          <a:p>
            <a:r>
              <a:rPr lang="en-IE" dirty="0" smtClean="0"/>
              <a:t>Procedural: used to automatically generate animation in real-time to allow for a more diverse series of actions than could otherwise be created using predefined animations. Sometimes used to simulate particle systems (smoke, fire, water ), cloth and clothing, rigid body dynamics, and hair and fur dynamics, as well as character animation.</a:t>
            </a:r>
            <a:endParaRPr lang="en-IE"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2092</TotalTime>
  <Words>534</Words>
  <Application>Microsoft Office PowerPoint</Application>
  <PresentationFormat>On-screen Show (4:3)</PresentationFormat>
  <Paragraphs>97</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XNA workshop</vt:lpstr>
      <vt:lpstr>XNA game lifecycle</vt:lpstr>
      <vt:lpstr>Graphics Profile</vt:lpstr>
      <vt:lpstr>Blending</vt:lpstr>
      <vt:lpstr>SpriteBatch</vt:lpstr>
      <vt:lpstr>More info in</vt:lpstr>
      <vt:lpstr>Screen Space</vt:lpstr>
      <vt:lpstr>Lab 0</vt:lpstr>
      <vt:lpstr>Animation</vt:lpstr>
      <vt:lpstr>Cell Animation</vt:lpstr>
      <vt:lpstr>Lab 1</vt:lpstr>
      <vt:lpstr>Collision</vt:lpstr>
      <vt:lpstr>A little bit of trigonometry</vt:lpstr>
      <vt:lpstr>Slide 14</vt:lpstr>
      <vt:lpstr>Framerate Independence</vt:lpstr>
      <vt:lpstr>Lab 2</vt:lpstr>
      <vt:lpstr>Colour Blending</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XNA workshop</dc:title>
  <dc:creator>andrea</dc:creator>
  <cp:lastModifiedBy>andrea</cp:lastModifiedBy>
  <cp:revision>12</cp:revision>
  <dcterms:created xsi:type="dcterms:W3CDTF">2012-11-02T14:10:39Z</dcterms:created>
  <dcterms:modified xsi:type="dcterms:W3CDTF">2012-11-04T22:15:00Z</dcterms:modified>
</cp:coreProperties>
</file>