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4572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9144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13716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18288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22860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27432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32004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36576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254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4585E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254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656667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>
            <a:off x="568119" y="8737600"/>
            <a:ext cx="11873078" cy="0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" name="Titolo presentazione"/>
          <p:cNvSpPr txBox="1"/>
          <p:nvPr>
            <p:ph type="title" hasCustomPrompt="1"/>
          </p:nvPr>
        </p:nvSpPr>
        <p:spPr>
          <a:xfrm>
            <a:off x="532752" y="6876002"/>
            <a:ext cx="11933846" cy="1596088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14" name="Autore e data"/>
          <p:cNvSpPr txBox="1"/>
          <p:nvPr>
            <p:ph type="body" sz="quarter" idx="21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15" name="Linea"/>
          <p:cNvSpPr/>
          <p:nvPr/>
        </p:nvSpPr>
        <p:spPr>
          <a:xfrm>
            <a:off x="568119" y="6831552"/>
            <a:ext cx="11883045" cy="1"/>
          </a:xfrm>
          <a:prstGeom prst="line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" name="Corpo livello uno…"/>
          <p:cNvSpPr txBox="1"/>
          <p:nvPr>
            <p:ph type="body" sz="quarter" idx="1" hasCustomPrompt="1"/>
          </p:nvPr>
        </p:nvSpPr>
        <p:spPr>
          <a:xfrm>
            <a:off x="532752" y="785641"/>
            <a:ext cx="11943812" cy="1447295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Numero diapositiva"/>
          <p:cNvSpPr txBox="1"/>
          <p:nvPr>
            <p:ph type="sldNum" sz="quarter" idx="2"/>
          </p:nvPr>
        </p:nvSpPr>
        <p:spPr>
          <a:xfrm>
            <a:off x="12255499" y="9145100"/>
            <a:ext cx="232394" cy="3440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lo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olo"/>
          <p:cNvSpPr txBox="1"/>
          <p:nvPr>
            <p:ph type="title" hasCustomPrompt="1"/>
          </p:nvPr>
        </p:nvSpPr>
        <p:spPr>
          <a:xfrm>
            <a:off x="537835" y="625475"/>
            <a:ext cx="11938001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119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0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Titolo programm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1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chiarazion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8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9" name="Corpo livello uno…"/>
          <p:cNvSpPr txBox="1"/>
          <p:nvPr>
            <p:ph type="body" sz="half" idx="1" hasCustomPrompt="1"/>
          </p:nvPr>
        </p:nvSpPr>
        <p:spPr>
          <a:xfrm>
            <a:off x="531375" y="2701297"/>
            <a:ext cx="11940026" cy="4064001"/>
          </a:xfrm>
          <a:prstGeom prst="rect">
            <a:avLst/>
          </a:prstGeom>
        </p:spPr>
        <p:txBody>
          <a:bodyPr anchor="ctr"/>
          <a:lstStyle>
            <a:lvl1pPr marL="298026" indent="-298026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298026" indent="1591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298026" indent="6163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298026" indent="10735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298026" indent="15307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formazione important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rpo livello uno…"/>
          <p:cNvSpPr txBox="1"/>
          <p:nvPr>
            <p:ph type="body" idx="1" hasCustomPrompt="1"/>
          </p:nvPr>
        </p:nvSpPr>
        <p:spPr>
          <a:xfrm>
            <a:off x="533400" y="711200"/>
            <a:ext cx="11938001" cy="6258071"/>
          </a:xfrm>
          <a:prstGeom prst="rect">
            <a:avLst/>
          </a:prstGeom>
        </p:spPr>
        <p:txBody>
          <a:bodyPr anchor="b"/>
          <a:lstStyle>
            <a:lvl1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49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0" name="Dettagli informazione"/>
          <p:cNvSpPr txBox="1"/>
          <p:nvPr>
            <p:ph type="body" sz="quarter" idx="21" hasCustomPrompt="1"/>
          </p:nvPr>
        </p:nvSpPr>
        <p:spPr>
          <a:xfrm>
            <a:off x="533400" y="6602595"/>
            <a:ext cx="11938000" cy="655575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80000"/>
              </a:lnSpc>
              <a:tabLst/>
              <a:defRPr spc="-38" sz="3800">
                <a:solidFill>
                  <a:schemeClr val="accent1"/>
                </a:solidFill>
              </a:defRPr>
            </a:lvl1pPr>
          </a:lstStyle>
          <a:p>
            <a:pPr/>
            <a:r>
              <a:t>Dettagli informazione</a:t>
            </a:r>
          </a:p>
        </p:txBody>
      </p:sp>
      <p:sp>
        <p:nvSpPr>
          <p:cNvPr id="151" name="Numero diapositiva"/>
          <p:cNvSpPr txBox="1"/>
          <p:nvPr>
            <p:ph type="sldNum" sz="quarter" idx="2"/>
          </p:nvPr>
        </p:nvSpPr>
        <p:spPr>
          <a:xfrm>
            <a:off x="12266233" y="9144000"/>
            <a:ext cx="232395" cy="344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9" name="Linea"/>
          <p:cNvSpPr/>
          <p:nvPr/>
        </p:nvSpPr>
        <p:spPr>
          <a:xfrm>
            <a:off x="558800" y="636209"/>
            <a:ext cx="11887200" cy="1"/>
          </a:xfrm>
          <a:prstGeom prst="line">
            <a:avLst/>
          </a:prstGeom>
          <a:ln w="508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0" name="Corpo livello uno…"/>
          <p:cNvSpPr txBox="1"/>
          <p:nvPr>
            <p:ph type="body" sz="half" idx="1" hasCustomPrompt="1"/>
          </p:nvPr>
        </p:nvSpPr>
        <p:spPr>
          <a:xfrm>
            <a:off x="531375" y="1126302"/>
            <a:ext cx="11940026" cy="3509285"/>
          </a:xfrm>
          <a:prstGeom prst="rect">
            <a:avLst/>
          </a:prstGeom>
        </p:spPr>
        <p:txBody>
          <a:bodyPr/>
          <a:lstStyle>
            <a:lvl1pPr marL="298026" indent="-298026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298026" indent="1591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298026" indent="6163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298026" indent="10735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298026" indent="15307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1" name="Attribuzione"/>
          <p:cNvSpPr txBox="1"/>
          <p:nvPr>
            <p:ph type="body" sz="quarter" idx="21" hasCustomPrompt="1"/>
          </p:nvPr>
        </p:nvSpPr>
        <p:spPr>
          <a:xfrm>
            <a:off x="912869" y="6602595"/>
            <a:ext cx="11558531" cy="655575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80000"/>
              </a:lnSpc>
              <a:tabLst/>
              <a:defRPr spc="-38" sz="3800">
                <a:solidFill>
                  <a:schemeClr val="accent1"/>
                </a:solidFill>
              </a:defRPr>
            </a:lvl1pPr>
          </a:lstStyle>
          <a:p>
            <a:pPr/>
            <a:r>
              <a:t>Attribuzione </a:t>
            </a:r>
          </a:p>
        </p:txBody>
      </p:sp>
      <p:sp>
        <p:nvSpPr>
          <p:cNvPr id="16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guana di colore nero che trasporta il proprio piccolo sulla schiena"/>
          <p:cNvSpPr/>
          <p:nvPr>
            <p:ph type="pic" sz="half" idx="21"/>
          </p:nvPr>
        </p:nvSpPr>
        <p:spPr>
          <a:xfrm>
            <a:off x="6388100" y="4635698"/>
            <a:ext cx="6193081" cy="41529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Fenicottero rosa che immerge il becco nell’acqua"/>
          <p:cNvSpPr/>
          <p:nvPr>
            <p:ph type="pic" sz="quarter" idx="22"/>
          </p:nvPr>
        </p:nvSpPr>
        <p:spPr>
          <a:xfrm>
            <a:off x="6426200" y="596899"/>
            <a:ext cx="6134226" cy="4076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1" name="Foto dell’uccello marino Sula piediazzurri sulla sabbia"/>
          <p:cNvSpPr/>
          <p:nvPr>
            <p:ph type="pic" idx="23"/>
          </p:nvPr>
        </p:nvSpPr>
        <p:spPr>
          <a:xfrm>
            <a:off x="228600" y="596900"/>
            <a:ext cx="6591300" cy="81384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artaruga marina che nuota sott’acqua"/>
          <p:cNvSpPr/>
          <p:nvPr>
            <p:ph type="pic" idx="21"/>
          </p:nvPr>
        </p:nvSpPr>
        <p:spPr>
          <a:xfrm>
            <a:off x="-673100" y="-381000"/>
            <a:ext cx="16725900" cy="10318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artaruga marina che nuota sott’acqua"/>
          <p:cNvSpPr/>
          <p:nvPr>
            <p:ph type="pic" idx="21"/>
          </p:nvPr>
        </p:nvSpPr>
        <p:spPr>
          <a:xfrm>
            <a:off x="-1003300" y="-1574800"/>
            <a:ext cx="18453100" cy="113843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Linea"/>
          <p:cNvSpPr/>
          <p:nvPr/>
        </p:nvSpPr>
        <p:spPr>
          <a:xfrm>
            <a:off x="558853" y="8752030"/>
            <a:ext cx="11873079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6" name="Autore e data"/>
          <p:cNvSpPr txBox="1"/>
          <p:nvPr>
            <p:ph type="body" sz="quarter" idx="22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27" name="Linea"/>
          <p:cNvSpPr/>
          <p:nvPr/>
        </p:nvSpPr>
        <p:spPr>
          <a:xfrm>
            <a:off x="558853" y="6845982"/>
            <a:ext cx="11883045" cy="1"/>
          </a:xfrm>
          <a:prstGeom prst="line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8" name="Titolo presentazione"/>
          <p:cNvSpPr txBox="1"/>
          <p:nvPr>
            <p:ph type="title" hasCustomPrompt="1"/>
          </p:nvPr>
        </p:nvSpPr>
        <p:spPr>
          <a:xfrm>
            <a:off x="532752" y="6876002"/>
            <a:ext cx="11933846" cy="1596088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29" name="Corpo livello uno…"/>
          <p:cNvSpPr txBox="1"/>
          <p:nvPr>
            <p:ph type="body" sz="quarter" idx="1" hasCustomPrompt="1"/>
          </p:nvPr>
        </p:nvSpPr>
        <p:spPr>
          <a:xfrm>
            <a:off x="532752" y="785641"/>
            <a:ext cx="11943812" cy="1495389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artaruga marina che nuota sott’acqua e banco di pesci"/>
          <p:cNvSpPr/>
          <p:nvPr>
            <p:ph type="pic" idx="21"/>
          </p:nvPr>
        </p:nvSpPr>
        <p:spPr>
          <a:xfrm>
            <a:off x="4000500" y="-25400"/>
            <a:ext cx="15887700" cy="99498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39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0" name="Autore e data"/>
          <p:cNvSpPr txBox="1"/>
          <p:nvPr>
            <p:ph type="body" sz="quarter" idx="22" hasCustomPrompt="1"/>
          </p:nvPr>
        </p:nvSpPr>
        <p:spPr>
          <a:xfrm>
            <a:off x="530019" y="8801100"/>
            <a:ext cx="543052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41" name="Titolo"/>
          <p:cNvSpPr txBox="1"/>
          <p:nvPr>
            <p:ph type="title" hasCustomPrompt="1"/>
          </p:nvPr>
        </p:nvSpPr>
        <p:spPr>
          <a:xfrm>
            <a:off x="538479" y="3725173"/>
            <a:ext cx="5430521" cy="4717958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d ele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0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1" name="Autore e data"/>
          <p:cNvSpPr txBox="1"/>
          <p:nvPr>
            <p:ph type="body" sz="quarter" idx="21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52" name="Corpo livello uno…"/>
          <p:cNvSpPr txBox="1"/>
          <p:nvPr>
            <p:ph type="body" idx="1" hasCustomPrompt="1"/>
          </p:nvPr>
        </p:nvSpPr>
        <p:spPr>
          <a:xfrm>
            <a:off x="533400" y="2565400"/>
            <a:ext cx="11938000" cy="5626100"/>
          </a:xfrm>
          <a:prstGeom prst="rect">
            <a:avLst/>
          </a:prstGeom>
        </p:spPr>
        <p:txBody>
          <a:bodyPr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Titolo"/>
          <p:cNvSpPr txBox="1"/>
          <p:nvPr>
            <p:ph type="title" hasCustomPrompt="1"/>
          </p:nvPr>
        </p:nvSpPr>
        <p:spPr>
          <a:xfrm>
            <a:off x="537834" y="6254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5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le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2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3" name="Corpo livello uno…"/>
          <p:cNvSpPr txBox="1"/>
          <p:nvPr>
            <p:ph type="body" idx="1" hasCustomPrompt="1"/>
          </p:nvPr>
        </p:nvSpPr>
        <p:spPr>
          <a:xfrm>
            <a:off x="533400" y="2565400"/>
            <a:ext cx="11938000" cy="5626100"/>
          </a:xfrm>
          <a:prstGeom prst="rect">
            <a:avLst/>
          </a:prstGeom>
        </p:spPr>
        <p:txBody>
          <a:bodyPr numCol="2" spcCol="596900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to dell’uccello marino Sula piediazzurri sulla sabbia"/>
          <p:cNvSpPr/>
          <p:nvPr>
            <p:ph type="pic" idx="21"/>
          </p:nvPr>
        </p:nvSpPr>
        <p:spPr>
          <a:xfrm>
            <a:off x="-571500" y="-38100"/>
            <a:ext cx="7981716" cy="985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ottotitolo diapositiva"/>
          <p:cNvSpPr txBox="1"/>
          <p:nvPr>
            <p:ph type="body" sz="quarter" idx="22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73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4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5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7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diretta piccol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ottotitolo diapositiva"/>
          <p:cNvSpPr txBox="1"/>
          <p:nvPr>
            <p:ph type="body" sz="quarter" idx="21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5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6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7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8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8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diretta gra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ottotitolo diapositiva"/>
          <p:cNvSpPr txBox="1"/>
          <p:nvPr>
            <p:ph type="body" sz="quarter" idx="21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97" name="Linea"/>
          <p:cNvSpPr/>
          <p:nvPr/>
        </p:nvSpPr>
        <p:spPr>
          <a:xfrm>
            <a:off x="6502400" y="8731250"/>
            <a:ext cx="59436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8" name="Linea"/>
          <p:cNvSpPr/>
          <p:nvPr/>
        </p:nvSpPr>
        <p:spPr>
          <a:xfrm>
            <a:off x="6502400" y="625475"/>
            <a:ext cx="59436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9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10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zione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a"/>
          <p:cNvSpPr/>
          <p:nvPr/>
        </p:nvSpPr>
        <p:spPr>
          <a:xfrm>
            <a:off x="568119" y="8737600"/>
            <a:ext cx="11873078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09" name="Linea"/>
          <p:cNvSpPr/>
          <p:nvPr/>
        </p:nvSpPr>
        <p:spPr>
          <a:xfrm>
            <a:off x="568119" y="6831552"/>
            <a:ext cx="11883045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0" name="Titolo sezione"/>
          <p:cNvSpPr txBox="1"/>
          <p:nvPr>
            <p:ph type="title" hasCustomPrompt="1"/>
          </p:nvPr>
        </p:nvSpPr>
        <p:spPr>
          <a:xfrm>
            <a:off x="527367" y="6884389"/>
            <a:ext cx="11933846" cy="1596087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11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/>
          <p:nvPr>
            <p:ph type="body" idx="1" hasCustomPrompt="1"/>
          </p:nvPr>
        </p:nvSpPr>
        <p:spPr>
          <a:xfrm>
            <a:off x="531375" y="2739397"/>
            <a:ext cx="11938001" cy="6480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" name="Titolo programma"/>
          <p:cNvSpPr txBox="1"/>
          <p:nvPr>
            <p:ph type="title" hasCustomPrompt="1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programma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255499" y="9144000"/>
            <a:ext cx="232394" cy="344001"/>
          </a:xfrm>
          <a:prstGeom prst="rect">
            <a:avLst/>
          </a:prstGeom>
          <a:ln w="12700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 algn="r">
              <a:spcBef>
                <a:spcPts val="0"/>
              </a:spcBef>
              <a:defRPr spc="18" sz="1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4572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9144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13716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18288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22860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27432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32004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36576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4572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9144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13716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18288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22860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27432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32004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36576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4572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9144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13716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18288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22860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27432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32004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36576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istributed Leader Ele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63747">
              <a:defRPr spc="-167" sz="8374"/>
            </a:lvl1pPr>
          </a:lstStyle>
          <a:p>
            <a:pPr/>
            <a:r>
              <a:t>Distributed Leader Election</a:t>
            </a:r>
          </a:p>
        </p:txBody>
      </p:sp>
      <p:sp>
        <p:nvSpPr>
          <p:cNvPr id="197" name="Andrea Andreoli 035001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Andrea Andreoli 0350012</a:t>
            </a:r>
          </a:p>
        </p:txBody>
      </p:sp>
      <p:sp>
        <p:nvSpPr>
          <p:cNvPr id="198" name="Implementazione di due algoritmi di elezione distribuit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Implementazione di due algoritmi di elezione distribuita</a:t>
            </a:r>
          </a:p>
        </p:txBody>
      </p:sp>
      <p:pic>
        <p:nvPicPr>
          <p:cNvPr id="199" name="73812e2e22f215a644af11a36d0452753493b6e0.svg" descr="73812e2e22f215a644af11a36d0452753493b6e0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7858" y="2339084"/>
            <a:ext cx="6949084" cy="3393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E’ stato implementato un meccanismo di service discovery per consentire ai processi nel sistema di essere consapevoli della presenza degli altri nel sistema…"/>
          <p:cNvSpPr txBox="1"/>
          <p:nvPr>
            <p:ph type="body" sz="half" idx="4294967295"/>
          </p:nvPr>
        </p:nvSpPr>
        <p:spPr>
          <a:xfrm>
            <a:off x="532387" y="2301184"/>
            <a:ext cx="6874737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E’ stato implementato un meccanismo di service discovery per consentire ai processi nel sistema di essere consapevoli della presenza degli altri nel sistema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 nuovo processo effettua una richiesta al Service Registry per ottenere: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ID con cui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sarà riferito nel sistema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Lista dei processi nel sistema</a:t>
            </a:r>
          </a:p>
        </p:txBody>
      </p:sp>
      <p:sp>
        <p:nvSpPr>
          <p:cNvPr id="230" name="Service Discovery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Service Discovery</a:t>
            </a:r>
          </a:p>
        </p:txBody>
      </p:sp>
      <p:pic>
        <p:nvPicPr>
          <p:cNvPr id="231" name="ns1-Service-Discovery-1_compressed.svg" descr="ns1-Service-Discovery-1_compressed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813" y="1933052"/>
            <a:ext cx="5509671" cy="5509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lgoritmo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Algoritmo 1 </a:t>
            </a:r>
          </a:p>
          <a:p>
            <a:pPr defTabSz="328732">
              <a:defRPr spc="-118" sz="5936"/>
            </a:pPr>
            <a:r>
              <a:t>Bully</a:t>
            </a:r>
          </a:p>
        </p:txBody>
      </p:sp>
      <p:pic>
        <p:nvPicPr>
          <p:cNvPr id="234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troduzione all’algoritmo Bully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Introduzione all’algoritmo Bully</a:t>
            </a:r>
          </a:p>
        </p:txBody>
      </p:sp>
      <p:sp>
        <p:nvSpPr>
          <p:cNvPr id="237" name="Il processo   nota che il leader è inattivo e comincia una nuova elezione inviando un messaggio di elezione a tutti i processi con ID maggiore del suo, quindi"/>
          <p:cNvSpPr txBox="1"/>
          <p:nvPr>
            <p:ph type="body" sz="half" idx="4294967295"/>
          </p:nvPr>
        </p:nvSpPr>
        <p:spPr>
          <a:xfrm>
            <a:off x="532387" y="2301184"/>
            <a:ext cx="11887201" cy="2407589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nota che il leader è inattivo e comincia una nuova elezione inviando un </a:t>
            </a:r>
            <a:r>
              <a:rPr b="1"/>
              <a:t>messaggio di elezione</a:t>
            </a:r>
            <a:r>
              <a:t> a tutti i processi con ID maggiore del suo, quindi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</p:txBody>
      </p:sp>
      <p:sp>
        <p:nvSpPr>
          <p:cNvPr id="238" name="Possono quindi verificarsi due principali situazioni"/>
          <p:cNvSpPr txBox="1"/>
          <p:nvPr/>
        </p:nvSpPr>
        <p:spPr>
          <a:xfrm>
            <a:off x="532387" y="4342645"/>
            <a:ext cx="11887201" cy="106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Possono quindi verificarsi due principali situazioni</a:t>
            </a:r>
          </a:p>
        </p:txBody>
      </p:sp>
      <p:sp>
        <p:nvSpPr>
          <p:cNvPr id="239" name="Freccia"/>
          <p:cNvSpPr/>
          <p:nvPr/>
        </p:nvSpPr>
        <p:spPr>
          <a:xfrm rot="8098387">
            <a:off x="3741578" y="5423248"/>
            <a:ext cx="1526600" cy="533640"/>
          </a:xfrm>
          <a:prstGeom prst="rightArrow">
            <a:avLst>
              <a:gd name="adj1" fmla="val 32000"/>
              <a:gd name="adj2" fmla="val 8967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spcBef>
                <a:spcPts val="0"/>
              </a:spcBef>
              <a:defRPr b="1" cap="all" spc="132" sz="22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40" name="Freccia"/>
          <p:cNvSpPr/>
          <p:nvPr/>
        </p:nvSpPr>
        <p:spPr>
          <a:xfrm flipH="1" rot="13800000">
            <a:off x="7168122" y="5420517"/>
            <a:ext cx="1526601" cy="533639"/>
          </a:xfrm>
          <a:prstGeom prst="rightArrow">
            <a:avLst>
              <a:gd name="adj1" fmla="val 32000"/>
              <a:gd name="adj2" fmla="val 8967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spcBef>
                <a:spcPts val="0"/>
              </a:spcBef>
              <a:defRPr b="1" cap="all" spc="132" sz="22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41" name="Se nessuno risponde,   vince l’elezione ed annuncia la vittoria inviando un messaggio agli altri processi"/>
          <p:cNvSpPr txBox="1"/>
          <p:nvPr/>
        </p:nvSpPr>
        <p:spPr>
          <a:xfrm>
            <a:off x="534304" y="6431148"/>
            <a:ext cx="5536398" cy="303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 nessuno risponde,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vince l’elezione ed annuncia la vittoria inviando un messaggio agli altri processi</a:t>
            </a:r>
          </a:p>
        </p:txBody>
      </p:sp>
      <p:sp>
        <p:nvSpPr>
          <p:cNvPr id="242" name="Se   ( ) riceve un messaggio d’elezione, risponde con un messaggio OK e comincia una nuova elezione"/>
          <p:cNvSpPr txBox="1"/>
          <p:nvPr/>
        </p:nvSpPr>
        <p:spPr>
          <a:xfrm>
            <a:off x="6908703" y="6431148"/>
            <a:ext cx="5536399" cy="303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(</a:t>
            </a:r>
            <a14:m>
              <m:oMath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) riceve un messaggio d’elezione, risponde con un messaggio OK e comincia una nuova elezione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"/>
      <p:bldP build="whole" bldLvl="1" animBg="1" rev="0" advAuto="0" spid="2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mplement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Implementazione dell’algoritmo</a:t>
            </a:r>
          </a:p>
        </p:txBody>
      </p:sp>
      <p:sp>
        <p:nvSpPr>
          <p:cNvPr id="245" name="L’algoritmo è stato realizzato in un package dedicato (algorithm) all’interno di un file chiamato bullyAlgorithm.go…"/>
          <p:cNvSpPr txBox="1"/>
          <p:nvPr>
            <p:ph type="body" sz="half" idx="4294967295"/>
          </p:nvPr>
        </p:nvSpPr>
        <p:spPr>
          <a:xfrm>
            <a:off x="532387" y="2301184"/>
            <a:ext cx="6049261" cy="5151232"/>
          </a:xfrm>
          <a:prstGeom prst="rect">
            <a:avLst/>
          </a:prstGeom>
        </p:spPr>
        <p:txBody>
          <a:bodyPr/>
          <a:lstStyle/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L’algoritmo è stato realizzato in un package dedicato (</a:t>
            </a:r>
            <a:r>
              <a:rPr i="1"/>
              <a:t>algorithm</a:t>
            </a:r>
            <a:r>
              <a:t>) all’interno di un file chiamato </a:t>
            </a:r>
            <a:r>
              <a:rPr i="1"/>
              <a:t>bullyAlgorithm.go</a:t>
            </a:r>
          </a:p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effettua dei ping verso il leader (per verificarne lo stato) tramite una funzione chiamata </a:t>
            </a:r>
            <a:r>
              <a:rPr i="1"/>
              <a:t>Bully</a:t>
            </a:r>
            <a:endParaRPr i="1"/>
          </a:p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L’elezione viene gestita tramite la funzione </a:t>
            </a:r>
            <a:r>
              <a:rPr i="1"/>
              <a:t>ElectionBully</a:t>
            </a:r>
          </a:p>
        </p:txBody>
      </p:sp>
      <p:pic>
        <p:nvPicPr>
          <p:cNvPr id="246" name="Screenshot 2024-04-07 alle 19.30.34.png" descr="Screenshot 2024-04-07 alle 19.3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8410" y="2501993"/>
            <a:ext cx="5663278" cy="4250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lgoritmo 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Algoritmo 2</a:t>
            </a:r>
          </a:p>
          <a:p>
            <a:pPr defTabSz="328732">
              <a:defRPr spc="-118" sz="5936"/>
            </a:pPr>
            <a:r>
              <a:t>Chang-Roberts</a:t>
            </a:r>
          </a:p>
        </p:txBody>
      </p:sp>
      <p:pic>
        <p:nvPicPr>
          <p:cNvPr id="249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Introduzione all’algoritmo di Chang-Roberts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Introduzione all’algoritmo di Chang-Roberts</a:t>
            </a:r>
          </a:p>
        </p:txBody>
      </p:sp>
      <p:sp>
        <p:nvSpPr>
          <p:cNvPr id="252" name="Supponiamo che la rete sia organizzata in un anello unidirezionale con un canale di comunicazione che va da un processo al vicino in senso orario…"/>
          <p:cNvSpPr txBox="1"/>
          <p:nvPr>
            <p:ph type="body" idx="4294967295"/>
          </p:nvPr>
        </p:nvSpPr>
        <p:spPr>
          <a:xfrm>
            <a:off x="532387" y="2301184"/>
            <a:ext cx="11887201" cy="5151232"/>
          </a:xfrm>
          <a:prstGeom prst="rect">
            <a:avLst/>
          </a:prstGeom>
        </p:spPr>
        <p:txBody>
          <a:bodyPr/>
          <a:lstStyle/>
          <a:p>
            <a:pPr defTabSz="563541">
              <a:lnSpc>
                <a:spcPct val="100000"/>
              </a:lnSpc>
              <a:spcBef>
                <a:spcPts val="2100"/>
              </a:spcBef>
              <a:tabLst/>
              <a:defRPr spc="-26" sz="268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Supponiamo che la rete sia organizzata in un anello unidirezionale con un canale di comunicazione che va da un processo al vicino in senso orario</a:t>
            </a:r>
          </a:p>
          <a:p>
            <a:pPr defTabSz="563541">
              <a:lnSpc>
                <a:spcPct val="100000"/>
              </a:lnSpc>
              <a:spcBef>
                <a:spcPts val="2100"/>
              </a:spcBef>
              <a:tabLst/>
              <a:defRPr spc="-26" sz="268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L’idea è di far circolare tra i processi un messaggio contenente un ID, che sia </a:t>
            </a:r>
            <a:r>
              <a:rPr i="1"/>
              <a:t>max(ID proprio, ID ricevuto)</a:t>
            </a:r>
          </a:p>
          <a:p>
            <a:pPr defTabSz="563541">
              <a:lnSpc>
                <a:spcPct val="100000"/>
              </a:lnSpc>
              <a:spcBef>
                <a:spcPts val="2100"/>
              </a:spcBef>
              <a:tabLst/>
              <a:defRPr spc="-26" sz="268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Ogni processo sarà inizialmente marcato come </a:t>
            </a:r>
            <a:r>
              <a:rPr i="1"/>
              <a:t>non partecipante</a:t>
            </a:r>
            <a:r>
              <a:t>, ed ogni volta che inoltra o invia un messaggio si marcherà come </a:t>
            </a:r>
            <a:r>
              <a:rPr i="1"/>
              <a:t>partecipante</a:t>
            </a:r>
          </a:p>
          <a:p>
            <a:pPr defTabSz="563541">
              <a:lnSpc>
                <a:spcPct val="100000"/>
              </a:lnSpc>
              <a:spcBef>
                <a:spcPts val="2100"/>
              </a:spcBef>
              <a:tabLst/>
              <a:defRPr spc="-26" sz="268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Quando un processo riceve un messaggio contente il proprio ID allora sarà lui il nuovo leader e l’elezione si conclude</a:t>
            </a:r>
          </a:p>
          <a:p>
            <a:pPr defTabSz="563541">
              <a:lnSpc>
                <a:spcPct val="100000"/>
              </a:lnSpc>
              <a:spcBef>
                <a:spcPts val="2100"/>
              </a:spcBef>
              <a:tabLst/>
              <a:defRPr spc="-26" sz="268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nuovo leader metterà in circolazione un messaggio contenente il proprio 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pplic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Applicazione dell’algoritmo</a:t>
            </a:r>
          </a:p>
        </p:txBody>
      </p:sp>
      <p:sp>
        <p:nvSpPr>
          <p:cNvPr id="255" name="Il processo 6 inoltra il suo ID a 6.next (2)"/>
          <p:cNvSpPr txBox="1"/>
          <p:nvPr>
            <p:ph type="body" sz="quarter" idx="4294967295"/>
          </p:nvPr>
        </p:nvSpPr>
        <p:spPr>
          <a:xfrm>
            <a:off x="532387" y="2301184"/>
            <a:ext cx="6270015" cy="1760427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Il processo 6 inoltra il suo ID a 6.next (2)</a:t>
            </a:r>
          </a:p>
        </p:txBody>
      </p:sp>
      <p:pic>
        <p:nvPicPr>
          <p:cNvPr id="256" name="Screenshot 2024-04-07 alle 20.34.34.png" descr="Screenshot 2024-04-07 alle 20.34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3688" y="1818569"/>
            <a:ext cx="5917424" cy="618965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Il processo 2 prende il massimo tra 2 e 6 e lo inoltra a 2.next (8)"/>
          <p:cNvSpPr txBox="1"/>
          <p:nvPr/>
        </p:nvSpPr>
        <p:spPr>
          <a:xfrm>
            <a:off x="532387" y="3512954"/>
            <a:ext cx="6270015" cy="12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Il processo 2 prende il massimo tra 2 e 6 e lo inoltra a 2.next (8)</a:t>
            </a:r>
          </a:p>
        </p:txBody>
      </p:sp>
      <p:sp>
        <p:nvSpPr>
          <p:cNvPr id="258" name="Il processo 8 prende il massimo tra 6 e 8 e lo inoltra a 8.next (4)"/>
          <p:cNvSpPr txBox="1"/>
          <p:nvPr/>
        </p:nvSpPr>
        <p:spPr>
          <a:xfrm>
            <a:off x="532387" y="4779516"/>
            <a:ext cx="6270015" cy="165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40060">
              <a:spcBef>
                <a:spcPts val="2000"/>
              </a:spcBef>
              <a:defRPr spc="-25" sz="2576">
                <a:solidFill>
                  <a:srgbClr val="FFFFFF"/>
                </a:solidFill>
              </a:defRPr>
            </a:lvl1pPr>
          </a:lstStyle>
          <a:p>
            <a:pPr/>
            <a:r>
              <a:t>Il processo 8 prende il massimo tra 6 e 8 e lo inoltra a 8.next (4) </a:t>
            </a:r>
          </a:p>
        </p:txBody>
      </p:sp>
      <p:sp>
        <p:nvSpPr>
          <p:cNvPr id="259" name="Se 8 fosse il processo con ID maggiore, allora il suo ID circolerà fino a che non tornerà a lui, che quindi si dichiarerà come nuovo leader"/>
          <p:cNvSpPr txBox="1"/>
          <p:nvPr/>
        </p:nvSpPr>
        <p:spPr>
          <a:xfrm>
            <a:off x="532387" y="5967036"/>
            <a:ext cx="6270015" cy="198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 8 fosse il processo con ID maggiore, allora il suo ID circolerà fino a che non tornerà a lui, che quindi si dichiarerà come nuovo leader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56"/>
                                        </p:tgtEl>
                                      </p:cBhvr>
                                      <p:by x="76424" y="7642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70446 -0.003752" origin="layout" pathEditMode="relative">
                                      <p:cBhvr>
                                        <p:cTn id="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3"/>
      <p:bldP build="whole" bldLvl="1" animBg="1" rev="0" advAuto="0" spid="256" grpId="1"/>
      <p:bldP build="whole" bldLvl="1" animBg="1" rev="0" advAuto="0" spid="258" grpId="5"/>
      <p:bldP build="whole" bldLvl="1" animBg="1" rev="0" advAuto="0" spid="259" grpId="6"/>
      <p:bldP build="whole" bldLvl="1" animBg="1" rev="0" advAuto="0" spid="257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Implement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Implementazione dell’algoritmo</a:t>
            </a:r>
          </a:p>
        </p:txBody>
      </p:sp>
      <p:sp>
        <p:nvSpPr>
          <p:cNvPr id="262" name="L’algoritmo è stato realizzato in un package dedicato (algorithm) all’interno di un file chiamato chang&amp;robertAlgorithm.go…"/>
          <p:cNvSpPr txBox="1"/>
          <p:nvPr>
            <p:ph type="body" sz="half" idx="4294967295"/>
          </p:nvPr>
        </p:nvSpPr>
        <p:spPr>
          <a:xfrm>
            <a:off x="532387" y="2301184"/>
            <a:ext cx="5680839" cy="5151232"/>
          </a:xfrm>
          <a:prstGeom prst="rect">
            <a:avLst/>
          </a:prstGeom>
        </p:spPr>
        <p:txBody>
          <a:bodyPr/>
          <a:lstStyle/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L’algoritmo è stato realizzato in un package dedicato (</a:t>
            </a:r>
            <a:r>
              <a:rPr i="1"/>
              <a:t>algorithm</a:t>
            </a:r>
            <a:r>
              <a:t>) all’interno di un file chiamato </a:t>
            </a:r>
            <a:r>
              <a:rPr i="1"/>
              <a:t>chang&amp;robertAlgorithm.go</a:t>
            </a:r>
            <a:endParaRPr i="1"/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effettua dei ping verso il leader (per verificarne lo stato) tramite una funzione chiamata</a:t>
            </a:r>
            <a:r>
              <a:rPr i="1"/>
              <a:t> ChangAndRoberts</a:t>
            </a:r>
            <a:endParaRPr i="1"/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L’elezione viene gestita tramite la funzione </a:t>
            </a:r>
            <a:r>
              <a:rPr i="1"/>
              <a:t>ElectionChangAndRoberts</a:t>
            </a:r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circolazione del messaggio con l’ID del leader viene gestita nella funzione </a:t>
            </a:r>
            <a:r>
              <a:rPr i="1"/>
              <a:t>WinnerMessage</a:t>
            </a:r>
          </a:p>
        </p:txBody>
      </p:sp>
      <p:pic>
        <p:nvPicPr>
          <p:cNvPr id="263" name="Screenshot 2024-04-07 alle 21.06.56.png" descr="Screenshot 2024-04-07 alle 21.06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6593" y="6153379"/>
            <a:ext cx="5576786" cy="829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Screenshot 2024-04-19 alle 16.22.59.png" descr="Screenshot 2024-04-19 alle 16.22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1862" y="6959090"/>
            <a:ext cx="5566249" cy="822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Screenshot 2024-04-07 alle 21.06.37.png" descr="Screenshot 2024-04-07 alle 21.06.3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76593" y="2487477"/>
            <a:ext cx="5576786" cy="3671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Dock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Docker</a:t>
            </a:r>
          </a:p>
          <a:p>
            <a:pPr defTabSz="328732">
              <a:defRPr spc="-118" sz="5936"/>
            </a:pPr>
            <a:r>
              <a:t>Accenni sulla progettazione effettuata</a:t>
            </a:r>
          </a:p>
        </p:txBody>
      </p:sp>
      <p:pic>
        <p:nvPicPr>
          <p:cNvPr id="268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Docker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Docker</a:t>
            </a:r>
          </a:p>
        </p:txBody>
      </p:sp>
      <p:pic>
        <p:nvPicPr>
          <p:cNvPr id="271" name="325-3250556_manual-docker-logo-svg.png" descr="325-3250556_manual-docker-logo-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9490" y="925812"/>
            <a:ext cx="1326378" cy="1100435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La distribuzione del codice è stata realizzata utilizzando Docker, un software open-source…"/>
          <p:cNvSpPr txBox="1"/>
          <p:nvPr>
            <p:ph type="body" idx="4294967295"/>
          </p:nvPr>
        </p:nvSpPr>
        <p:spPr>
          <a:xfrm>
            <a:off x="532387" y="2301184"/>
            <a:ext cx="11887201" cy="5151232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distribuzione del codice è stata realizzata utilizzando Docker, un software open-source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Sono stati implementati due Dockerfile, in particolare: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Uno per i processi nel sistema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Uno per il service registry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la composizione dei container è stato realizzato un file </a:t>
            </a:r>
            <a:r>
              <a:rPr i="1"/>
              <a:t>compose.yaml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 test sul progetto sono stati effettuati con l’utilizzo di 6 repliche dei processi all’interno del 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ntroduzione al concetto di leader in un sistema distribui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Introduzione al concetto di leader in un sistema distribuito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Scelte progettuali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Presentazione degli algoritmi e della loro implementazione in Go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Accenni sulla progettazione effettuata in Docker </a:t>
            </a:r>
          </a:p>
        </p:txBody>
      </p:sp>
      <p:sp>
        <p:nvSpPr>
          <p:cNvPr id="20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Introduzione al concetto di leader in un sistema distribui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8732">
              <a:defRPr spc="-118" sz="5936"/>
            </a:lvl1pPr>
          </a:lstStyle>
          <a:p>
            <a:pPr/>
            <a:r>
              <a:t>Introduzione al concetto di leader in un sistema distribuito</a:t>
            </a:r>
          </a:p>
        </p:txBody>
      </p:sp>
      <p:pic>
        <p:nvPicPr>
          <p:cNvPr id="205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ll’interno di un sistema distribuito molti algoritmi necessitano la presenza di un processo “speciale” che ha la responsabilità di svolgere funzioni utili agli altri processi nel sistema"/>
          <p:cNvSpPr txBox="1"/>
          <p:nvPr>
            <p:ph type="body" sz="half" idx="4294967295"/>
          </p:nvPr>
        </p:nvSpPr>
        <p:spPr>
          <a:xfrm>
            <a:off x="585212" y="2301184"/>
            <a:ext cx="11834376" cy="2218501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All’interno di un sistema distribuito molti algoritmi necessitano la presenza di un processo “speciale” che ha la responsabilità di svolgere funzioni utili agli altri processi nel sistema</a:t>
            </a:r>
          </a:p>
        </p:txBody>
      </p:sp>
      <p:sp>
        <p:nvSpPr>
          <p:cNvPr id="208" name="Ruolo del leader in un sistema distribuit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Ruolo del leader in un sistema distribuito</a:t>
            </a:r>
          </a:p>
        </p:txBody>
      </p:sp>
      <p:pic>
        <p:nvPicPr>
          <p:cNvPr id="209" name="network-teamwork-svgrepo-com.svg" descr="network-teamwork-svgrepo-com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7877" y="3761163"/>
            <a:ext cx="3675136" cy="367513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Questo processo definito come “speciale” prende il nome di leader o coordinatore"/>
          <p:cNvSpPr txBox="1"/>
          <p:nvPr/>
        </p:nvSpPr>
        <p:spPr>
          <a:xfrm>
            <a:off x="614791" y="4370578"/>
            <a:ext cx="8082578" cy="101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Questo processo definito come “speciale” prende il nome di </a:t>
            </a:r>
            <a:r>
              <a:rPr b="1"/>
              <a:t>leader</a:t>
            </a:r>
            <a:r>
              <a:t> o </a:t>
            </a:r>
            <a:r>
              <a:rPr b="1"/>
              <a:t>coordinatore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ome detto in precedenza, il ruolo del processo leader in un sistema distribuito è di fondamentale importanza…"/>
          <p:cNvSpPr txBox="1"/>
          <p:nvPr>
            <p:ph type="body" idx="4294967295"/>
          </p:nvPr>
        </p:nvSpPr>
        <p:spPr>
          <a:xfrm>
            <a:off x="532387" y="2301184"/>
            <a:ext cx="11940026" cy="5602023"/>
          </a:xfrm>
          <a:prstGeom prst="rect">
            <a:avLst/>
          </a:prstGeom>
        </p:spPr>
        <p:txBody>
          <a:bodyPr/>
          <a:lstStyle/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Come detto in precedenza, il ruolo del processo leader in un sistema distribuito è di fondamentale importanza</a:t>
            </a:r>
          </a:p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Ma se questo processo per un qualsiasi motivo si guastasse, cosa succederebbe? </a:t>
            </a:r>
          </a:p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caso di guasto del leader, non appena un qualsiasi altro processo nel sistema rileva la sua inattività, inizierà una nuova elezione. Da ciò derivano i cosiddetti </a:t>
            </a:r>
            <a:r>
              <a:rPr b="1"/>
              <a:t>algoritmi di elezione</a:t>
            </a:r>
            <a:r>
              <a:t>, utilizzati per scegliere un nuovo processo leader</a:t>
            </a:r>
          </a:p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seguito ne tratteremo due:</a:t>
            </a:r>
          </a:p>
          <a:p>
            <a:pPr marL="283463" indent="-283463" defTabSz="54593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0000"/>
              <a:buChar char="•"/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Algoritmo Bully</a:t>
            </a:r>
          </a:p>
          <a:p>
            <a:pPr marL="283463" indent="-283463" defTabSz="54593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0000"/>
              <a:buChar char="•"/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Algoritmo di Chang-Roberts</a:t>
            </a:r>
          </a:p>
        </p:txBody>
      </p:sp>
      <p:sp>
        <p:nvSpPr>
          <p:cNvPr id="213" name="Come viene scelto il processo leader?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Come viene scelto il processo leader?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celte progettua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3541">
              <a:defRPr spc="-203" sz="10175"/>
            </a:lvl1pPr>
          </a:lstStyle>
          <a:p>
            <a:pPr/>
            <a:r>
              <a:t>Scelte progettuali</a:t>
            </a:r>
          </a:p>
        </p:txBody>
      </p:sp>
      <p:pic>
        <p:nvPicPr>
          <p:cNvPr id="216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er lo sviluppo degli algoritmi sono state effettuate delle assunzioni circa il modello del sistema in esame:…"/>
          <p:cNvSpPr txBox="1"/>
          <p:nvPr>
            <p:ph type="body" idx="4294967295"/>
          </p:nvPr>
        </p:nvSpPr>
        <p:spPr>
          <a:xfrm>
            <a:off x="532387" y="2301184"/>
            <a:ext cx="11940026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lo sviluppo degli algoritmi sono state effettuate delle assunzioni circa il modello del sistema in esame: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 processi nel sistema possono interrompersi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comunicazione è affidabile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Ogni processo mantiene attiva una sola elezione per volta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Ogni processo ha ID univoco, pertanto il processo con ID più alto sarà eletto come leader</a:t>
            </a:r>
          </a:p>
        </p:txBody>
      </p:sp>
      <p:sp>
        <p:nvSpPr>
          <p:cNvPr id="219" name="Assunzioni riguardanti il modello del sistema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Assunzioni riguardanti il modello del 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er simulare l’interruzione di un processo e dare via ad una nuova elezione si è implementata una funzione StopNode(currentNode nodeINFO)…"/>
          <p:cNvSpPr txBox="1"/>
          <p:nvPr>
            <p:ph type="body" sz="half" idx="4294967295"/>
          </p:nvPr>
        </p:nvSpPr>
        <p:spPr>
          <a:xfrm>
            <a:off x="532387" y="2301184"/>
            <a:ext cx="5788392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simulare l’interruzione di un processo e dare via ad una nuova elezione si è implementata una funzione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StopNode(currentNode nodeINFO)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L’interruzione avviene in modo del tutto casuale</a:t>
            </a:r>
          </a:p>
        </p:txBody>
      </p:sp>
      <p:sp>
        <p:nvSpPr>
          <p:cNvPr id="222" name="Interruzione di un process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Interruzione di un processo</a:t>
            </a:r>
          </a:p>
        </p:txBody>
      </p:sp>
      <p:pic>
        <p:nvPicPr>
          <p:cNvPr id="223" name="Screenshot 2024-04-07 alle 17.21.52.png" descr="Screenshot 2024-04-07 alle 17.21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9012" y="2543877"/>
            <a:ext cx="5232401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municazione tra processi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Comunicazione tra processi</a:t>
            </a:r>
          </a:p>
        </p:txBody>
      </p:sp>
      <p:pic>
        <p:nvPicPr>
          <p:cNvPr id="226" name="WIFI_icon.svg.png" descr="WIFI_ico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590" y="3353267"/>
            <a:ext cx="4755903" cy="475590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Essendo la comunicazione tra processi affidabile per assunzione, si è optato per l’utilizzo del protocollo TCP…"/>
          <p:cNvSpPr txBox="1"/>
          <p:nvPr>
            <p:ph type="body" sz="half" idx="4294967295"/>
          </p:nvPr>
        </p:nvSpPr>
        <p:spPr>
          <a:xfrm>
            <a:off x="5818911" y="2301184"/>
            <a:ext cx="5788391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Essendo la comunicazione tra processi affidabile per assunzione, si è optato per l’utilizzo del protocollo TCP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ogni chiamata di funzione Dial sarà quindi specificato </a:t>
            </a:r>
            <a:r>
              <a:rPr b="1"/>
              <a:t>tcp </a:t>
            </a:r>
            <a:r>
              <a:t>come protocollo da utilizzare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00003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32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2200"/>
          </a:spcBef>
          <a:spcAft>
            <a:spcPts val="0"/>
          </a:spcAft>
          <a:buClrTx/>
          <a:buSzTx/>
          <a:buFontTx/>
          <a:buNone/>
          <a:tabLst/>
          <a:defRPr b="0" baseline="0" cap="none" i="0" spc="-28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32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2200"/>
          </a:spcBef>
          <a:spcAft>
            <a:spcPts val="0"/>
          </a:spcAft>
          <a:buClrTx/>
          <a:buSzTx/>
          <a:buFontTx/>
          <a:buNone/>
          <a:tabLst/>
          <a:defRPr b="0" baseline="0" cap="none" i="0" spc="-28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