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258" r:id="rId4"/>
    <p:sldId id="283" r:id="rId5"/>
    <p:sldId id="282" r:id="rId6"/>
    <p:sldId id="261" r:id="rId7"/>
    <p:sldId id="262" r:id="rId8"/>
    <p:sldId id="263" r:id="rId9"/>
    <p:sldId id="265" r:id="rId10"/>
    <p:sldId id="267" r:id="rId11"/>
    <p:sldId id="280" r:id="rId12"/>
    <p:sldId id="281" r:id="rId13"/>
    <p:sldId id="285" r:id="rId14"/>
    <p:sldId id="286" r:id="rId15"/>
    <p:sldId id="287" r:id="rId16"/>
    <p:sldId id="289" r:id="rId17"/>
    <p:sldId id="272" r:id="rId18"/>
    <p:sldId id="288" r:id="rId19"/>
    <p:sldId id="273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714D-A486-9F18-93D7-6EDDBB6F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AE0ED-503A-A539-90DC-2299CA668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3ECE-0E2F-4BDE-BCC4-CA4ED646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D2FF-FA8C-F404-E013-750BE47A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92C9-738D-B108-4F68-EDCE69C3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4C6E-6D50-FBA8-22D9-030446D8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7AD6-47F4-9610-3652-DF76A607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02D7-53E3-C352-1741-DAA8C6B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595A-FCF7-5D32-ACE9-2C15FE9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D378-AA20-81B0-466F-300B78B7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6BCDB-EA9D-AB61-C514-9086FB630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14A6B-9274-CB04-C00F-E48231A2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8277-5371-8CC7-F0EC-FE6EF733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793B-6A30-CD13-4E07-2D75AC4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240B-10C7-D001-4C56-60B535E5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8F0F-35D9-CE7E-629D-BD189A8E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1E0E-A546-4A03-E1B4-983301FF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B71-43E5-C25E-8D3B-147CB4EA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AC0E-028D-DB7C-C0F7-055CE5BD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194D-6420-C234-1D94-FB9EE93D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D7B6-3B0A-24AC-0862-D2D3CEC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6ED9-B133-0823-32B8-41D4AC96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3C0B-ECE9-EC8D-5C31-DBFBF302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FA17-9E2E-FEF5-28C4-54230C11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1675-9EF7-878F-6058-5BBD336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BD05-02A6-EDC2-12EA-EB8FD54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9E54-7646-E982-D9E2-582E7B7AC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85E68-6FFB-8882-19E6-F36F5743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ABE3-1C1C-EFAA-5C66-F0FD04F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3E49-CA3F-87E2-FC34-010341A4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6AF70-B63D-1175-968E-7DB46160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D3EB-09F5-28B4-624D-EA7D259E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0489-B279-D9DC-0432-A1405313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5E830-16C8-1ACA-DDF2-C52CE826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28476-7482-A8A1-1AAA-87733099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605A9-788C-F93C-51B1-FB685C748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BF04D-01E2-BCBD-3512-C22C5CBD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E61BC-BC58-086A-1F99-8948F39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5BD8A-77CA-D77D-65B6-EAD54FCB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5162-9E9A-E0CD-DA0C-BC8FE24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E8D76-30BA-E762-0A8E-7F970056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0B55C-ED35-8A05-563D-54F1AC24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15DB-750F-4668-4EB1-02CC2F42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1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FBECE-5195-E83F-E711-C75FF092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5E34B-78AD-B4C3-4B76-2C15335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F874-1675-6A4F-D0AB-523D11E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0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905D-FDF8-5764-A49B-DE53C16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CEE7-3084-BDD1-8AB4-320A0694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27DE-286F-FE1E-4545-19142AF5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CB2F-8B8E-7A1C-41B0-F38B7820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FF5C-D075-C3B3-FB80-67ACDC9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3AD1-D170-036D-3AA5-604054B0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9ABF-DA9F-D991-610C-8AC5B89C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CFE41-1352-3A25-5181-6D7474A22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4077-10E5-2302-BD20-7DF69FF2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9340-90EB-65D5-C959-17120F9E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E608-4481-D496-0FB6-21282BDE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2A491-A931-6357-8B00-7BD37C8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1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29B85-9EED-F21F-3AC6-E73877FB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6A77-6D7E-887B-B11D-122CDE98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C12B-7AF0-B960-98EC-D4D2CEF0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1B73-828C-4F90-9B98-C3B088D1E3B5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517E-FBC6-416D-F76C-94ECFA3B3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01F2-CFDC-EFCC-BF95-4EB18991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1562-8634-4173-BCB4-6C07767AF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a.Chiaverini.r@gmail.com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rea21R/pair-trading-fx-luiss-lecture" TargetMode="External"/><Relationship Id="rId4" Type="http://schemas.openxmlformats.org/officeDocument/2006/relationships/hyperlink" Target="https://www.linkedin.com/in/andrea-chiaverini-230b3818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57C1C0-1495-2290-2582-DC6252DF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34" y="-145915"/>
            <a:ext cx="12420267" cy="70039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89162-3D17-0D7C-CD25-3A9B01850537}"/>
              </a:ext>
            </a:extLst>
          </p:cNvPr>
          <p:cNvGrpSpPr/>
          <p:nvPr/>
        </p:nvGrpSpPr>
        <p:grpSpPr>
          <a:xfrm>
            <a:off x="3375499" y="1274323"/>
            <a:ext cx="4688730" cy="1536971"/>
            <a:chOff x="2665378" y="1274323"/>
            <a:chExt cx="6108971" cy="153697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BEC4CE-CFD3-5467-8ED6-ABF5A450F196}"/>
                </a:ext>
              </a:extLst>
            </p:cNvPr>
            <p:cNvSpPr/>
            <p:nvPr/>
          </p:nvSpPr>
          <p:spPr>
            <a:xfrm>
              <a:off x="2714017" y="1274323"/>
              <a:ext cx="6060332" cy="15369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736DD-A307-52CF-56B2-5175855FCB7F}"/>
                </a:ext>
              </a:extLst>
            </p:cNvPr>
            <p:cNvSpPr txBox="1"/>
            <p:nvPr/>
          </p:nvSpPr>
          <p:spPr>
            <a:xfrm>
              <a:off x="2665378" y="1381088"/>
              <a:ext cx="6108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latin typeface="Bahnschrift Condensed" panose="020B0502040204020203" pitchFamily="34" charset="0"/>
                </a:rPr>
                <a:t>Pair Trading</a:t>
              </a:r>
            </a:p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Condensed" panose="020B0502040204020203" pitchFamily="34" charset="0"/>
                </a:rPr>
                <a:t>with Co-Integration and Tracking-Variance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9B12CCD-9F32-4D2A-D486-8CF01855B1DB}"/>
              </a:ext>
            </a:extLst>
          </p:cNvPr>
          <p:cNvSpPr txBox="1"/>
          <p:nvPr/>
        </p:nvSpPr>
        <p:spPr>
          <a:xfrm>
            <a:off x="8842859" y="5797032"/>
            <a:ext cx="29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Andrea Chiaverini</a:t>
            </a:r>
          </a:p>
        </p:txBody>
      </p:sp>
    </p:spTree>
    <p:extLst>
      <p:ext uri="{BB962C8B-B14F-4D97-AF65-F5344CB8AC3E}">
        <p14:creationId xmlns:p14="http://schemas.microsoft.com/office/powerpoint/2010/main" val="335420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55FE9-673E-2238-CBBA-071758C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02" y="329184"/>
            <a:ext cx="7411770" cy="1294343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Ratio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strategia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Pair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7188D-F782-449E-2E78-435A9715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7" r="44663"/>
          <a:stretch/>
        </p:blipFill>
        <p:spPr>
          <a:xfrm>
            <a:off x="1" y="10"/>
            <a:ext cx="359069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84557C6-087C-0363-5655-EE47FDA39BE2}"/>
              </a:ext>
            </a:extLst>
          </p:cNvPr>
          <p:cNvSpPr/>
          <p:nvPr/>
        </p:nvSpPr>
        <p:spPr>
          <a:xfrm>
            <a:off x="5038531" y="2006082"/>
            <a:ext cx="4945224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B92C-D66E-EDEA-7313-491FBDC1F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3461" y="1755648"/>
                <a:ext cx="7669763" cy="4953062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lnSpc>
                    <a:spcPct val="100000"/>
                  </a:lnSpc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costruiscono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tutte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le 990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permutazioni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senza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ripetizione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potenziali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coppie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candidate per il pair-trading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Non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usano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le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ripetizioni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perchè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fare pair-trading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EURUSD vs GBPUSD è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identico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farlo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GBPUSD vs EURUSD</a:t>
                </a:r>
              </a:p>
              <a:p>
                <a:pPr marL="514350" indent="-514350" algn="just">
                  <a:lnSpc>
                    <a:spcPct val="100000"/>
                  </a:lnSpc>
                  <a:spcAft>
                    <a:spcPts val="10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calcola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la Tracking Variance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per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ognuna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delle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990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coppie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cui sopra</a:t>
                </a:r>
              </a:p>
              <a:p>
                <a:pPr marL="514350" indent="-514350" algn="just"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effettua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il test di EG da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entrambi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lati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ovvero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:</a:t>
                </a:r>
                <a:endParaRPr lang="en-GB" sz="11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Date le due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prezzi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𝑌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𝑌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testa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l’errore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sia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l’errore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prendendo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il p-value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minore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tra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due test</a:t>
                </a:r>
              </a:p>
              <a:p>
                <a:pPr marL="514350" indent="-514350" algn="just">
                  <a:lnSpc>
                    <a:spcPct val="100000"/>
                  </a:lnSpc>
                  <a:spcAft>
                    <a:spcPts val="10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“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salvano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” solo le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coppie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che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hanno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p-value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minore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del x% e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cadono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prima del q-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esimo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percentile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nella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distribuzione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della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TV</a:t>
                </a:r>
              </a:p>
              <a:p>
                <a:pPr marL="514350" indent="-514350" algn="just">
                  <a:lnSpc>
                    <a:spcPct val="100000"/>
                  </a:lnSpc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 “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sopravvissuti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”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allo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step 4) </a:t>
                </a:r>
                <a:r>
                  <a:rPr lang="en-GB" sz="15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vengono</a:t>
                </a:r>
                <a:r>
                  <a:rPr lang="en-GB" sz="15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poi 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“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rankati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” in modo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decrescente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rispetto al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valore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della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TV e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selezionano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5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primi</a:t>
                </a:r>
                <a:r>
                  <a:rPr lang="en-GB" sz="15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B92C-D66E-EDEA-7313-491FBDC1F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461" y="1755648"/>
                <a:ext cx="7669763" cy="4953062"/>
              </a:xfrm>
              <a:blipFill>
                <a:blip r:embed="rId3"/>
                <a:stretch>
                  <a:fillRect l="-238" t="-246" r="-3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5FE9-673E-2238-CBBA-071758C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02" y="329184"/>
            <a:ext cx="7411770" cy="1294343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Ratio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strategia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Portfolio 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7188D-F782-449E-2E78-435A9715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7" r="44663"/>
          <a:stretch/>
        </p:blipFill>
        <p:spPr>
          <a:xfrm>
            <a:off x="1" y="10"/>
            <a:ext cx="359069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84557C6-087C-0363-5655-EE47FDA39BE2}"/>
              </a:ext>
            </a:extLst>
          </p:cNvPr>
          <p:cNvSpPr/>
          <p:nvPr/>
        </p:nvSpPr>
        <p:spPr>
          <a:xfrm>
            <a:off x="5038531" y="2006082"/>
            <a:ext cx="4945224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2EBC0-0E4D-0376-7694-8DA37E134DF5}"/>
              </a:ext>
            </a:extLst>
          </p:cNvPr>
          <p:cNvSpPr txBox="1">
            <a:spLocks/>
          </p:cNvSpPr>
          <p:nvPr/>
        </p:nvSpPr>
        <p:spPr>
          <a:xfrm>
            <a:off x="4137102" y="1856729"/>
            <a:ext cx="7538758" cy="514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Si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costruisce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un portfolio Equally-Weighted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ovvero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equi-distribuisce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sui K assets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selezionati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allo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step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precedente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algn="just"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Questa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logica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creerà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un portfolio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spesso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non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sarà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full-invested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poichè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qualora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non ci fosse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un’opportunità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pair-trading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su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tutte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le K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non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investirà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l’intero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vuole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simulare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caso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tipico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un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affida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un plafond di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ad un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gestore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esterno</a:t>
            </a:r>
            <a:endParaRPr lang="en-GB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algn="just"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Ad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esempio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un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(e.g. un </a:t>
            </a:r>
            <a:r>
              <a:rPr lang="en-GB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hedge fund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decide di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fornire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continuità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$1 di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Pertanto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profitti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e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perdite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non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andranno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ad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intaccare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il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viene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investito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poichè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scende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sotto ad 1$,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fornirà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nuovo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fino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tornare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 $1 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compensazione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delle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perdite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lvl="1" algn="just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sale sopra a $1,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ritirerà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profitto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riportando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 $1 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prelievo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profitti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973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5FE9-673E-2238-CBBA-071758C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02" y="301191"/>
            <a:ext cx="7411770" cy="1294343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Ratio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strategia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Rebalancing &amp; </a:t>
            </a:r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Backtest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7188D-F782-449E-2E78-435A9715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7" r="44663"/>
          <a:stretch/>
        </p:blipFill>
        <p:spPr>
          <a:xfrm>
            <a:off x="1" y="10"/>
            <a:ext cx="3590692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84557C6-087C-0363-5655-EE47FDA39BE2}"/>
              </a:ext>
            </a:extLst>
          </p:cNvPr>
          <p:cNvSpPr/>
          <p:nvPr/>
        </p:nvSpPr>
        <p:spPr>
          <a:xfrm>
            <a:off x="5038531" y="2006082"/>
            <a:ext cx="4945224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2EBC0-0E4D-0376-7694-8DA37E134DF5}"/>
              </a:ext>
            </a:extLst>
          </p:cNvPr>
          <p:cNvSpPr txBox="1">
            <a:spLocks/>
          </p:cNvSpPr>
          <p:nvPr/>
        </p:nvSpPr>
        <p:spPr>
          <a:xfrm>
            <a:off x="4137102" y="1772750"/>
            <a:ext cx="7411770" cy="4982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utilizza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un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approccio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c.d. 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Step-Rolling train-test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Si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sceglie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l’orizzonte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temporale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per il train-set e per il test-set</a:t>
            </a:r>
          </a:p>
          <a:p>
            <a:pPr lvl="1" algn="just">
              <a:lnSpc>
                <a:spcPct val="120000"/>
              </a:lnSpc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E.g. 7y di train e 5y di test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utilizza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train-set per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identificare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le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da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tradare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test-set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Si assume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termine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del test-set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chiudono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tutte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le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posizione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rimaste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aperte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E.g. Si fa </a:t>
            </a:r>
            <a:r>
              <a:rPr lang="en-GB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pair-selection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sui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primi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7y 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fa </a:t>
            </a:r>
            <a:r>
              <a:rPr lang="en-GB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trading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sui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successivi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5y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Al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termine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del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periodo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di test,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“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scala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” in avanti del test-period e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ricomincia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ribilanciando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le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da </a:t>
            </a:r>
            <a:r>
              <a:rPr lang="en-GB" i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tradare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test-set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successivo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algn="just">
              <a:lnSpc>
                <a:spcPct val="120000"/>
              </a:lnSpc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E.g. Si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prendono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gli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ultimi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2y del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precedente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train-set + 5y del test-set per il nuovo training-set,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svolge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il test sui 5y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sucessivi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precedente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test-set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Tale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approccio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ha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l’utilità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“</a:t>
            </a:r>
            <a:r>
              <a:rPr lang="en-GB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aggiornare</a:t>
            </a:r>
            <a:r>
              <a:rPr lang="en-GB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” la </a:t>
            </a:r>
            <a:r>
              <a:rPr lang="en-GB" b="1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pair-selection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permettendo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i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tradare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le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risultano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più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“legate”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presente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DF069FC6-98AA-BF4A-FA97-EF52F17630F1}"/>
              </a:ext>
            </a:extLst>
          </p:cNvPr>
          <p:cNvGrpSpPr/>
          <p:nvPr/>
        </p:nvGrpSpPr>
        <p:grpSpPr>
          <a:xfrm>
            <a:off x="535487" y="1463192"/>
            <a:ext cx="8524538" cy="5232994"/>
            <a:chOff x="980853" y="1803400"/>
            <a:chExt cx="10503052" cy="6680200"/>
          </a:xfrm>
        </p:grpSpPr>
        <p:pic>
          <p:nvPicPr>
            <p:cNvPr id="5" name="Immagine 4" descr="Immagine che contiene grafico&#10;&#10;Descrizione generata automaticamente">
              <a:extLst>
                <a:ext uri="{FF2B5EF4-FFF2-40B4-BE49-F238E27FC236}">
                  <a16:creationId xmlns:a16="http://schemas.microsoft.com/office/drawing/2014/main" id="{BFC2AA6E-A901-AFD6-C821-E983256CB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" r="7739"/>
            <a:stretch/>
          </p:blipFill>
          <p:spPr>
            <a:xfrm>
              <a:off x="980853" y="1803400"/>
              <a:ext cx="10267658" cy="3251199"/>
            </a:xfrm>
            <a:prstGeom prst="rect">
              <a:avLst/>
            </a:prstGeom>
          </p:spPr>
        </p:pic>
        <p:pic>
          <p:nvPicPr>
            <p:cNvPr id="7" name="Immagine 6" descr="Immagine che contiene grafico&#10;&#10;Descrizione generata automaticamente">
              <a:extLst>
                <a:ext uri="{FF2B5EF4-FFF2-40B4-BE49-F238E27FC236}">
                  <a16:creationId xmlns:a16="http://schemas.microsoft.com/office/drawing/2014/main" id="{80C369D7-99CC-9968-DF63-7CDFDD483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5" r="5808"/>
            <a:stretch/>
          </p:blipFill>
          <p:spPr>
            <a:xfrm>
              <a:off x="980853" y="5232401"/>
              <a:ext cx="10503052" cy="3251199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A005B31-DC70-C9BF-08AF-B64AEB57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6" y="374524"/>
            <a:ext cx="9466930" cy="855804"/>
          </a:xfrm>
        </p:spPr>
        <p:txBody>
          <a:bodyPr anchor="b">
            <a:normAutofit/>
          </a:bodyPr>
          <a:lstStyle/>
          <a:p>
            <a:r>
              <a:rPr lang="en-GB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Esempio</a:t>
            </a:r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di Pair-Selection </a:t>
            </a:r>
            <a:r>
              <a:rPr lang="en-GB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dell’algo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F43D7E-AD17-7D15-9301-A802D0A6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29" y="2108718"/>
            <a:ext cx="3092872" cy="474928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1000"/>
              </a:spcAft>
              <a:buNone/>
            </a:pPr>
            <a:r>
              <a:rPr lang="en-GB" sz="19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Parametri</a:t>
            </a:r>
            <a:r>
              <a:rPr lang="en-GB" sz="19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dell’algo</a:t>
            </a:r>
            <a:r>
              <a:rPr lang="en-GB" sz="19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400">
                <a:latin typeface="Cascadia Mono" panose="020B0609020000020004" pitchFamily="49" charset="0"/>
                <a:cs typeface="Cascadia Mono" panose="020B0609020000020004" pitchFamily="49" charset="0"/>
              </a:rPr>
              <a:t>con Tracking-Variance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cade prima del 10° percentile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Engle &amp; Granger test con p-value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minore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del 5%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Le due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coppie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“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sopravvissute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” con la TV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più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bassa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2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F2D08F-030E-4956-052D-5D2A3B15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4" y="374524"/>
            <a:ext cx="11656516" cy="855804"/>
          </a:xfrm>
        </p:spPr>
        <p:txBody>
          <a:bodyPr anchor="b">
            <a:normAutofit/>
          </a:bodyPr>
          <a:lstStyle/>
          <a:p>
            <a:r>
              <a:rPr lang="en-GB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Esempio</a:t>
            </a:r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di Pair-Trading </a:t>
            </a:r>
            <a:r>
              <a:rPr lang="en-GB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profittevole</a:t>
            </a:r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dell’algo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Immagine 1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32E5F33-2DA3-89FD-CC35-A078A779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" y="1431598"/>
            <a:ext cx="10369422" cy="50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F2D08F-030E-4956-052D-5D2A3B15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5" y="374524"/>
            <a:ext cx="11342384" cy="855804"/>
          </a:xfrm>
        </p:spPr>
        <p:txBody>
          <a:bodyPr anchor="b">
            <a:normAutofit/>
          </a:bodyPr>
          <a:lstStyle/>
          <a:p>
            <a:r>
              <a:rPr lang="en-GB" sz="540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Esempio di Pair-Trading perdente dell’algo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19E5C8E-7158-E25A-FC43-679A717BC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" y="1431598"/>
            <a:ext cx="10369422" cy="50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4DFE56F-DB97-CA13-F56E-CCC632F883A2}"/>
              </a:ext>
            </a:extLst>
          </p:cNvPr>
          <p:cNvSpPr txBox="1">
            <a:spLocks/>
          </p:cNvSpPr>
          <p:nvPr/>
        </p:nvSpPr>
        <p:spPr>
          <a:xfrm>
            <a:off x="454089" y="123910"/>
            <a:ext cx="7411770" cy="129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Algorithm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Configurazione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Strategia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B44910-A0EA-ACB7-6367-9CA255404D80}"/>
              </a:ext>
            </a:extLst>
          </p:cNvPr>
          <p:cNvSpPr txBox="1">
            <a:spLocks/>
          </p:cNvSpPr>
          <p:nvPr/>
        </p:nvSpPr>
        <p:spPr>
          <a:xfrm>
            <a:off x="454090" y="1810074"/>
            <a:ext cx="10007860" cy="463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Train-period step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7y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Test-period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3y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TV quantile threshold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10%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Engle &amp; Granger P-value threshold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7.5%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Numero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di asset Massimo in </a:t>
            </a: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portafoglio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Numero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di SD(spread) per </a:t>
            </a: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aprire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un trade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1.5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Numero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di SD(spread) per </a:t>
            </a: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chiudere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un trade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0.2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Stop-Loss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NO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just">
              <a:lnSpc>
                <a:spcPct val="12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Investimento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del </a:t>
            </a: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capitale</a:t>
            </a:r>
            <a:r>
              <a:rPr lang="en-GB" sz="1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400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dormiente</a:t>
            </a:r>
            <a:r>
              <a:rPr lang="en-GB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----------------------------&gt; 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NO</a:t>
            </a:r>
            <a:endParaRPr lang="en-GB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6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435E43F2-78D2-CD53-C914-DBA97A62E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96120"/>
              </p:ext>
            </p:extLst>
          </p:nvPr>
        </p:nvGraphicFramePr>
        <p:xfrm>
          <a:off x="724678" y="1581918"/>
          <a:ext cx="2997200" cy="4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595">
                  <a:extLst>
                    <a:ext uri="{9D8B030D-6E8A-4147-A177-3AD203B41FA5}">
                      <a16:colId xmlns:a16="http://schemas.microsoft.com/office/drawing/2014/main" val="881871482"/>
                    </a:ext>
                  </a:extLst>
                </a:gridCol>
                <a:gridCol w="1230605">
                  <a:extLst>
                    <a:ext uri="{9D8B030D-6E8A-4147-A177-3AD203B41FA5}">
                      <a16:colId xmlns:a16="http://schemas.microsoft.com/office/drawing/2014/main" val="28564316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Start day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2013-Feb-26</a:t>
                      </a:r>
                      <a:endParaRPr lang="it-IT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456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End day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2023-Apr-08</a:t>
                      </a:r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05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Total Return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198%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62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Ann. Return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18.8%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6043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Ann. Volatility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29.5%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69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Avg</a:t>
                      </a:r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Ann. Semi-Volatility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22.2%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882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Max Drawdown (%)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rgbClr val="C00000"/>
                          </a:solidFill>
                        </a:rPr>
                        <a:t>-21.5%</a:t>
                      </a:r>
                      <a:endParaRPr lang="it-IT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31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VaR</a:t>
                      </a:r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(99%) Parametric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-4.3%</a:t>
                      </a:r>
                      <a:endParaRPr lang="it-IT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976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VaR</a:t>
                      </a:r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(99%) Not Parametric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-5.2%</a:t>
                      </a:r>
                      <a:endParaRPr lang="it-IT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82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Daily Skewness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63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Daily Kurtosis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6.39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72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Ann. Sharpe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0.64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151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Ann- </a:t>
                      </a:r>
                      <a:r>
                        <a:rPr lang="en-GB" sz="1000" b="0" dirty="0" err="1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Sortino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590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Best Day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12.5%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14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Worst Day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-11.1%</a:t>
                      </a:r>
                      <a:endParaRPr lang="it-IT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559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Win Days Ratio</a:t>
                      </a:r>
                      <a:endParaRPr lang="it-IT" sz="1000" b="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it-I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001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Win Month Ratio</a:t>
                      </a:r>
                      <a:endParaRPr lang="it-IT" sz="1000" b="1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0.66</a:t>
                      </a:r>
                      <a:endParaRPr lang="it-IT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93699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34DFE56F-DB97-CA13-F56E-CCC632F883A2}"/>
              </a:ext>
            </a:extLst>
          </p:cNvPr>
          <p:cNvSpPr txBox="1">
            <a:spLocks/>
          </p:cNvSpPr>
          <p:nvPr/>
        </p:nvSpPr>
        <p:spPr>
          <a:xfrm>
            <a:off x="454089" y="123910"/>
            <a:ext cx="7411770" cy="129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Backtest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strategia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Output &amp; Stats</a:t>
            </a:r>
          </a:p>
        </p:txBody>
      </p:sp>
      <p:pic>
        <p:nvPicPr>
          <p:cNvPr id="29" name="Immagine 2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33863CC-81D4-1AA4-DB57-47C0EAB1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54" y="1349998"/>
            <a:ext cx="7271964" cy="53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4DFE56F-DB97-CA13-F56E-CCC632F883A2}"/>
              </a:ext>
            </a:extLst>
          </p:cNvPr>
          <p:cNvSpPr txBox="1">
            <a:spLocks/>
          </p:cNvSpPr>
          <p:nvPr/>
        </p:nvSpPr>
        <p:spPr>
          <a:xfrm>
            <a:off x="454089" y="123910"/>
            <a:ext cx="7411770" cy="129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Backtest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della</a:t>
            </a:r>
            <a:r>
              <a:rPr lang="en-GB" sz="5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5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strategia</a:t>
            </a:r>
            <a:br>
              <a:rPr lang="en-GB" sz="5400" dirty="0">
                <a:latin typeface="Bahnschrift Condensed" panose="020B0502040204020203" pitchFamily="34" charset="0"/>
              </a:rPr>
            </a:b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Year-Month Breakdown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297C49A-6B74-EE72-0837-1EC1E2DE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47590"/>
              </p:ext>
            </p:extLst>
          </p:nvPr>
        </p:nvGraphicFramePr>
        <p:xfrm>
          <a:off x="992153" y="1679511"/>
          <a:ext cx="10207694" cy="481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21">
                  <a:extLst>
                    <a:ext uri="{9D8B030D-6E8A-4147-A177-3AD203B41FA5}">
                      <a16:colId xmlns:a16="http://schemas.microsoft.com/office/drawing/2014/main" val="2376456972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865178656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146384851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1691007918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2969531848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1555709051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2178917170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2099402146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916121927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3631736298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304709840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3761102664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1576425874"/>
                    </a:ext>
                  </a:extLst>
                </a:gridCol>
                <a:gridCol w="729121">
                  <a:extLst>
                    <a:ext uri="{9D8B030D-6E8A-4147-A177-3AD203B41FA5}">
                      <a16:colId xmlns:a16="http://schemas.microsoft.com/office/drawing/2014/main" val="31531009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fontAlgn="b"/>
                      <a:endParaRPr lang="it-IT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Jan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Feb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Mar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Apr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May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Jun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Jul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Aug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Sep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Oct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Nov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Dec</a:t>
                      </a: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02374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10.0%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16.9%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29.1%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40531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9.1%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-10.3%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6.9%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9.2%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-3.2%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25.3%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51.6%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36244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-16.9%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28.3%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-9.3%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26.9%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36.6%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6376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-3.5%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-5.3%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-9.1%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1697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-4.2%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11.3%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15.5%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-7.8%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6.0%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6.3%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-4.5%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23.5%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30716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-4.9%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-4.3%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4.4%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50940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85965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25.1%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-0.3%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-12.7%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20.6%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56508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25.0%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-19.1%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-14.2%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17.6%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-13.4%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13.5%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17.7%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-14.3%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21.7%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41336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10.6%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-8.5%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-10.5%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-2.0%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-16.3%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-11.4%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26.1%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15.0%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16.1%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17856"/>
                  </a:ext>
                </a:extLst>
              </a:tr>
              <a:tr h="38571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Bahnschrift" panose="020B0502040204020203" pitchFamily="34" charset="0"/>
                        </a:rPr>
                        <a:t>-7.5%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12.1%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_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6.0%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58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59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870B4A-84BE-1103-9D2F-DD3C94F10ABD}"/>
              </a:ext>
            </a:extLst>
          </p:cNvPr>
          <p:cNvSpPr txBox="1">
            <a:spLocks/>
          </p:cNvSpPr>
          <p:nvPr/>
        </p:nvSpPr>
        <p:spPr>
          <a:xfrm>
            <a:off x="454088" y="123910"/>
            <a:ext cx="10938589" cy="1266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Considerazioni</a:t>
            </a:r>
            <a:r>
              <a:rPr lang="en-GB" sz="6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&amp; </a:t>
            </a:r>
            <a:r>
              <a:rPr lang="en-GB" sz="66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Potenziali</a:t>
            </a:r>
            <a:r>
              <a:rPr lang="en-GB" sz="6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66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Miglioramenti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A25E00-9CAB-2DAD-4A47-6D52C297983D}"/>
              </a:ext>
            </a:extLst>
          </p:cNvPr>
          <p:cNvSpPr txBox="1">
            <a:spLocks/>
          </p:cNvSpPr>
          <p:nvPr/>
        </p:nvSpPr>
        <p:spPr>
          <a:xfrm>
            <a:off x="514738" y="1716767"/>
            <a:ext cx="11162523" cy="5141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Cross-Validation</a:t>
            </a:r>
          </a:p>
          <a:p>
            <a:pPr algn="just">
              <a:lnSpc>
                <a:spcPct val="20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Stop-Loss</a:t>
            </a:r>
          </a:p>
          <a:p>
            <a:pPr algn="just">
              <a:lnSpc>
                <a:spcPct val="20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Full-invested version</a:t>
            </a:r>
          </a:p>
          <a:p>
            <a:pPr algn="just">
              <a:lnSpc>
                <a:spcPct val="20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Allocazione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portafoglio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più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smart</a:t>
            </a:r>
          </a:p>
        </p:txBody>
      </p:sp>
    </p:spTree>
    <p:extLst>
      <p:ext uri="{BB962C8B-B14F-4D97-AF65-F5344CB8AC3E}">
        <p14:creationId xmlns:p14="http://schemas.microsoft.com/office/powerpoint/2010/main" val="18686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3DBF-7ADF-A2A0-72CF-3256C6F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0" y="201224"/>
            <a:ext cx="6960637" cy="1034467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Tipologia</a:t>
            </a:r>
            <a: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di </a:t>
            </a:r>
            <a:r>
              <a:rPr lang="en-GB" sz="40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dati</a:t>
            </a:r>
            <a: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40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utilizzati</a:t>
            </a:r>
            <a: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- FOREX (FX)</a:t>
            </a:r>
          </a:p>
        </p:txBody>
      </p:sp>
      <p:pic>
        <p:nvPicPr>
          <p:cNvPr id="5" name="Picture 4" descr="Grafici su un display con riflesso dell'ufficio">
            <a:extLst>
              <a:ext uri="{FF2B5EF4-FFF2-40B4-BE49-F238E27FC236}">
                <a16:creationId xmlns:a16="http://schemas.microsoft.com/office/drawing/2014/main" id="{83D0CDD6-82D9-99E0-A60B-D96C958B7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7" r="23629" b="-1"/>
          <a:stretch/>
        </p:blipFill>
        <p:spPr>
          <a:xfrm>
            <a:off x="1" y="10"/>
            <a:ext cx="4660390" cy="6857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C65FC-EA3C-8A61-505A-F9EC33AF8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1" y="1399591"/>
                <a:ext cx="6960637" cy="538376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r>
                  <a:rPr lang="en-GB" sz="18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G10 pairs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  <a:r>
                  <a:rPr lang="en-GB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USD, EUR, GBP, JPY, AUD, NZD, CAD, CHF, NOK, SEK</a:t>
                </a:r>
                <a:endParaRPr lang="en-GB" sz="15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Coppie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con futures: </a:t>
                </a:r>
                <a:r>
                  <a:rPr lang="en-GB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EURUSD, GBPUSD, USDJPY, AUDUSD, NZDUSD, USDCAD, USDCHF, …</a:t>
                </a: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r>
                  <a:rPr lang="en-GB" sz="18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Cross pairs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  <a:r>
                  <a:rPr lang="en-GB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EURGBP, NZDAUD, JPYNOK, etc.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Sono </a:t>
                </a: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costruiti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combinando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futures del G10</a:t>
                </a:r>
              </a:p>
              <a:p>
                <a:pPr lvl="2" algn="just">
                  <a:lnSpc>
                    <a:spcPct val="110000"/>
                  </a:lnSpc>
                </a:pP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𝐸𝑈𝑅𝐺𝐵𝑃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1100" b="0" i="1">
                        <a:latin typeface="Cambria Math" panose="02040503050406030204" pitchFamily="18" charset="0"/>
                      </a:rPr>
                      <m:t>𝐸𝑈𝑅𝑈𝑆𝐷</m:t>
                    </m:r>
                    <m:r>
                      <a:rPr lang="en-GB" sz="11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100" b="0" i="1">
                        <a:latin typeface="Cambria Math" panose="02040503050406030204" pitchFamily="18" charset="0"/>
                      </a:rPr>
                      <m:t>𝑈𝑆𝐷𝐺𝐵𝑃</m:t>
                    </m:r>
                  </m:oMath>
                </a14:m>
                <a:endParaRPr lang="en-GB" sz="11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L’inverso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un G10 </a:t>
                </a: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calcola</a:t>
                </a:r>
                <a:r>
                  <a:rPr lang="en-GB" sz="1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come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</a:p>
              <a:p>
                <a:pPr lvl="2" algn="just">
                  <a:lnSpc>
                    <a:spcPct val="110000"/>
                  </a:lnSpc>
                </a:pPr>
                <a:r>
                  <a:rPr lang="en-GB" sz="1100" b="0" dirty="0"/>
                  <a:t>E.g.     </a:t>
                </a:r>
                <a14:m>
                  <m:oMath xmlns:m="http://schemas.openxmlformats.org/officeDocument/2006/math">
                    <m:r>
                      <a:rPr lang="en-GB" sz="1100" b="0" i="1">
                        <a:latin typeface="Cambria Math" panose="02040503050406030204" pitchFamily="18" charset="0"/>
                      </a:rPr>
                      <m:t>𝑈𝑆𝐷𝐺𝐵𝑃</m:t>
                    </m:r>
                    <m:r>
                      <a:rPr lang="en-GB" sz="11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100" b="0" i="1">
                            <a:latin typeface="Cambria Math" panose="02040503050406030204" pitchFamily="18" charset="0"/>
                          </a:rPr>
                          <m:t>𝐺𝐵𝑃𝑈𝑆𝐷</m:t>
                        </m:r>
                      </m:den>
                    </m:f>
                  </m:oMath>
                </a14:m>
                <a:endParaRPr lang="en-GB" sz="1100" b="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La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costruzione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cross come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combinazione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G10 è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motivato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da come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traders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operano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effettivamente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sui </a:t>
                </a:r>
                <a:r>
                  <a:rPr lang="en-GB" sz="1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mercati</a:t>
                </a:r>
                <a:r>
                  <a:rPr lang="en-GB" sz="1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del Forex</a:t>
                </a:r>
                <a:endParaRPr lang="en-GB" sz="12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Sui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mercati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FX, se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vuole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andare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long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EURNZD non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trada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direttamente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coppia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EURNZD,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bensì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trada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long EURUSD e short NZDUSD. Lo short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NZDUSD lo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può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vedere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come un long USDNZD,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pertanto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le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posizioni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USD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elideranno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rimarrà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long EURNZD.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La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scelta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questo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approccio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trading (</a:t>
                </a:r>
                <a:r>
                  <a:rPr lang="en-GB" sz="11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 legs trade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è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motivato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da un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fattore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maggiore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liquidità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titoli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futures/forward del G10 rispetto a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quelli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cross</a:t>
                </a:r>
              </a:p>
              <a:p>
                <a:pPr lvl="1"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Data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quindi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possibilità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tradare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sia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coppia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cross (e.g. EURNZD)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sia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il 2 legs (e.g. long EURUSD e short NZDUSD),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possono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aprirsi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opportunità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arbitraggio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?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Sì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il c.d. Triangular-Arbitrage ne è un </a:t>
                </a:r>
                <a:r>
                  <a:rPr lang="en-GB" sz="11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esempio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…</a:t>
                </a: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GB" sz="11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Data-Provider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 Yahoo Finance</a:t>
                </a: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GB" sz="11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Data-Frequency</a:t>
                </a:r>
                <a:r>
                  <a:rPr lang="en-GB" sz="11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 daily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b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dati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che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verranno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utilizzati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nel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backtest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200" b="1" dirty="0" err="1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hanno</a:t>
                </a:r>
                <a:r>
                  <a:rPr lang="en-GB" sz="12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subito un </a:t>
                </a:r>
                <a:r>
                  <a:rPr lang="en-GB" sz="1500" b="1" dirty="0">
                    <a:solidFill>
                      <a:schemeClr val="tx2">
                        <a:lumMod val="7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cleaning</a:t>
                </a:r>
                <a:endParaRPr lang="en-GB" sz="1200" b="1" dirty="0">
                  <a:solidFill>
                    <a:schemeClr val="tx2">
                      <a:lumMod val="7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C65FC-EA3C-8A61-505A-F9EC33AF8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1" y="1399591"/>
                <a:ext cx="6960637" cy="5383763"/>
              </a:xfrm>
              <a:blipFill>
                <a:blip r:embed="rId3"/>
                <a:stretch>
                  <a:fillRect l="-438" t="-453" b="-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7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ielo notturno&#10;&#10;Descrizione generata automaticamente">
            <a:extLst>
              <a:ext uri="{FF2B5EF4-FFF2-40B4-BE49-F238E27FC236}">
                <a16:creationId xmlns:a16="http://schemas.microsoft.com/office/drawing/2014/main" id="{C5549ECE-F000-B772-2FAE-3413012B0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6" r="19948" b="287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403FCDD-2274-D6BE-D8E7-639A3FFC867C}"/>
              </a:ext>
            </a:extLst>
          </p:cNvPr>
          <p:cNvSpPr/>
          <p:nvPr/>
        </p:nvSpPr>
        <p:spPr>
          <a:xfrm>
            <a:off x="-2" y="-1"/>
            <a:ext cx="4458671" cy="6857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8BADD-E44D-3932-BE6E-776D716DAA98}"/>
              </a:ext>
            </a:extLst>
          </p:cNvPr>
          <p:cNvSpPr txBox="1">
            <a:spLocks/>
          </p:cNvSpPr>
          <p:nvPr/>
        </p:nvSpPr>
        <p:spPr>
          <a:xfrm>
            <a:off x="200416" y="706216"/>
            <a:ext cx="3520752" cy="172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GRAZIE PER L’ATTENZIONE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C935A8-1C96-3A14-6137-1DB9612025F9}"/>
              </a:ext>
            </a:extLst>
          </p:cNvPr>
          <p:cNvSpPr txBox="1">
            <a:spLocks/>
          </p:cNvSpPr>
          <p:nvPr/>
        </p:nvSpPr>
        <p:spPr>
          <a:xfrm>
            <a:off x="481029" y="2883369"/>
            <a:ext cx="4143505" cy="2249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20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Andrea Chiaverini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Financial Data Scientist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1400" u="sng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Andrea.Chiaverini.r@gmail.com</a:t>
            </a:r>
            <a:endParaRPr lang="en-GB" sz="1400" u="sng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16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GB" sz="1600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endParaRPr lang="en-GB" sz="1600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1700" b="1" dirty="0">
                <a:solidFill>
                  <a:srgbClr val="333F50"/>
                </a:solidFill>
                <a:latin typeface="Cascadia Mono" panose="020B0609020000020004" pitchFamily="49" charset="0"/>
                <a:cs typeface="Cascadia Mono" panose="020B0609020000020004" pitchFamily="49" charset="0"/>
                <a:hlinkClick r:id="rId5"/>
              </a:rPr>
              <a:t>Project GitHub Repo</a:t>
            </a:r>
            <a:endParaRPr lang="en-GB" sz="1700" b="1" dirty="0">
              <a:solidFill>
                <a:srgbClr val="333F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A09EEB-80C0-107F-0124-8E732FA1A6BF}"/>
              </a:ext>
            </a:extLst>
          </p:cNvPr>
          <p:cNvSpPr txBox="1"/>
          <p:nvPr/>
        </p:nvSpPr>
        <p:spPr>
          <a:xfrm>
            <a:off x="333659" y="5699629"/>
            <a:ext cx="3791348" cy="788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r>
              <a:rPr lang="en-GB" sz="1200" i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Investire</a:t>
            </a:r>
            <a:r>
              <a:rPr lang="en-GB" sz="12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 è semplice, ma non è facile.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Warren Buffett</a:t>
            </a:r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7C557-67D3-7ECA-7F4C-0BCF9071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333" y="96353"/>
            <a:ext cx="6798541" cy="1069974"/>
          </a:xfrm>
        </p:spPr>
        <p:txBody>
          <a:bodyPr anchor="b">
            <a:normAutofit/>
          </a:bodyPr>
          <a:lstStyle/>
          <a:p>
            <a:r>
              <a:rPr lang="en-GB" sz="48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Pair Trading - </a:t>
            </a:r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Logica</a:t>
            </a:r>
            <a:endParaRPr lang="en-GB" sz="48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4" descr="Grafici e diagrammi colorati">
            <a:extLst>
              <a:ext uri="{FF2B5EF4-FFF2-40B4-BE49-F238E27FC236}">
                <a16:creationId xmlns:a16="http://schemas.microsoft.com/office/drawing/2014/main" id="{02B2E06C-DC88-95D3-4960-44799AB6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9" r="27526" b="-1"/>
          <a:stretch/>
        </p:blipFill>
        <p:spPr>
          <a:xfrm>
            <a:off x="1" y="10"/>
            <a:ext cx="3414408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F793-A4EA-CDBC-7E0E-5481881D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333" y="1407598"/>
            <a:ext cx="8296505" cy="534835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70000"/>
              </a:lnSpc>
              <a:spcAft>
                <a:spcPts val="1000"/>
              </a:spcAft>
              <a:buNone/>
            </a:pP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“Il pair trading è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tecnica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di trading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che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mira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ad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individuare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relazioni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di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lungo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periodo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due o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più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assets. Lo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scopo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di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questa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tecnica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è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generare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profitto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prendendo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posizioni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long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e </a:t>
            </a:r>
            <a:r>
              <a:rPr lang="en-GB" sz="1200" b="1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short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di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essi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quando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tali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relazioni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“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saltano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”. In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sostanza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“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scommette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”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sul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fattore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temporaneo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di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questi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disallineamenti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Logica (2 assets):</a:t>
            </a:r>
          </a:p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Individuare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2 assets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“co-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muovono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” e/o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hanno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fondamentali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simili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Scegliere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metrica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identifichi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le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situazioni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in cui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relazione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due assets “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rompe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Prendere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posizioni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opposte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(long/short) sui due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titoli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Chiudere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il trade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quando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relazione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torna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alla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normalità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Il pair trading è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strategia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c.d. 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dollar-neutral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poichè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short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avrà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stessa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dimensione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della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long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pertanto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vendita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allo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scoperto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di $1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andrà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finanziare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l’acquisto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del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titolo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di $1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Inoltre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solitamente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due assets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avranno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fondamentali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simili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 in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tal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caso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la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strategia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sarà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anche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market-neutral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(o quasi…)</a:t>
            </a:r>
          </a:p>
        </p:txBody>
      </p:sp>
    </p:spTree>
    <p:extLst>
      <p:ext uri="{BB962C8B-B14F-4D97-AF65-F5344CB8AC3E}">
        <p14:creationId xmlns:p14="http://schemas.microsoft.com/office/powerpoint/2010/main" val="25536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DD01EE86-5C37-9521-0B10-E22FD3DD1A23}"/>
              </a:ext>
            </a:extLst>
          </p:cNvPr>
          <p:cNvGrpSpPr/>
          <p:nvPr/>
        </p:nvGrpSpPr>
        <p:grpSpPr>
          <a:xfrm>
            <a:off x="540677" y="-1"/>
            <a:ext cx="10963967" cy="1623527"/>
            <a:chOff x="540337" y="0"/>
            <a:chExt cx="10656398" cy="138667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ABD9180-6050-A2E8-A992-33A1B09BE14B}"/>
                </a:ext>
              </a:extLst>
            </p:cNvPr>
            <p:cNvSpPr/>
            <p:nvPr/>
          </p:nvSpPr>
          <p:spPr>
            <a:xfrm>
              <a:off x="562556" y="0"/>
              <a:ext cx="10634179" cy="138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4BAF727-D588-A1A5-EB11-C46C71A18BBC}"/>
                </a:ext>
              </a:extLst>
            </p:cNvPr>
            <p:cNvSpPr/>
            <p:nvPr/>
          </p:nvSpPr>
          <p:spPr>
            <a:xfrm>
              <a:off x="540337" y="345330"/>
              <a:ext cx="44437" cy="730535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noFill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B4498CA-03A1-968A-68D9-7FE05D99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87" y="244477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GB" sz="58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Pair Selection </a:t>
            </a:r>
            <a:b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</a:b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Tracking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A8E463A-EB15-DA02-0413-F1BE59DC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800" y="1789917"/>
                <a:ext cx="11164399" cy="496453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La </a:t>
                </a:r>
                <a:r>
                  <a:rPr lang="en-GB" sz="25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Tracking-Variance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(TV) è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una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metrica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molto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semplice ed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intuitiva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per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individuare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due assets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adatti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per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una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strategia</a:t>
                </a:r>
                <a:r>
                  <a:rPr lang="en-GB" sz="2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25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pair-trading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6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Definendo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come le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serie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prezzi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del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titolo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 del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titolo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sz="22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prezzi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normalizzati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saranno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calcolati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GB" sz="2200" b="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bSup>
                      <m:sSubSup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GB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</m:oMath>
                </a14:m>
                <a:endParaRPr lang="en-GB" sz="22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00000"/>
                  </a:lnSpc>
                  <a:spcAft>
                    <a:spcPts val="3000"/>
                  </a:spcAft>
                  <a:buFont typeface="Wingdings" panose="05000000000000000000" pitchFamily="2" charset="2"/>
                  <a:buChar char="q"/>
                </a:pP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La TV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sarà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alla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media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delle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differenze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al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quadrato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prezzi</a:t>
                </a:r>
                <a:r>
                  <a:rPr lang="en-GB" sz="22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b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normalizzati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900" b="1" i="1">
                          <a:latin typeface="Cambria Math" panose="02040503050406030204" pitchFamily="18" charset="0"/>
                        </a:rPr>
                        <m:t>𝑻𝑽</m:t>
                      </m:r>
                      <m:r>
                        <a:rPr lang="en-GB" sz="2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9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GB" sz="29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9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p>
                                  </m:sSubSup>
                                  <m:r>
                                    <a:rPr lang="en-GB" sz="29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GB" sz="29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29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900" b="1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lvl="1" algn="just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Ovviamente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le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coppie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con TV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minore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saranno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quelle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che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presenteranno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delle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caratteristiche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più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22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adatte</a:t>
                </a:r>
                <a:r>
                  <a:rPr lang="en-GB" sz="2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al </a:t>
                </a:r>
                <a:r>
                  <a:rPr lang="en-GB" sz="22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pair-trading</a:t>
                </a:r>
              </a:p>
              <a:p>
                <a:pPr algn="just">
                  <a:lnSpc>
                    <a:spcPct val="12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q"/>
                </a:pPr>
                <a:r>
                  <a:rPr lang="en-GB" sz="19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DIFETTO: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TV,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usando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le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serie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prezzi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normalizzati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risulta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essere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time-dependent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ovvero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scelta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del dataset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influenzerà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il </a:t>
                </a:r>
                <a:r>
                  <a:rPr lang="en-GB" sz="19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path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della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serie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poichè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questa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è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costruita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dividendo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serie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prezzi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per il primo di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questi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Ciò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ovviamente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ricade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sul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valore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della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TV </a:t>
                </a:r>
                <a:r>
                  <a:rPr lang="en-GB" sz="19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stessa</a:t>
                </a:r>
                <a:r>
                  <a:rPr lang="en-GB" sz="19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A8E463A-EB15-DA02-0413-F1BE59DC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800" y="1789917"/>
                <a:ext cx="11164399" cy="4964536"/>
              </a:xfrm>
              <a:blipFill>
                <a:blip r:embed="rId2"/>
                <a:stretch>
                  <a:fillRect l="-437" t="-737" r="-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4585A6AC-C3B2-16DC-A1CA-893617B55136}"/>
              </a:ext>
            </a:extLst>
          </p:cNvPr>
          <p:cNvSpPr/>
          <p:nvPr/>
        </p:nvSpPr>
        <p:spPr>
          <a:xfrm>
            <a:off x="4437581" y="3701221"/>
            <a:ext cx="3193020" cy="1141928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DD01EE86-5C37-9521-0B10-E22FD3DD1A23}"/>
              </a:ext>
            </a:extLst>
          </p:cNvPr>
          <p:cNvGrpSpPr/>
          <p:nvPr/>
        </p:nvGrpSpPr>
        <p:grpSpPr>
          <a:xfrm>
            <a:off x="540677" y="-1"/>
            <a:ext cx="10963967" cy="1623527"/>
            <a:chOff x="540337" y="0"/>
            <a:chExt cx="10656398" cy="138667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ABD9180-6050-A2E8-A992-33A1B09BE14B}"/>
                </a:ext>
              </a:extLst>
            </p:cNvPr>
            <p:cNvSpPr/>
            <p:nvPr/>
          </p:nvSpPr>
          <p:spPr>
            <a:xfrm>
              <a:off x="562556" y="0"/>
              <a:ext cx="10634179" cy="138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4BAF727-D588-A1A5-EB11-C46C71A18BBC}"/>
                </a:ext>
              </a:extLst>
            </p:cNvPr>
            <p:cNvSpPr/>
            <p:nvPr/>
          </p:nvSpPr>
          <p:spPr>
            <a:xfrm>
              <a:off x="540337" y="345330"/>
              <a:ext cx="44437" cy="730535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noFill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25159C-1975-739E-E42B-A0DE997D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052" y="2507598"/>
            <a:ext cx="2977442" cy="42643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GB" sz="19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GBPCAD vs GBPSEK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presentano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TV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molto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bassa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essendo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entrambi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influenzati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dalla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Sterlina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(GBP), i.e. “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fondamentali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comuni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”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GB" sz="19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GB" sz="19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GBPCHF vs NOKSEK</a:t>
            </a:r>
            <a:br>
              <a:rPr lang="en-GB" sz="1900" b="1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hanno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TV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molto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alta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essendo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valute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con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fattori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di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rischio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decisamente</a:t>
            </a:r>
            <a:r>
              <a:rPr lang="en-GB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differenti</a:t>
            </a:r>
            <a:endParaRPr lang="en-GB" sz="19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B7A0AE3-B608-19B6-563C-4F6F840A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5" y="2184985"/>
            <a:ext cx="6819342" cy="43787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DAA8996-03AF-64C5-E550-9F7D3B7ACB2B}"/>
              </a:ext>
            </a:extLst>
          </p:cNvPr>
          <p:cNvSpPr txBox="1">
            <a:spLocks/>
          </p:cNvSpPr>
          <p:nvPr/>
        </p:nvSpPr>
        <p:spPr>
          <a:xfrm>
            <a:off x="1089987" y="24447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Pair Selection </a:t>
            </a:r>
            <a:b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</a:b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Tracking Variance examples</a:t>
            </a:r>
          </a:p>
        </p:txBody>
      </p:sp>
    </p:spTree>
    <p:extLst>
      <p:ext uri="{BB962C8B-B14F-4D97-AF65-F5344CB8AC3E}">
        <p14:creationId xmlns:p14="http://schemas.microsoft.com/office/powerpoint/2010/main" val="37004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C30C4-0043-2007-06C1-6095A4FC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35" y="1005303"/>
            <a:ext cx="2854402" cy="4427309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Pair Trading:</a:t>
            </a:r>
            <a:br>
              <a:rPr lang="en-GB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br>
              <a:rPr lang="en-GB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GB" sz="4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Gatev</a:t>
            </a:r>
            <a:r>
              <a:rPr lang="en-GB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et al. (2006)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83E2B-0CD6-C15C-3CFF-A2A54FEBA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081" y="804681"/>
                <a:ext cx="7437490" cy="5129191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500"/>
                  </a:spcAft>
                  <a:buFont typeface="Wingdings" panose="05000000000000000000" pitchFamily="2" charset="2"/>
                  <a:buChar char="q"/>
                </a:pP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Tenere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traccia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spread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tra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prezzi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normalizzati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calcolato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come: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GB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GB" sz="22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2000"/>
                  </a:spcBef>
                  <a:spcAft>
                    <a:spcPts val="500"/>
                  </a:spcAft>
                  <a:buFont typeface="Wingdings" panose="05000000000000000000" pitchFamily="2" charset="2"/>
                  <a:buChar char="q"/>
                </a:pP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Quando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il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valore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assoluto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questo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spread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eccede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threshold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pre-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determinata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:</a:t>
                </a:r>
              </a:p>
              <a:p>
                <a:pPr marL="800100" lvl="1" indent="-342900" algn="just">
                  <a:lnSpc>
                    <a:spcPct val="100000"/>
                  </a:lnSpc>
                  <a:spcAft>
                    <a:spcPts val="5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apre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posizione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short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sul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titolo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con il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prezzo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normalizzato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alto</a:t>
                </a:r>
              </a:p>
              <a:p>
                <a:pPr marL="800100" lvl="1" indent="-342900" algn="just">
                  <a:lnSpc>
                    <a:spcPct val="100000"/>
                  </a:lnSpc>
                  <a:spcAft>
                    <a:spcPts val="5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apre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posizione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long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sul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titolo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con il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prezzo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normalizzato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basso</a:t>
                </a:r>
              </a:p>
              <a:p>
                <a:pPr marL="800100" lvl="1" indent="-342900" algn="just">
                  <a:lnSpc>
                    <a:spcPct val="100000"/>
                  </a:lnSpc>
                  <a:spcAft>
                    <a:spcPts val="150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chiude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il trade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quando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lo spread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rientra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all’interno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soglia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pre-determinate</a:t>
                </a:r>
              </a:p>
              <a:p>
                <a:pPr algn="just">
                  <a:lnSpc>
                    <a:spcPct val="160000"/>
                  </a:lnSpc>
                </a:pP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particolare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7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Gatev</a:t>
                </a: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et al. (2006):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GB" sz="17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GB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𝑜𝑝𝑒𝑛</m:t>
                    </m:r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𝑡𝑟𝑎𝑑𝑒</m:t>
                    </m:r>
                  </m:oMath>
                </a14:m>
                <a:endParaRPr lang="en-GB" sz="1700" b="0" i="1" dirty="0">
                  <a:latin typeface="Cascadia Mono" panose="020B0609020000020004" pitchFamily="49" charset="0"/>
                  <a:ea typeface="Cambria Math" panose="02040503050406030204" pitchFamily="18" charset="0"/>
                  <a:cs typeface="Cascadia Mono" panose="020B0609020000020004" pitchFamily="49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GB" sz="1700" b="0" dirty="0" err="1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Quando</a:t>
                </a:r>
                <a:r>
                  <a:rPr lang="en-GB" sz="1700" b="0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lo </a:t>
                </a:r>
                <a:r>
                  <a:rPr lang="en-GB" sz="1700" b="0" i="1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spread</a:t>
                </a:r>
                <a:r>
                  <a:rPr lang="en-GB" sz="1700" b="0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</a:t>
                </a:r>
                <a:r>
                  <a:rPr lang="en-GB" sz="1700" b="0" dirty="0" err="1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ritorna</a:t>
                </a:r>
                <a:r>
                  <a:rPr lang="en-GB" sz="1700" b="0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a 0 </a:t>
                </a:r>
                <a:r>
                  <a:rPr lang="en-GB" sz="1700" b="0" dirty="0" err="1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si</a:t>
                </a:r>
                <a:r>
                  <a:rPr lang="en-GB" sz="1700" b="0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</a:t>
                </a:r>
                <a:r>
                  <a:rPr lang="en-GB" sz="1700" b="0" dirty="0" err="1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chiude</a:t>
                </a:r>
                <a:r>
                  <a:rPr lang="en-GB" sz="1700" b="0" dirty="0">
                    <a:latin typeface="Cascadia Mono" panose="020B0609020000020004" pitchFamily="49" charset="0"/>
                    <a:ea typeface="Cambria Math" panose="02040503050406030204" pitchFamily="18" charset="0"/>
                    <a:cs typeface="Cascadia Mono" panose="020B0609020000020004" pitchFamily="49" charset="0"/>
                  </a:rPr>
                  <a:t> il trade</a:t>
                </a:r>
                <a:endParaRPr lang="en-GB" sz="17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83E2B-0CD6-C15C-3CFF-A2A54FEBA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081" y="804681"/>
                <a:ext cx="7437490" cy="5129191"/>
              </a:xfrm>
              <a:blipFill>
                <a:blip r:embed="rId2"/>
                <a:stretch>
                  <a:fillRect l="-328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D81CCAF4-AE4C-C447-DEF6-D3FDF678129C}"/>
              </a:ext>
            </a:extLst>
          </p:cNvPr>
          <p:cNvGrpSpPr/>
          <p:nvPr/>
        </p:nvGrpSpPr>
        <p:grpSpPr>
          <a:xfrm>
            <a:off x="540677" y="-1"/>
            <a:ext cx="10963967" cy="1623527"/>
            <a:chOff x="540337" y="0"/>
            <a:chExt cx="10656398" cy="1386670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246D138-8241-BA9C-D482-126CC64F37D6}"/>
                </a:ext>
              </a:extLst>
            </p:cNvPr>
            <p:cNvSpPr/>
            <p:nvPr/>
          </p:nvSpPr>
          <p:spPr>
            <a:xfrm>
              <a:off x="562556" y="0"/>
              <a:ext cx="10634179" cy="138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0C515C3-DF3F-5EEA-605A-BFF653DA0619}"/>
                </a:ext>
              </a:extLst>
            </p:cNvPr>
            <p:cNvSpPr/>
            <p:nvPr/>
          </p:nvSpPr>
          <p:spPr>
            <a:xfrm>
              <a:off x="540337" y="345330"/>
              <a:ext cx="44437" cy="730535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noFill/>
              </a:endParaRPr>
            </a:p>
          </p:txBody>
        </p:sp>
      </p:grp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EB711E1-7AC0-64F1-9E31-0D1E415AF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68" y="1702529"/>
            <a:ext cx="7837327" cy="4892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C9FE379-9B6D-5071-1FD1-4398311CBD57}"/>
                  </a:ext>
                </a:extLst>
              </p:cNvPr>
              <p:cNvSpPr txBox="1"/>
              <p:nvPr/>
            </p:nvSpPr>
            <p:spPr>
              <a:xfrm>
                <a:off x="528539" y="1794455"/>
                <a:ext cx="3732831" cy="483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Come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risulta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evidente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dal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grafico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la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regola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di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Gatev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et al. non fa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altro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che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aprire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un trade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quando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relazione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tra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due assets “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rompe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a </a:t>
                </a:r>
                <a:r>
                  <a:rPr lang="en-GB" sz="15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sufficienza</a:t>
                </a:r>
                <a:r>
                  <a:rPr lang="en-GB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” (i.e.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</m:oMath>
                </a14:m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e lo chiude quando questa relazione ritorna ad essere «stabile» (i.e. lo spread torna a 0)</a:t>
                </a:r>
              </a:p>
              <a:p>
                <a:pPr algn="just"/>
                <a:endParaRPr lang="it-IT" sz="15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algn="just"/>
                <a:endParaRPr lang="it-IT" sz="15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Prendendo il primo trade (tra l’osservazione ~180 e la ~310), la strategia di </a:t>
                </a:r>
                <a:r>
                  <a:rPr lang="it-IT" sz="1500" i="1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pair</a:t>
                </a:r>
                <a:r>
                  <a:rPr lang="it-IT" sz="15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-trading</a:t>
                </a: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aprirà una posizione </a:t>
                </a:r>
                <a:r>
                  <a:rPr lang="it-IT" sz="15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long </a:t>
                </a: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su USDGBP e una posizione</a:t>
                </a:r>
                <a:r>
                  <a:rPr lang="it-IT" sz="15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short</a:t>
                </a: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su USDAUD</a:t>
                </a:r>
              </a:p>
              <a:p>
                <a:pPr marL="742950" lvl="1" indent="-285750" algn="just"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Effettivamente siamo</a:t>
                </a:r>
                <a:r>
                  <a:rPr lang="it-IT" sz="1500" i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long</a:t>
                </a:r>
                <a:r>
                  <a:rPr lang="it-IT" sz="15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AUDGBP.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C9FE379-9B6D-5071-1FD1-4398311C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9" y="1794455"/>
                <a:ext cx="3732831" cy="4837222"/>
              </a:xfrm>
              <a:prstGeom prst="rect">
                <a:avLst/>
              </a:prstGeom>
              <a:blipFill>
                <a:blip r:embed="rId3"/>
                <a:stretch>
                  <a:fillRect l="-490" t="-252" r="-654" b="-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78C7DE4-7117-1F73-C51D-E78FC6B6D4C4}"/>
              </a:ext>
            </a:extLst>
          </p:cNvPr>
          <p:cNvSpPr txBox="1">
            <a:spLocks/>
          </p:cNvSpPr>
          <p:nvPr/>
        </p:nvSpPr>
        <p:spPr>
          <a:xfrm>
            <a:off x="1089987" y="24447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Pair Trading </a:t>
            </a:r>
            <a:br>
              <a:rPr lang="en-GB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</a:br>
            <a:r>
              <a:rPr lang="en-GB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Gatev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et al. approach example</a:t>
            </a:r>
          </a:p>
        </p:txBody>
      </p:sp>
    </p:spTree>
    <p:extLst>
      <p:ext uri="{BB962C8B-B14F-4D97-AF65-F5344CB8AC3E}">
        <p14:creationId xmlns:p14="http://schemas.microsoft.com/office/powerpoint/2010/main" val="42623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EE4205E-AF75-164B-A7AA-5F96D9182ADC}"/>
              </a:ext>
            </a:extLst>
          </p:cNvPr>
          <p:cNvGrpSpPr/>
          <p:nvPr/>
        </p:nvGrpSpPr>
        <p:grpSpPr>
          <a:xfrm>
            <a:off x="528539" y="0"/>
            <a:ext cx="10976106" cy="1386670"/>
            <a:chOff x="528539" y="0"/>
            <a:chExt cx="10668196" cy="138667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884A009-FF60-FE74-EE14-CCB6A1E60B2D}"/>
                </a:ext>
              </a:extLst>
            </p:cNvPr>
            <p:cNvSpPr/>
            <p:nvPr/>
          </p:nvSpPr>
          <p:spPr>
            <a:xfrm>
              <a:off x="562556" y="0"/>
              <a:ext cx="10634179" cy="138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16CBC47F-FEC5-4344-9960-AEB5F6D1BFE4}"/>
                </a:ext>
              </a:extLst>
            </p:cNvPr>
            <p:cNvSpPr/>
            <p:nvPr/>
          </p:nvSpPr>
          <p:spPr>
            <a:xfrm>
              <a:off x="528539" y="253397"/>
              <a:ext cx="68034" cy="9144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89A63-A132-541E-EAFE-F0E77502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Bahnschrift Condensed" panose="020B0502040204020203" pitchFamily="34" charset="0"/>
              </a:rPr>
              <a:t>Co-Integration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E7288-AB0B-41C2-1216-795DEB916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39" y="1825625"/>
                <a:ext cx="10941107" cy="474312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500"/>
                  </a:spcAft>
                  <a:buFont typeface="Wingdings" panose="05000000000000000000" pitchFamily="2" charset="2"/>
                  <a:buChar char="q"/>
                </a:pP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storica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è I(1)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significa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bisognerà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integrarla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1 volta (i.e.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farne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le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differenze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) per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renderla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I(0),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ovvero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stazionaria</a:t>
                </a:r>
                <a:endParaRPr lang="en-GB" sz="14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Nella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maggior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parte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casi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la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combinazione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lineare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variabili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sono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I(1) è a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volta I(1)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in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generale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la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combinazione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lineare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due o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variabili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con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ordini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integrazioni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differenti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avrà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come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risultato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variabile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con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ordine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d’integrazione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pari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al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grande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delle</a:t>
                </a: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endParaRPr lang="en-GB" sz="1400" b="1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500"/>
                  </a:spcBef>
                  <a:buNone/>
                </a:pP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</m:e>
                    </m:func>
                  </m:oMath>
                </a14:m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endParaRPr lang="en-GB" sz="12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2000"/>
                  </a:spcAft>
                  <a:buNone/>
                </a:pP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ordine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integrazione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della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i-esima</a:t>
                </a:r>
                <a:r>
                  <a:rPr lang="en-GB" sz="14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4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variabile</a:t>
                </a:r>
                <a:endParaRPr lang="en-GB" sz="140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E7288-AB0B-41C2-1216-795DEB916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39" y="1825625"/>
                <a:ext cx="10941107" cy="4743126"/>
              </a:xfrm>
              <a:blipFill>
                <a:blip r:embed="rId2"/>
                <a:stretch>
                  <a:fillRect l="-111" r="-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7973C7DC-9CFF-8302-1E85-A51791F72B8E}"/>
              </a:ext>
            </a:extLst>
          </p:cNvPr>
          <p:cNvGrpSpPr/>
          <p:nvPr/>
        </p:nvGrpSpPr>
        <p:grpSpPr>
          <a:xfrm>
            <a:off x="1729864" y="4861249"/>
            <a:ext cx="8608454" cy="1846230"/>
            <a:chOff x="440389" y="4898546"/>
            <a:chExt cx="8608454" cy="17509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E09609-68A4-4BE9-203F-EB7C53488C3B}"/>
                </a:ext>
              </a:extLst>
            </p:cNvPr>
            <p:cNvSpPr/>
            <p:nvPr/>
          </p:nvSpPr>
          <p:spPr>
            <a:xfrm>
              <a:off x="440389" y="4898546"/>
              <a:ext cx="8608454" cy="175095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38AA63B1-CAD1-4CB1-7868-88814C4B75F2}"/>
                    </a:ext>
                  </a:extLst>
                </p:cNvPr>
                <p:cNvSpPr txBox="1"/>
                <p:nvPr/>
              </p:nvSpPr>
              <p:spPr>
                <a:xfrm>
                  <a:off x="688615" y="4990667"/>
                  <a:ext cx="8112002" cy="1485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000"/>
                    </a:spcAft>
                  </a:pP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Prendendo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una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regressione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lineare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univariata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calcolata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sui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prezzi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I(1):</a:t>
                  </a:r>
                </a:p>
                <a:p>
                  <a:pPr marL="0" indent="0" algn="just">
                    <a:lnSpc>
                      <a:spcPct val="120000"/>
                    </a:lnSpc>
                    <a:spcAft>
                      <a:spcPts val="1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GB" sz="1400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Si </a:t>
                  </a:r>
                  <a:r>
                    <a:rPr lang="en-GB" sz="1400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avrà</a:t>
                  </a:r>
                  <a:r>
                    <a:rPr lang="en-GB" sz="1400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che</a:t>
                  </a:r>
                  <a:r>
                    <a:rPr lang="en-GB" sz="1400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,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essendo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I(1),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allora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anche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dovrebbe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esserlo</a:t>
                  </a:r>
                  <a:endPara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Qualora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fosse I(0)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significherebbe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che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le due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serie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</a:t>
                  </a:r>
                  <a:r>
                    <a:rPr lang="en-GB" sz="1400" b="1" dirty="0" err="1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sono</a:t>
                  </a:r>
                  <a:r>
                    <a:rPr lang="en-GB" sz="1400" b="1" dirty="0"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 co-integrate</a:t>
                  </a: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38AA63B1-CAD1-4CB1-7868-88814C4B7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15" y="4990667"/>
                  <a:ext cx="8112002" cy="1485861"/>
                </a:xfrm>
                <a:prstGeom prst="rect">
                  <a:avLst/>
                </a:prstGeom>
                <a:blipFill>
                  <a:blip r:embed="rId3"/>
                  <a:stretch>
                    <a:fillRect l="-225" b="-31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811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89A63-A132-541E-EAFE-F0E77502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0" y="1005303"/>
            <a:ext cx="2247503" cy="4427309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Engle &amp; Granger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E7288-AB0B-41C2-1216-795DEB916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0683" y="672250"/>
                <a:ext cx="7677856" cy="5308671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ctr">
                  <a:lnSpc>
                    <a:spcPct val="110000"/>
                  </a:lnSpc>
                  <a:spcAft>
                    <a:spcPts val="1000"/>
                  </a:spcAft>
                  <a:buNone/>
                </a:pP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 termini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semplici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la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combinazione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lineare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due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non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(i.e.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prezzi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)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deve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restituire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storica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non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qualora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questa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fosse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ci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troveremmo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nel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caso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co-integrate.</a:t>
                </a:r>
              </a:p>
              <a:p>
                <a:pPr algn="just">
                  <a:lnSpc>
                    <a:spcPct val="11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q"/>
                </a:pP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Pertanto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date due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andrà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testare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se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l’errore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regressione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è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stazionario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o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meno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.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Normalmente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impiega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il DF (</a:t>
                </a:r>
                <a:r>
                  <a:rPr lang="en-GB" sz="13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Dickey-Fuller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) test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oppure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l’ADF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(</a:t>
                </a:r>
                <a:r>
                  <a:rPr lang="en-GB" sz="13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Augmented Dickey-Fuller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) test</a:t>
                </a:r>
                <a:endParaRPr lang="en-GB" sz="1300" b="0" i="1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GB" sz="14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DF-test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: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300" b="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GB" sz="13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GB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3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3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va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svolgere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uno </a:t>
                </a:r>
                <a:r>
                  <a:rPr lang="en-GB" sz="13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unit-root test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t.c.</a:t>
                </a:r>
                <a:endParaRPr lang="en-GB" sz="1300" b="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600" b="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GB" sz="13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Che è </a:t>
                </a:r>
                <a:r>
                  <a:rPr lang="en-GB" sz="13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equivalente</a:t>
                </a:r>
                <a:r>
                  <a:rPr lang="en-GB" sz="13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 dire: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𝑑𝑜𝑣𝑒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1300" b="0" dirty="0">
                  <a:latin typeface="Cascadia Mono" panose="020B0609020000020004" pitchFamily="49" charset="0"/>
                  <a:ea typeface="Cambria Math" panose="02040503050406030204" pitchFamily="18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GB" sz="13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Si </a:t>
                </a:r>
                <a:r>
                  <a:rPr lang="en-GB" sz="13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andrà</a:t>
                </a:r>
                <a:r>
                  <a:rPr lang="en-GB" sz="13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a </a:t>
                </a:r>
                <a:r>
                  <a:rPr lang="en-GB" sz="13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testare</a:t>
                </a:r>
                <a:r>
                  <a:rPr lang="en-GB" sz="13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𝑜𝑣𝑣𝑒𝑟𝑜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(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𝑜𝑣𝑣𝑒𝑟𝑜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GB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endParaRPr lang="en-GB" sz="1200" b="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Qualora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13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sarà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vera,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allora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gli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errori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saranno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b="1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stazionari</a:t>
                </a:r>
                <a:r>
                  <a:rPr lang="en-GB" sz="13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(i.e. I(0)) e le due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serie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30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saranno</a:t>
                </a:r>
                <a:r>
                  <a:rPr lang="en-GB" sz="13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co-integrate</a:t>
                </a: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L’</a:t>
                </a:r>
                <a:r>
                  <a:rPr lang="en-GB" sz="1200" b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ADF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utilizza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lo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stesso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approccio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del DF test,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considerando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più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un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grado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auto-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correlazione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. Il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numero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gradi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di auto-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correlazione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può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essere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scelto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in modo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arbitrario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o, come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solitamente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accade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utilizzando</a:t>
                </a:r>
                <a:r>
                  <a:rPr lang="en-GB" sz="1200" b="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</a:t>
                </a:r>
                <a:r>
                  <a:rPr lang="en-GB" sz="1200" b="0" dirty="0" err="1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l’IC</a:t>
                </a:r>
                <a:r>
                  <a:rPr lang="en-GB" sz="12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 (</a:t>
                </a:r>
                <a:r>
                  <a:rPr lang="en-GB" sz="1200" i="1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Information Criteria</a:t>
                </a:r>
                <a:r>
                  <a:rPr lang="en-GB" sz="1200" dirty="0">
                    <a:latin typeface="Cascadia Mono" panose="020B0609020000020004" pitchFamily="49" charset="0"/>
                    <a:cs typeface="Cascadia Mono" panose="020B0609020000020004" pitchFamily="49" charset="0"/>
                  </a:rPr>
                  <a:t>) come AIC, BIC, HQC</a:t>
                </a:r>
                <a:endParaRPr lang="en-GB" sz="1200" b="0" dirty="0"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E7288-AB0B-41C2-1216-795DEB916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683" y="672250"/>
                <a:ext cx="7677856" cy="5308671"/>
              </a:xfrm>
              <a:blipFill>
                <a:blip r:embed="rId2"/>
                <a:stretch>
                  <a:fillRect l="-79" r="-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0CE3E038-0163-165A-F26E-D00DDE296862}"/>
              </a:ext>
            </a:extLst>
          </p:cNvPr>
          <p:cNvSpPr/>
          <p:nvPr/>
        </p:nvSpPr>
        <p:spPr>
          <a:xfrm>
            <a:off x="5803640" y="3526971"/>
            <a:ext cx="2099388" cy="53184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Microsoft Office PowerPoint</Application>
  <PresentationFormat>Widescreen</PresentationFormat>
  <Paragraphs>341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Cambria Math</vt:lpstr>
      <vt:lpstr>Cascadia Code</vt:lpstr>
      <vt:lpstr>Cascadia Mono</vt:lpstr>
      <vt:lpstr>Wingdings</vt:lpstr>
      <vt:lpstr>Office Theme</vt:lpstr>
      <vt:lpstr>Presentazione standard di PowerPoint</vt:lpstr>
      <vt:lpstr>Tipologia di dati utilizzati - FOREX (FX)</vt:lpstr>
      <vt:lpstr>Pair Trading - Logica</vt:lpstr>
      <vt:lpstr>Pair Selection  Tracking Variance</vt:lpstr>
      <vt:lpstr>Presentazione standard di PowerPoint</vt:lpstr>
      <vt:lpstr>Pair Trading:  Gatev et al. (2006) rule</vt:lpstr>
      <vt:lpstr>Presentazione standard di PowerPoint</vt:lpstr>
      <vt:lpstr>Co-Integration</vt:lpstr>
      <vt:lpstr>Engle &amp; Granger test</vt:lpstr>
      <vt:lpstr>Ratio della strategia Pair Selection</vt:lpstr>
      <vt:lpstr>Ratio della strategia Portfolio Construction</vt:lpstr>
      <vt:lpstr>Ratio della strategia Rebalancing &amp; Backtest</vt:lpstr>
      <vt:lpstr>Esempio di Pair-Selection dell’algo</vt:lpstr>
      <vt:lpstr>Esempio di Pair-Trading profittevole dell’algo</vt:lpstr>
      <vt:lpstr>Esempio di Pair-Trading perdente dell’algo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Chiaverini</dc:creator>
  <cp:lastModifiedBy>Andrea Chiaverini</cp:lastModifiedBy>
  <cp:revision>26</cp:revision>
  <dcterms:created xsi:type="dcterms:W3CDTF">2023-03-26T13:49:18Z</dcterms:created>
  <dcterms:modified xsi:type="dcterms:W3CDTF">2023-04-28T06:41:20Z</dcterms:modified>
</cp:coreProperties>
</file>