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89EC83-F5EC-0603-C36E-D2EB00EE699F}" v="97" dt="2019-05-11T09:35:21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sk-SK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11.5.2019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593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Click to edit Master title style</a:t>
            </a:r>
            <a:endParaRPr lang="en-US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sk-SK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11.5.2019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852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sk-SK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k-S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11.5.2019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17133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sk-SK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k-SK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11.5.2019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17513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Click to edit Master text styles</a:t>
            </a:r>
          </a:p>
          <a:p>
            <a:pPr lvl="1"/>
            <a:r>
              <a:rPr lang="sk-SK"/>
              <a:t>Second level</a:t>
            </a:r>
          </a:p>
          <a:p>
            <a:pPr lvl="2"/>
            <a:r>
              <a:rPr lang="sk-SK"/>
              <a:t>Third level</a:t>
            </a:r>
          </a:p>
          <a:p>
            <a:pPr lvl="3"/>
            <a:r>
              <a:rPr lang="sk-SK"/>
              <a:t>Fourth level</a:t>
            </a:r>
          </a:p>
          <a:p>
            <a:pPr lvl="4"/>
            <a:r>
              <a:rPr lang="sk-SK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11.5.2019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84657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sk-SK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sk-SK"/>
              <a:t>Click to edit Master text styles</a:t>
            </a:r>
          </a:p>
          <a:p>
            <a:pPr lvl="1"/>
            <a:r>
              <a:rPr lang="sk-SK"/>
              <a:t>Second level</a:t>
            </a:r>
          </a:p>
          <a:p>
            <a:pPr lvl="2"/>
            <a:r>
              <a:rPr lang="sk-SK"/>
              <a:t>Third level</a:t>
            </a:r>
          </a:p>
          <a:p>
            <a:pPr lvl="3"/>
            <a:r>
              <a:rPr lang="sk-SK"/>
              <a:t>Fourth level</a:t>
            </a:r>
          </a:p>
          <a:p>
            <a:pPr lvl="4"/>
            <a:r>
              <a:rPr lang="sk-SK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11.5.2019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871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sk-S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sk-SK"/>
              <a:t>Click to edit Master text styles</a:t>
            </a:r>
          </a:p>
          <a:p>
            <a:pPr lvl="1"/>
            <a:r>
              <a:rPr lang="sk-SK"/>
              <a:t>Second level</a:t>
            </a:r>
          </a:p>
          <a:p>
            <a:pPr lvl="2"/>
            <a:r>
              <a:rPr lang="sk-SK"/>
              <a:t>Third level</a:t>
            </a:r>
          </a:p>
          <a:p>
            <a:pPr lvl="3"/>
            <a:r>
              <a:rPr lang="sk-SK"/>
              <a:t>Fourth level</a:t>
            </a:r>
          </a:p>
          <a:p>
            <a:pPr lvl="4"/>
            <a:r>
              <a:rPr lang="sk-SK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11.5.2019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236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sk-SK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11.5.2019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482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sk-SK"/>
              <a:t>Click to edit Master text styles</a:t>
            </a:r>
          </a:p>
          <a:p>
            <a:pPr lvl="1"/>
            <a:r>
              <a:rPr lang="sk-SK"/>
              <a:t>Second level</a:t>
            </a:r>
          </a:p>
          <a:p>
            <a:pPr lvl="2"/>
            <a:r>
              <a:rPr lang="sk-SK"/>
              <a:t>Third level</a:t>
            </a:r>
          </a:p>
          <a:p>
            <a:pPr lvl="3"/>
            <a:r>
              <a:rPr lang="sk-SK"/>
              <a:t>Fourth level</a:t>
            </a:r>
          </a:p>
          <a:p>
            <a:pPr lvl="4"/>
            <a:r>
              <a:rPr lang="sk-SK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sk-SK"/>
              <a:t>Click to edit Master text styles</a:t>
            </a:r>
          </a:p>
          <a:p>
            <a:pPr lvl="1"/>
            <a:r>
              <a:rPr lang="sk-SK"/>
              <a:t>Second level</a:t>
            </a:r>
          </a:p>
          <a:p>
            <a:pPr lvl="2"/>
            <a:r>
              <a:rPr lang="sk-SK"/>
              <a:t>Third level</a:t>
            </a:r>
          </a:p>
          <a:p>
            <a:pPr lvl="3"/>
            <a:r>
              <a:rPr lang="sk-SK"/>
              <a:t>Fourth level</a:t>
            </a:r>
          </a:p>
          <a:p>
            <a:pPr lvl="4"/>
            <a:r>
              <a:rPr lang="sk-SK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11.5.2019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8343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Click to edit Master text styles</a:t>
            </a:r>
          </a:p>
          <a:p>
            <a:pPr lvl="1"/>
            <a:r>
              <a:rPr lang="sk-SK"/>
              <a:t>Second level</a:t>
            </a:r>
          </a:p>
          <a:p>
            <a:pPr lvl="2"/>
            <a:r>
              <a:rPr lang="sk-SK"/>
              <a:t>Third level</a:t>
            </a:r>
          </a:p>
          <a:p>
            <a:pPr lvl="3"/>
            <a:r>
              <a:rPr lang="sk-SK"/>
              <a:t>Fourth level</a:t>
            </a:r>
          </a:p>
          <a:p>
            <a:pPr lvl="4"/>
            <a:r>
              <a:rPr lang="sk-SK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Click to edit Master text styles</a:t>
            </a:r>
          </a:p>
          <a:p>
            <a:pPr lvl="1"/>
            <a:r>
              <a:rPr lang="sk-SK"/>
              <a:t>Second level</a:t>
            </a:r>
          </a:p>
          <a:p>
            <a:pPr lvl="2"/>
            <a:r>
              <a:rPr lang="sk-SK"/>
              <a:t>Third level</a:t>
            </a:r>
          </a:p>
          <a:p>
            <a:pPr lvl="3"/>
            <a:r>
              <a:rPr lang="sk-SK"/>
              <a:t>Fourth level</a:t>
            </a:r>
          </a:p>
          <a:p>
            <a:pPr lvl="4"/>
            <a:r>
              <a:rPr lang="sk-SK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11.5.2019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53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11.5.2019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2027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11.5.2019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207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sk-SK"/>
              <a:t>Click to edit Master text styles</a:t>
            </a:r>
          </a:p>
          <a:p>
            <a:pPr lvl="1"/>
            <a:r>
              <a:rPr lang="sk-SK"/>
              <a:t>Second level</a:t>
            </a:r>
          </a:p>
          <a:p>
            <a:pPr lvl="2"/>
            <a:r>
              <a:rPr lang="sk-SK"/>
              <a:t>Third level</a:t>
            </a:r>
          </a:p>
          <a:p>
            <a:pPr lvl="3"/>
            <a:r>
              <a:rPr lang="sk-SK"/>
              <a:t>Fourth level</a:t>
            </a:r>
          </a:p>
          <a:p>
            <a:pPr lvl="4"/>
            <a:r>
              <a:rPr lang="sk-SK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11.5.2019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641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Click to edit Master title style</a:t>
            </a:r>
            <a:endParaRPr lang="en-US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sk-SK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D8E55F0-49D3-47F0-9F7C-B48EBAF4ED8F}" type="datetimeFigureOut">
              <a:rPr lang="sk-SK" smtClean="0"/>
              <a:t>11.5.2019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752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k-SK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Click to edit Master text styles</a:t>
            </a:r>
          </a:p>
          <a:p>
            <a:pPr lvl="1"/>
            <a:r>
              <a:rPr lang="sk-SK"/>
              <a:t>Second level</a:t>
            </a:r>
          </a:p>
          <a:p>
            <a:pPr lvl="2"/>
            <a:r>
              <a:rPr lang="sk-SK"/>
              <a:t>Third level</a:t>
            </a:r>
          </a:p>
          <a:p>
            <a:pPr lvl="3"/>
            <a:r>
              <a:rPr lang="sk-SK"/>
              <a:t>Fourth level</a:t>
            </a:r>
          </a:p>
          <a:p>
            <a:pPr lvl="4"/>
            <a:r>
              <a:rPr lang="sk-SK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D8E55F0-49D3-47F0-9F7C-B48EBAF4ED8F}" type="datetimeFigureOut">
              <a:rPr lang="sk-SK" smtClean="0"/>
              <a:t>11.5.2019</a:t>
            </a:fld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1641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65199" y="885433"/>
            <a:ext cx="10261602" cy="3022257"/>
          </a:xfrm>
          <a:effectLst/>
        </p:spPr>
        <p:txBody>
          <a:bodyPr anchor="b">
            <a:normAutofit/>
          </a:bodyPr>
          <a:lstStyle/>
          <a:p>
            <a:pPr algn="ctr"/>
            <a:r>
              <a:rPr lang="sk-SK" sz="6700">
                <a:solidFill>
                  <a:schemeClr val="tx1"/>
                </a:solidFill>
                <a:ea typeface="+mj-lt"/>
                <a:cs typeface="+mj-lt"/>
              </a:rPr>
              <a:t>Úspešnosť študentov v skúškach - </a:t>
            </a:r>
            <a:r>
              <a:rPr lang="sk-SK" sz="6700" err="1">
                <a:solidFill>
                  <a:schemeClr val="tx1"/>
                </a:solidFill>
                <a:ea typeface="+mj-lt"/>
                <a:cs typeface="+mj-lt"/>
              </a:rPr>
              <a:t>writing</a:t>
            </a:r>
            <a:r>
              <a:rPr lang="sk-SK" sz="670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sk-SK" sz="6700" err="1">
                <a:solidFill>
                  <a:schemeClr val="tx1"/>
                </a:solidFill>
                <a:ea typeface="+mj-lt"/>
                <a:cs typeface="+mj-lt"/>
              </a:rPr>
              <a:t>score</a:t>
            </a:r>
            <a:endParaRPr lang="sk-SK" sz="6700" err="1">
              <a:solidFill>
                <a:schemeClr val="tx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sk-SK" sz="2000" b="1">
                <a:cs typeface="Calibri"/>
              </a:rPr>
              <a:t>Bc. Andrea </a:t>
            </a:r>
            <a:r>
              <a:rPr lang="sk-SK" sz="2000" b="1" err="1">
                <a:cs typeface="Calibri"/>
              </a:rPr>
              <a:t>Kalamarová</a:t>
            </a:r>
          </a:p>
          <a:p>
            <a:pPr algn="ctr"/>
            <a:r>
              <a:rPr lang="sk-SK" sz="2000" b="1">
                <a:cs typeface="Calibri"/>
              </a:rPr>
              <a:t>Aplikovaná informatika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6557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D923-AED3-456B-93F4-9411E55F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Rozhodovacie stromy</a:t>
            </a:r>
          </a:p>
        </p:txBody>
      </p:sp>
      <p:pic>
        <p:nvPicPr>
          <p:cNvPr id="4" name="Picture 4" descr="Obrázok, na ktorom je snímka obrazovky&#10;&#10;Popis vygenerovaný s vysokou spoľahlivosťou">
            <a:extLst>
              <a:ext uri="{FF2B5EF4-FFF2-40B4-BE49-F238E27FC236}">
                <a16:creationId xmlns:a16="http://schemas.microsoft.com/office/drawing/2014/main" id="{449B30E4-7EFC-4334-99F2-8C13F81B8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9262" y="2110609"/>
            <a:ext cx="6267450" cy="2066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BEBBB0-A3C8-4B01-8E6E-87F8FFE300A8}"/>
              </a:ext>
            </a:extLst>
          </p:cNvPr>
          <p:cNvSpPr txBox="1"/>
          <p:nvPr/>
        </p:nvSpPr>
        <p:spPr>
          <a:xfrm>
            <a:off x="268941" y="2554941"/>
            <a:ext cx="5432611" cy="15234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>
                <a:solidFill>
                  <a:schemeClr val="bg1"/>
                </a:solidFill>
              </a:rPr>
              <a:t>- </a:t>
            </a:r>
            <a:r>
              <a:rPr lang="sk-SK" err="1">
                <a:solidFill>
                  <a:schemeClr val="bg1"/>
                </a:solidFill>
                <a:ea typeface="+mn-lt"/>
                <a:cs typeface="+mn-lt"/>
              </a:rPr>
              <a:t>train_test_split</a:t>
            </a:r>
            <a:r>
              <a:rPr lang="sk-SK">
                <a:solidFill>
                  <a:schemeClr val="bg1"/>
                </a:solidFill>
                <a:ea typeface="+mn-lt"/>
                <a:cs typeface="+mn-lt"/>
              </a:rPr>
              <a:t> rozdelí matice na náhodné testovacie a </a:t>
            </a:r>
            <a:r>
              <a:rPr lang="sk-SK" err="1">
                <a:solidFill>
                  <a:schemeClr val="bg1"/>
                </a:solidFill>
                <a:ea typeface="+mn-lt"/>
                <a:cs typeface="+mn-lt"/>
              </a:rPr>
              <a:t>trénovacie</a:t>
            </a:r>
            <a:r>
              <a:rPr lang="sk-SK">
                <a:solidFill>
                  <a:schemeClr val="bg1"/>
                </a:solidFill>
                <a:ea typeface="+mn-lt"/>
                <a:cs typeface="+mn-lt"/>
              </a:rPr>
              <a:t> dáta. Ak zadefinujeme </a:t>
            </a:r>
            <a:r>
              <a:rPr lang="sk-SK" err="1">
                <a:solidFill>
                  <a:schemeClr val="bg1"/>
                </a:solidFill>
                <a:ea typeface="+mn-lt"/>
                <a:cs typeface="+mn-lt"/>
              </a:rPr>
              <a:t>random</a:t>
            </a:r>
            <a:r>
              <a:rPr lang="sk-SK">
                <a:solidFill>
                  <a:schemeClr val="bg1"/>
                </a:solidFill>
                <a:ea typeface="+mn-lt"/>
                <a:cs typeface="+mn-lt"/>
              </a:rPr>
              <a:t> state = 42, tak zakaždým prvý raz keď sa rozdeľuje, dostaneme rovnaké výsledky. To je dobré v prípade, ak potrebujeme reprodukovateľné dáta</a:t>
            </a:r>
          </a:p>
          <a:p>
            <a:endParaRPr lang="sk-SK">
              <a:solidFill>
                <a:schemeClr val="bg1"/>
              </a:solidFill>
            </a:endParaRPr>
          </a:p>
          <a:p>
            <a:endParaRPr lang="sk-S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06867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14C6-D0A4-4ADC-B1B6-63E9A96C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Porovnanie algoritmov</a:t>
            </a:r>
          </a:p>
        </p:txBody>
      </p:sp>
      <p:pic>
        <p:nvPicPr>
          <p:cNvPr id="4" name="Picture 4" descr="Obrázok, na ktorom je snímka obrazovky&#10;&#10;Popis vygenerovaný s veľmi vysokou spoľahlivosťou">
            <a:extLst>
              <a:ext uri="{FF2B5EF4-FFF2-40B4-BE49-F238E27FC236}">
                <a16:creationId xmlns:a16="http://schemas.microsoft.com/office/drawing/2014/main" id="{6A9DFA5E-5750-49F2-AC9E-94E75E5A0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839" y="2222287"/>
            <a:ext cx="11030240" cy="398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9335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A3B9-CB76-4EF4-9069-602B865C1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1975970"/>
          </a:xfrm>
        </p:spPr>
        <p:txBody>
          <a:bodyPr/>
          <a:lstStyle/>
          <a:p>
            <a:pPr algn="ctr"/>
            <a:r>
              <a:rPr lang="sk-SK"/>
              <a:t>ĎAKUJEM ZA POZORNOSŤ! </a:t>
            </a:r>
          </a:p>
        </p:txBody>
      </p:sp>
    </p:spTree>
    <p:extLst>
      <p:ext uri="{BB962C8B-B14F-4D97-AF65-F5344CB8AC3E}">
        <p14:creationId xmlns:p14="http://schemas.microsoft.com/office/powerpoint/2010/main" val="240502293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8359-644A-418D-B4FF-F9A231D4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Zoznam použitých zdrojov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F017E-8DFD-4959-AD69-8485118E8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748" y="2491228"/>
            <a:ext cx="10554574" cy="3457217"/>
          </a:xfrm>
        </p:spPr>
        <p:txBody>
          <a:bodyPr/>
          <a:lstStyle/>
          <a:p>
            <a:pPr>
              <a:buFont typeface="Courier New" charset="2"/>
              <a:buChar char="o"/>
            </a:pPr>
            <a:r>
              <a:rPr lang="sk-SK">
                <a:solidFill>
                  <a:schemeClr val="bg1"/>
                </a:solidFill>
                <a:ea typeface="+mn-lt"/>
                <a:cs typeface="+mn-lt"/>
              </a:rPr>
              <a:t>https://scikit-learn.org/stable/auto_examples/linear_model/plot_ols.html</a:t>
            </a:r>
          </a:p>
          <a:p>
            <a:pPr>
              <a:buFont typeface="Courier New" charset="2"/>
              <a:buChar char="o"/>
            </a:pPr>
            <a:r>
              <a:rPr lang="sk-SK">
                <a:solidFill>
                  <a:schemeClr val="bg1"/>
                </a:solidFill>
                <a:ea typeface="+mn-lt"/>
                <a:cs typeface="+mn-lt"/>
              </a:rPr>
              <a:t>https://towardsdatascience.com/linear-regression-using-python-b136c91bf0a2</a:t>
            </a:r>
            <a:endParaRPr lang="sk-SK">
              <a:solidFill>
                <a:schemeClr val="bg1"/>
              </a:solidFill>
            </a:endParaRPr>
          </a:p>
          <a:p>
            <a:pPr>
              <a:buFont typeface="Courier New" charset="2"/>
              <a:buChar char="o"/>
            </a:pPr>
            <a:r>
              <a:rPr lang="sk-SK">
                <a:solidFill>
                  <a:schemeClr val="bg1"/>
                </a:solidFill>
                <a:ea typeface="+mn-lt"/>
                <a:cs typeface="+mn-lt"/>
              </a:rPr>
              <a:t>https://realpython.com/linear-regression-in-python/</a:t>
            </a:r>
            <a:endParaRPr lang="sk-SK">
              <a:solidFill>
                <a:schemeClr val="bg1"/>
              </a:solidFill>
            </a:endParaRPr>
          </a:p>
          <a:p>
            <a:pPr>
              <a:buFont typeface="Courier New" charset="2"/>
              <a:buChar char="o"/>
            </a:pPr>
            <a:r>
              <a:rPr lang="sk-SK">
                <a:solidFill>
                  <a:schemeClr val="bg1"/>
                </a:solidFill>
                <a:ea typeface="+mn-lt"/>
                <a:cs typeface="+mn-lt"/>
              </a:rPr>
              <a:t>https://seaborn.pydata.org/introduction.html</a:t>
            </a:r>
            <a:endParaRPr lang="sk-SK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sk-SK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sk-SK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sk-SK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sk-S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7286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E178-0DC2-450C-9244-23630B05C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64" y="447188"/>
            <a:ext cx="10554070" cy="1104920"/>
          </a:xfrm>
        </p:spPr>
        <p:txBody>
          <a:bodyPr/>
          <a:lstStyle/>
          <a:p>
            <a:pPr algn="ctr"/>
            <a:endParaRPr lang="sk-SK">
              <a:solidFill>
                <a:schemeClr val="tx1"/>
              </a:solidFill>
              <a:ea typeface="+mj-lt"/>
              <a:cs typeface="+mj-lt"/>
            </a:endParaRPr>
          </a:p>
          <a:p>
            <a:r>
              <a:rPr lang="sk-SK">
                <a:solidFill>
                  <a:schemeClr val="tx1"/>
                </a:solidFill>
              </a:rPr>
              <a:t>Úspešnosť študentov v skúškach - </a:t>
            </a:r>
            <a:r>
              <a:rPr lang="sk-SK" err="1">
                <a:solidFill>
                  <a:schemeClr val="tx1"/>
                </a:solidFill>
              </a:rPr>
              <a:t>writing</a:t>
            </a:r>
            <a:r>
              <a:rPr lang="sk-SK">
                <a:solidFill>
                  <a:schemeClr val="tx1"/>
                </a:solidFill>
              </a:rPr>
              <a:t> </a:t>
            </a:r>
            <a:r>
              <a:rPr lang="sk-SK" err="1">
                <a:solidFill>
                  <a:schemeClr val="tx1"/>
                </a:solidFill>
              </a:rPr>
              <a:t>score</a:t>
            </a:r>
            <a:endParaRPr lang="sk-SK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0DA53-C2C2-4F5E-AF21-A30E19ABF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>
                <a:solidFill>
                  <a:schemeClr val="bg1"/>
                </a:solidFill>
              </a:rPr>
              <a:t>- výsledkom práce je neurónová sieť, ktorá je schopná na základe dát predpovedať </a:t>
            </a:r>
            <a:r>
              <a:rPr lang="sk-SK" err="1">
                <a:solidFill>
                  <a:schemeClr val="bg1"/>
                </a:solidFill>
              </a:rPr>
              <a:t>writing</a:t>
            </a:r>
            <a:r>
              <a:rPr lang="sk-SK">
                <a:solidFill>
                  <a:schemeClr val="bg1"/>
                </a:solidFill>
              </a:rPr>
              <a:t> </a:t>
            </a:r>
            <a:r>
              <a:rPr lang="sk-SK" err="1">
                <a:solidFill>
                  <a:schemeClr val="bg1"/>
                </a:solidFill>
              </a:rPr>
              <a:t>score</a:t>
            </a:r>
            <a:r>
              <a:rPr lang="sk-SK">
                <a:solidFill>
                  <a:schemeClr val="bg1"/>
                </a:solidFill>
              </a:rPr>
              <a:t> (výslednú známku) študenta</a:t>
            </a:r>
          </a:p>
          <a:p>
            <a:pPr marL="0" indent="0">
              <a:buNone/>
            </a:pPr>
            <a:r>
              <a:rPr lang="sk-SK">
                <a:solidFill>
                  <a:schemeClr val="bg1"/>
                </a:solidFill>
              </a:rPr>
              <a:t>- neurónová sieť je vytvorená v </a:t>
            </a:r>
            <a:r>
              <a:rPr lang="sk-SK" err="1">
                <a:solidFill>
                  <a:schemeClr val="bg1"/>
                </a:solidFill>
              </a:rPr>
              <a:t>Pythone</a:t>
            </a:r>
            <a:r>
              <a:rPr lang="sk-SK">
                <a:solidFill>
                  <a:schemeClr val="bg1"/>
                </a:solidFill>
              </a:rPr>
              <a:t> prostredníctvom knižnice </a:t>
            </a:r>
            <a:r>
              <a:rPr lang="sk-SK" err="1">
                <a:solidFill>
                  <a:schemeClr val="bg1"/>
                </a:solidFill>
                <a:ea typeface="+mn-lt"/>
                <a:cs typeface="+mn-lt"/>
              </a:rPr>
              <a:t>LinearRegression</a:t>
            </a:r>
          </a:p>
          <a:p>
            <a:pPr marL="0" indent="0">
              <a:buNone/>
            </a:pPr>
            <a:r>
              <a:rPr lang="sk-SK">
                <a:solidFill>
                  <a:schemeClr val="bg1"/>
                </a:solidFill>
              </a:rPr>
              <a:t>- pre spracovanie </a:t>
            </a:r>
            <a:r>
              <a:rPr lang="sk-SK" err="1">
                <a:solidFill>
                  <a:schemeClr val="bg1"/>
                </a:solidFill>
              </a:rPr>
              <a:t>datasetu</a:t>
            </a:r>
            <a:r>
              <a:rPr lang="sk-SK">
                <a:solidFill>
                  <a:schemeClr val="bg1"/>
                </a:solidFill>
              </a:rPr>
              <a:t> je využitá knižnica </a:t>
            </a:r>
            <a:r>
              <a:rPr lang="sk-SK" err="1">
                <a:solidFill>
                  <a:schemeClr val="bg1"/>
                </a:solidFill>
              </a:rPr>
              <a:t>Pandas</a:t>
            </a:r>
            <a:r>
              <a:rPr lang="sk-SK">
                <a:solidFill>
                  <a:schemeClr val="bg1"/>
                </a:solidFill>
              </a:rPr>
              <a:t> </a:t>
            </a:r>
          </a:p>
          <a:p>
            <a:pPr marL="0" indent="0">
              <a:buNone/>
            </a:pPr>
            <a:r>
              <a:rPr lang="sk-SK">
                <a:solidFill>
                  <a:schemeClr val="bg1"/>
                </a:solidFill>
              </a:rPr>
              <a:t>- pre zobrazovanie, vykreslenie grafov je použitá </a:t>
            </a:r>
            <a:r>
              <a:rPr lang="sk-SK" err="1">
                <a:solidFill>
                  <a:schemeClr val="bg1"/>
                </a:solidFill>
              </a:rPr>
              <a:t>seaborn</a:t>
            </a:r>
            <a:r>
              <a:rPr lang="sk-SK">
                <a:solidFill>
                  <a:schemeClr val="bg1"/>
                </a:solidFill>
              </a:rPr>
              <a:t> a </a:t>
            </a:r>
            <a:r>
              <a:rPr lang="sk-SK" err="1">
                <a:solidFill>
                  <a:schemeClr val="bg1"/>
                </a:solidFill>
              </a:rPr>
              <a:t>matplotlib</a:t>
            </a:r>
            <a:r>
              <a:rPr lang="sk-SK">
                <a:solidFill>
                  <a:schemeClr val="bg1"/>
                </a:solidFill>
              </a:rPr>
              <a:t> knižnica</a:t>
            </a:r>
          </a:p>
        </p:txBody>
      </p:sp>
    </p:spTree>
    <p:extLst>
      <p:ext uri="{BB962C8B-B14F-4D97-AF65-F5344CB8AC3E}">
        <p14:creationId xmlns:p14="http://schemas.microsoft.com/office/powerpoint/2010/main" val="130936489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BC27-65F7-4903-8E1E-51909AB07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err="1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08055-C0E6-41F5-89A7-F4FF63CF4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>
                <a:solidFill>
                  <a:schemeClr val="bg1"/>
                </a:solidFill>
              </a:rPr>
              <a:t>vybraný </a:t>
            </a:r>
            <a:r>
              <a:rPr lang="sk-SK" err="1">
                <a:solidFill>
                  <a:schemeClr val="bg1"/>
                </a:solidFill>
              </a:rPr>
              <a:t>dataset</a:t>
            </a:r>
            <a:r>
              <a:rPr lang="sk-SK">
                <a:solidFill>
                  <a:schemeClr val="bg1"/>
                </a:solidFill>
              </a:rPr>
              <a:t> sa skladá z 1 000 riadkov a 8 stĺpcov </a:t>
            </a:r>
          </a:p>
          <a:p>
            <a:r>
              <a:rPr lang="sk-SK">
                <a:solidFill>
                  <a:schemeClr val="bg1"/>
                </a:solidFill>
              </a:rPr>
              <a:t>stĺpce:</a:t>
            </a:r>
          </a:p>
          <a:p>
            <a:pPr marL="285750" indent="-285750">
              <a:buFont typeface="Arial" charset="2"/>
              <a:buChar char="•"/>
            </a:pPr>
            <a:r>
              <a:rPr lang="sk-SK" err="1">
                <a:solidFill>
                  <a:schemeClr val="bg1"/>
                </a:solidFill>
              </a:rPr>
              <a:t>gender</a:t>
            </a:r>
          </a:p>
          <a:p>
            <a:pPr marL="285750" indent="-285750">
              <a:buFont typeface="Arial" charset="2"/>
              <a:buChar char="•"/>
            </a:pPr>
            <a:r>
              <a:rPr lang="sk-SK" err="1">
                <a:solidFill>
                  <a:schemeClr val="bg1"/>
                </a:solidFill>
              </a:rPr>
              <a:t>race</a:t>
            </a:r>
            <a:r>
              <a:rPr lang="sk-SK">
                <a:solidFill>
                  <a:schemeClr val="bg1"/>
                </a:solidFill>
              </a:rPr>
              <a:t>/</a:t>
            </a:r>
            <a:r>
              <a:rPr lang="sk-SK" err="1">
                <a:solidFill>
                  <a:schemeClr val="bg1"/>
                </a:solidFill>
              </a:rPr>
              <a:t>ethnicity</a:t>
            </a:r>
          </a:p>
          <a:p>
            <a:pPr marL="285750" indent="-285750">
              <a:buFont typeface="Arial" charset="2"/>
              <a:buChar char="•"/>
            </a:pPr>
            <a:r>
              <a:rPr lang="sk-SK" err="1">
                <a:solidFill>
                  <a:schemeClr val="bg1"/>
                </a:solidFill>
              </a:rPr>
              <a:t>parental</a:t>
            </a:r>
            <a:r>
              <a:rPr lang="sk-SK">
                <a:solidFill>
                  <a:schemeClr val="bg1"/>
                </a:solidFill>
              </a:rPr>
              <a:t> level of </a:t>
            </a:r>
            <a:r>
              <a:rPr lang="sk-SK" err="1">
                <a:solidFill>
                  <a:schemeClr val="bg1"/>
                </a:solidFill>
              </a:rPr>
              <a:t>education</a:t>
            </a:r>
          </a:p>
          <a:p>
            <a:pPr marL="285750" indent="-285750">
              <a:buFont typeface="Arial" charset="2"/>
              <a:buChar char="•"/>
            </a:pPr>
            <a:r>
              <a:rPr lang="sk-SK" err="1">
                <a:solidFill>
                  <a:schemeClr val="bg1"/>
                </a:solidFill>
              </a:rPr>
              <a:t>lunch</a:t>
            </a:r>
          </a:p>
          <a:p>
            <a:pPr marL="285750" indent="-285750">
              <a:buFont typeface="Arial" charset="2"/>
              <a:buChar char="•"/>
            </a:pPr>
            <a:r>
              <a:rPr lang="sk-SK">
                <a:solidFill>
                  <a:schemeClr val="bg1"/>
                </a:solidFill>
              </a:rPr>
              <a:t>test </a:t>
            </a:r>
            <a:r>
              <a:rPr lang="sk-SK" err="1">
                <a:solidFill>
                  <a:schemeClr val="bg1"/>
                </a:solidFill>
              </a:rPr>
              <a:t>preparation</a:t>
            </a:r>
            <a:r>
              <a:rPr lang="sk-SK">
                <a:solidFill>
                  <a:schemeClr val="bg1"/>
                </a:solidFill>
              </a:rPr>
              <a:t> </a:t>
            </a:r>
            <a:r>
              <a:rPr lang="sk-SK" err="1">
                <a:solidFill>
                  <a:schemeClr val="bg1"/>
                </a:solidFill>
              </a:rPr>
              <a:t>course</a:t>
            </a:r>
          </a:p>
          <a:p>
            <a:pPr marL="285750" indent="-285750">
              <a:buFont typeface="Arial" charset="2"/>
              <a:buChar char="•"/>
            </a:pPr>
            <a:r>
              <a:rPr lang="sk-SK" err="1">
                <a:solidFill>
                  <a:schemeClr val="bg1"/>
                </a:solidFill>
              </a:rPr>
              <a:t>math</a:t>
            </a:r>
            <a:r>
              <a:rPr lang="sk-SK">
                <a:solidFill>
                  <a:schemeClr val="bg1"/>
                </a:solidFill>
              </a:rPr>
              <a:t> </a:t>
            </a:r>
            <a:r>
              <a:rPr lang="sk-SK" err="1">
                <a:solidFill>
                  <a:schemeClr val="bg1"/>
                </a:solidFill>
              </a:rPr>
              <a:t>score</a:t>
            </a:r>
          </a:p>
          <a:p>
            <a:pPr marL="285750" indent="-285750">
              <a:buFont typeface="Arial" charset="2"/>
              <a:buChar char="•"/>
            </a:pPr>
            <a:r>
              <a:rPr lang="sk-SK" err="1">
                <a:solidFill>
                  <a:schemeClr val="bg1"/>
                </a:solidFill>
              </a:rPr>
              <a:t>reading</a:t>
            </a:r>
            <a:r>
              <a:rPr lang="sk-SK">
                <a:solidFill>
                  <a:schemeClr val="bg1"/>
                </a:solidFill>
              </a:rPr>
              <a:t> </a:t>
            </a:r>
            <a:r>
              <a:rPr lang="sk-SK" err="1">
                <a:solidFill>
                  <a:schemeClr val="bg1"/>
                </a:solidFill>
              </a:rPr>
              <a:t>score</a:t>
            </a:r>
          </a:p>
          <a:p>
            <a:pPr marL="285750" indent="-285750">
              <a:buFont typeface="Arial" charset="2"/>
              <a:buChar char="•"/>
            </a:pPr>
            <a:r>
              <a:rPr lang="sk-SK" err="1">
                <a:solidFill>
                  <a:schemeClr val="bg1"/>
                </a:solidFill>
              </a:rPr>
              <a:t>writing</a:t>
            </a:r>
            <a:r>
              <a:rPr lang="sk-SK">
                <a:solidFill>
                  <a:schemeClr val="bg1"/>
                </a:solidFill>
              </a:rPr>
              <a:t> </a:t>
            </a:r>
            <a:r>
              <a:rPr lang="sk-SK" err="1">
                <a:solidFill>
                  <a:schemeClr val="bg1"/>
                </a:solidFill>
              </a:rPr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108617181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85391-C611-4E16-91AF-71542988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4" descr="Obrázok, na ktorom je snímka obrazovky&#10;&#10;Popis vygenerovaný s veľmi vysokou spoľahlivosťou">
            <a:extLst>
              <a:ext uri="{FF2B5EF4-FFF2-40B4-BE49-F238E27FC236}">
                <a16:creationId xmlns:a16="http://schemas.microsoft.com/office/drawing/2014/main" id="{E0723908-1EEA-48E6-8E71-EEA0AB0A0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738" y="2215012"/>
            <a:ext cx="8399034" cy="2130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2B4609-1894-4A07-8BDF-7D5B18D9BFE0}"/>
              </a:ext>
            </a:extLst>
          </p:cNvPr>
          <p:cNvSpPr txBox="1"/>
          <p:nvPr/>
        </p:nvSpPr>
        <p:spPr>
          <a:xfrm>
            <a:off x="806824" y="4382090"/>
            <a:ext cx="1056042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>
                <a:solidFill>
                  <a:schemeClr val="bg1"/>
                </a:solidFill>
              </a:rPr>
              <a:t>- </a:t>
            </a:r>
            <a:r>
              <a:rPr lang="sk-SK">
                <a:solidFill>
                  <a:schemeClr val="bg1"/>
                </a:solidFill>
                <a:ea typeface="+mn-lt"/>
                <a:cs typeface="+mn-lt"/>
              </a:rPr>
              <a:t>konvertovanie dát na číselné hodnoty, aby mohli byť použité v procese trénovania predikcie modelu (0,1)</a:t>
            </a:r>
            <a:endParaRPr lang="sk-SK">
              <a:solidFill>
                <a:schemeClr val="bg1"/>
              </a:solidFill>
            </a:endParaRPr>
          </a:p>
        </p:txBody>
      </p:sp>
      <p:pic>
        <p:nvPicPr>
          <p:cNvPr id="7" name="Picture 7" descr="Obrázok, na ktorom je snímka obrazovky&#10;&#10;Popis vygenerovaný s veľmi vysokou spoľahlivosťou">
            <a:extLst>
              <a:ext uri="{FF2B5EF4-FFF2-40B4-BE49-F238E27FC236}">
                <a16:creationId xmlns:a16="http://schemas.microsoft.com/office/drawing/2014/main" id="{13070156-3774-418E-84A6-D589B4E02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753" y="5104323"/>
            <a:ext cx="7315199" cy="155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7533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221A-5A82-479F-B636-8A1D6C23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Vizualizácia dát</a:t>
            </a:r>
          </a:p>
        </p:txBody>
      </p:sp>
      <p:pic>
        <p:nvPicPr>
          <p:cNvPr id="13" name="Picture 13" descr="Obrázok, na ktorom je snímka obrazovky&#10;&#10;Popis vygenerovaný s veľmi vysokou spoľahlivosťou">
            <a:extLst>
              <a:ext uri="{FF2B5EF4-FFF2-40B4-BE49-F238E27FC236}">
                <a16:creationId xmlns:a16="http://schemas.microsoft.com/office/drawing/2014/main" id="{0351312E-22B3-4E2E-B03C-1D448C74C3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0544" y="2252366"/>
            <a:ext cx="4457262" cy="3638763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ECFD588A-07BB-471A-9EB9-65F777C6FA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35442" y="2874442"/>
            <a:ext cx="6508029" cy="29360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BAA8DBD-F4C1-4E93-AE6B-9A05E52D2B58}"/>
              </a:ext>
            </a:extLst>
          </p:cNvPr>
          <p:cNvSpPr txBox="1"/>
          <p:nvPr/>
        </p:nvSpPr>
        <p:spPr>
          <a:xfrm>
            <a:off x="242047" y="6033247"/>
            <a:ext cx="2743200" cy="4847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>
                <a:solidFill>
                  <a:srgbClr val="000000"/>
                </a:solidFill>
              </a:rPr>
              <a:t>Graf znázorňujúci počet žien a mužov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02B93F-4253-4947-B351-8ED307E8FF6D}"/>
              </a:ext>
            </a:extLst>
          </p:cNvPr>
          <p:cNvSpPr txBox="1"/>
          <p:nvPr/>
        </p:nvSpPr>
        <p:spPr>
          <a:xfrm>
            <a:off x="5432051" y="6032685"/>
            <a:ext cx="3254188" cy="4847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>
                <a:solidFill>
                  <a:schemeClr val="bg1"/>
                </a:solidFill>
              </a:rPr>
              <a:t>Graf znázorňujúci stupeň vzdelania študentov</a:t>
            </a:r>
          </a:p>
        </p:txBody>
      </p:sp>
    </p:spTree>
    <p:extLst>
      <p:ext uri="{BB962C8B-B14F-4D97-AF65-F5344CB8AC3E}">
        <p14:creationId xmlns:p14="http://schemas.microsoft.com/office/powerpoint/2010/main" val="80704428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14D5-D84B-4A39-9E8C-B06D585A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64" y="447188"/>
            <a:ext cx="10554070" cy="1140779"/>
          </a:xfrm>
        </p:spPr>
        <p:txBody>
          <a:bodyPr/>
          <a:lstStyle/>
          <a:p>
            <a:r>
              <a:rPr lang="sk-SK"/>
              <a:t>Realizácia - rozdelenie dát na </a:t>
            </a:r>
            <a:r>
              <a:rPr lang="sk-SK" err="1"/>
              <a:t>trénovacie</a:t>
            </a:r>
            <a:r>
              <a:rPr lang="sk-SK"/>
              <a:t> a testovacie dáta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3E85BB9-DE02-445C-B248-E5CF6910B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712" y="3768510"/>
            <a:ext cx="10554574" cy="714394"/>
          </a:xfrm>
          <a:prstGeom prst="rect">
            <a:avLst/>
          </a:prstGeom>
        </p:spPr>
      </p:pic>
      <p:pic>
        <p:nvPicPr>
          <p:cNvPr id="10" name="Picture 10" descr="Obrázok, na ktorom je snímka obrazovky&#10;&#10;Popis vygenerovaný s veľmi vysokou spoľahlivosťou">
            <a:extLst>
              <a:ext uri="{FF2B5EF4-FFF2-40B4-BE49-F238E27FC236}">
                <a16:creationId xmlns:a16="http://schemas.microsoft.com/office/drawing/2014/main" id="{76BCDC44-9B62-4A7C-A065-74021DAC9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4825934"/>
            <a:ext cx="10703857" cy="8637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E4E577-486F-4FF8-8811-6206FF5874D2}"/>
              </a:ext>
            </a:extLst>
          </p:cNvPr>
          <p:cNvSpPr txBox="1"/>
          <p:nvPr/>
        </p:nvSpPr>
        <p:spPr>
          <a:xfrm>
            <a:off x="762000" y="5934636"/>
            <a:ext cx="1061421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sk-SK" err="1">
                <a:solidFill>
                  <a:schemeClr val="bg1"/>
                </a:solidFill>
              </a:rPr>
              <a:t>train_test_split</a:t>
            </a:r>
            <a:r>
              <a:rPr lang="sk-SK">
                <a:solidFill>
                  <a:schemeClr val="bg1"/>
                </a:solidFill>
              </a:rPr>
              <a:t> rozdelí matice na náhodné testovacie a náhodné </a:t>
            </a:r>
            <a:r>
              <a:rPr lang="sk-SK" err="1">
                <a:solidFill>
                  <a:schemeClr val="bg1"/>
                </a:solidFill>
              </a:rPr>
              <a:t>trénovacie</a:t>
            </a:r>
            <a:r>
              <a:rPr lang="sk-SK">
                <a:solidFill>
                  <a:schemeClr val="bg1"/>
                </a:solidFill>
              </a:rPr>
              <a:t> dáta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CCD72-0732-4A08-89D0-70CFCB8B1AA2}"/>
              </a:ext>
            </a:extLst>
          </p:cNvPr>
          <p:cNvSpPr txBox="1"/>
          <p:nvPr/>
        </p:nvSpPr>
        <p:spPr>
          <a:xfrm>
            <a:off x="762000" y="2483224"/>
            <a:ext cx="10703858" cy="4847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sk-SK">
                <a:solidFill>
                  <a:schemeClr val="bg1"/>
                </a:solidFill>
                <a:ea typeface="+mn-lt"/>
                <a:cs typeface="+mn-lt"/>
              </a:rPr>
              <a:t>X obsahuje črty, na ktorých model natrénujeme, nezávislé premenné</a:t>
            </a:r>
          </a:p>
          <a:p>
            <a:pPr marL="285750" indent="-285750">
              <a:buFont typeface="Courier New"/>
              <a:buChar char="o"/>
            </a:pPr>
            <a:r>
              <a:rPr lang="sk-SK">
                <a:solidFill>
                  <a:schemeClr val="bg1"/>
                </a:solidFill>
                <a:ea typeface="+mn-lt"/>
                <a:cs typeface="+mn-lt"/>
              </a:rPr>
              <a:t>y predstavuje pole s cieľovou, závislou premennou - v tomto prípade to bude atribút </a:t>
            </a:r>
            <a:r>
              <a:rPr lang="sk-SK" err="1">
                <a:solidFill>
                  <a:schemeClr val="bg1"/>
                </a:solidFill>
                <a:ea typeface="+mn-lt"/>
                <a:cs typeface="+mn-lt"/>
              </a:rPr>
              <a:t>writing</a:t>
            </a:r>
            <a:r>
              <a:rPr lang="sk-SK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sk-SK" err="1">
                <a:solidFill>
                  <a:schemeClr val="bg1"/>
                </a:solidFill>
                <a:ea typeface="+mn-lt"/>
                <a:cs typeface="+mn-lt"/>
              </a:rPr>
              <a:t>score</a:t>
            </a:r>
            <a:endParaRPr lang="sk-SK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41483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0430-4E44-4D6B-932E-D3BBC0AB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Lineárna regresia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BE995BA-3C9F-41F8-AFD4-0D85A1236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9749" y="4751158"/>
            <a:ext cx="4651710" cy="2027823"/>
          </a:xfrm>
          <a:prstGeom prst="rect">
            <a:avLst/>
          </a:prstGeom>
        </p:spPr>
      </p:pic>
      <p:pic>
        <p:nvPicPr>
          <p:cNvPr id="3" name="Picture 4" descr="Obrázok, na ktorom je snímka obrazovky&#10;&#10;Popis vygenerovaný s veľmi vysokou spoľahlivosťou">
            <a:extLst>
              <a:ext uri="{FF2B5EF4-FFF2-40B4-BE49-F238E27FC236}">
                <a16:creationId xmlns:a16="http://schemas.microsoft.com/office/drawing/2014/main" id="{296AF171-6CED-4DC2-A319-DD73EC851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13" y="2190859"/>
            <a:ext cx="10596987" cy="255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9343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7C1C-EF24-4C42-B125-F1D44885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>
                <a:solidFill>
                  <a:schemeClr val="tx1"/>
                </a:solidFill>
              </a:rPr>
              <a:t>Jednotlivé metriky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DAC53DA-3CEA-4F18-9FBD-52FA3255F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6" y="2249223"/>
            <a:ext cx="7533773" cy="1899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130643-A9BE-48A4-8B94-77DD7F9DCD89}"/>
              </a:ext>
            </a:extLst>
          </p:cNvPr>
          <p:cNvSpPr txBox="1"/>
          <p:nvPr/>
        </p:nvSpPr>
        <p:spPr>
          <a:xfrm>
            <a:off x="170330" y="4419600"/>
            <a:ext cx="1184237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sk-SK" err="1">
                <a:solidFill>
                  <a:schemeClr val="bg1"/>
                </a:solidFill>
                <a:ea typeface="+mn-lt"/>
                <a:cs typeface="+mn-lt"/>
              </a:rPr>
              <a:t>Mean</a:t>
            </a:r>
            <a:r>
              <a:rPr lang="sk-SK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sk-SK" err="1">
                <a:solidFill>
                  <a:schemeClr val="bg1"/>
                </a:solidFill>
                <a:ea typeface="+mn-lt"/>
                <a:cs typeface="+mn-lt"/>
              </a:rPr>
              <a:t>Absolute</a:t>
            </a:r>
            <a:r>
              <a:rPr lang="sk-SK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sk-SK" err="1">
                <a:solidFill>
                  <a:schemeClr val="bg1"/>
                </a:solidFill>
                <a:ea typeface="+mn-lt"/>
                <a:cs typeface="+mn-lt"/>
              </a:rPr>
              <a:t>Error</a:t>
            </a:r>
            <a:r>
              <a:rPr lang="sk-SK">
                <a:solidFill>
                  <a:schemeClr val="bg1"/>
                </a:solidFill>
                <a:ea typeface="+mn-lt"/>
                <a:cs typeface="+mn-lt"/>
              </a:rPr>
              <a:t> (MAE) predstavuje priemer absolútnych hodnôt odchýlok</a:t>
            </a:r>
          </a:p>
          <a:p>
            <a:pPr marL="285750" indent="-285750">
              <a:buFont typeface="Courier New"/>
              <a:buChar char="o"/>
            </a:pPr>
            <a:r>
              <a:rPr lang="sk-SK" err="1">
                <a:solidFill>
                  <a:schemeClr val="bg1"/>
                </a:solidFill>
                <a:ea typeface="+mn-lt"/>
                <a:cs typeface="+mn-lt"/>
              </a:rPr>
              <a:t>Mean</a:t>
            </a:r>
            <a:r>
              <a:rPr lang="sk-SK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sk-SK" err="1">
                <a:solidFill>
                  <a:schemeClr val="bg1"/>
                </a:solidFill>
                <a:ea typeface="+mn-lt"/>
                <a:cs typeface="+mn-lt"/>
              </a:rPr>
              <a:t>Squared</a:t>
            </a:r>
            <a:r>
              <a:rPr lang="sk-SK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sk-SK" err="1">
                <a:solidFill>
                  <a:schemeClr val="bg1"/>
                </a:solidFill>
                <a:ea typeface="+mn-lt"/>
                <a:cs typeface="+mn-lt"/>
              </a:rPr>
              <a:t>Error</a:t>
            </a:r>
            <a:r>
              <a:rPr lang="sk-SK">
                <a:solidFill>
                  <a:schemeClr val="bg1"/>
                </a:solidFill>
                <a:ea typeface="+mn-lt"/>
                <a:cs typeface="+mn-lt"/>
              </a:rPr>
              <a:t> (MSE) je priemerom štvorca odchýlok</a:t>
            </a:r>
          </a:p>
          <a:p>
            <a:pPr marL="285750" indent="-285750">
              <a:buFont typeface="Courier New"/>
              <a:buChar char="o"/>
            </a:pPr>
            <a:r>
              <a:rPr lang="sk-SK" err="1">
                <a:solidFill>
                  <a:schemeClr val="bg1"/>
                </a:solidFill>
                <a:ea typeface="+mn-lt"/>
                <a:cs typeface="+mn-lt"/>
              </a:rPr>
              <a:t>Root</a:t>
            </a:r>
            <a:r>
              <a:rPr lang="sk-SK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sk-SK" err="1">
                <a:solidFill>
                  <a:schemeClr val="bg1"/>
                </a:solidFill>
                <a:ea typeface="+mn-lt"/>
                <a:cs typeface="+mn-lt"/>
              </a:rPr>
              <a:t>Mean</a:t>
            </a:r>
            <a:r>
              <a:rPr lang="sk-SK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sk-SK" err="1">
                <a:solidFill>
                  <a:schemeClr val="bg1"/>
                </a:solidFill>
                <a:ea typeface="+mn-lt"/>
                <a:cs typeface="+mn-lt"/>
              </a:rPr>
              <a:t>Squared</a:t>
            </a:r>
            <a:r>
              <a:rPr lang="sk-SK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sk-SK" err="1">
                <a:solidFill>
                  <a:schemeClr val="bg1"/>
                </a:solidFill>
                <a:ea typeface="+mn-lt"/>
                <a:cs typeface="+mn-lt"/>
              </a:rPr>
              <a:t>Error</a:t>
            </a:r>
            <a:r>
              <a:rPr lang="sk-SK">
                <a:solidFill>
                  <a:schemeClr val="bg1"/>
                </a:solidFill>
                <a:ea typeface="+mn-lt"/>
                <a:cs typeface="+mn-lt"/>
              </a:rPr>
              <a:t> (RMSE) predstavuje odmocninu zo štvorca odchýlok</a:t>
            </a:r>
          </a:p>
          <a:p>
            <a:pPr marL="285750" indent="-285750">
              <a:buFont typeface="Courier New"/>
              <a:buChar char="o"/>
            </a:pPr>
            <a:endParaRPr lang="sk-SK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Courier New"/>
              <a:buChar char="o"/>
            </a:pPr>
            <a:r>
              <a:rPr lang="sk-SK">
                <a:solidFill>
                  <a:schemeClr val="bg1"/>
                </a:solidFill>
                <a:ea typeface="+mn-lt"/>
                <a:cs typeface="+mn-lt"/>
              </a:rPr>
              <a:t>vo všetkých prípadoch sa snažíme nájsť ich minimum</a:t>
            </a:r>
          </a:p>
        </p:txBody>
      </p:sp>
    </p:spTree>
    <p:extLst>
      <p:ext uri="{BB962C8B-B14F-4D97-AF65-F5344CB8AC3E}">
        <p14:creationId xmlns:p14="http://schemas.microsoft.com/office/powerpoint/2010/main" val="404236471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8569-4D34-422E-A734-C1D1CCD7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Testovanie modelu</a:t>
            </a:r>
          </a:p>
        </p:txBody>
      </p:sp>
      <p:pic>
        <p:nvPicPr>
          <p:cNvPr id="8" name="Picture 8" descr="Obrázok, na ktorom je snímka obrazovky&#10;&#10;Popis vygenerovaný s veľmi vysokou spoľahlivosťou">
            <a:extLst>
              <a:ext uri="{FF2B5EF4-FFF2-40B4-BE49-F238E27FC236}">
                <a16:creationId xmlns:a16="http://schemas.microsoft.com/office/drawing/2014/main" id="{3467B617-90D9-40A8-B57D-C90AEFF74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92" y="2284861"/>
            <a:ext cx="10297085" cy="106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5858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Application>Microsoft Office PowerPoint</Application>
  <PresentationFormat>Widescreen</PresentationFormat>
  <Slides>13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Quotable</vt:lpstr>
      <vt:lpstr>Úspešnosť študentov v skúškach - writing score</vt:lpstr>
      <vt:lpstr> Úspešnosť študentov v skúškach - writing score</vt:lpstr>
      <vt:lpstr>Dataset</vt:lpstr>
      <vt:lpstr>PowerPoint Presentation</vt:lpstr>
      <vt:lpstr>Vizualizácia dát</vt:lpstr>
      <vt:lpstr>Realizácia - rozdelenie dát na trénovacie a testovacie dáta</vt:lpstr>
      <vt:lpstr>Lineárna regresia</vt:lpstr>
      <vt:lpstr>Jednotlivé metriky</vt:lpstr>
      <vt:lpstr>Testovanie modelu</vt:lpstr>
      <vt:lpstr>Rozhodovacie stromy</vt:lpstr>
      <vt:lpstr>Porovnanie algoritmov</vt:lpstr>
      <vt:lpstr>ĎAKUJEM ZA POZORNOSŤ! </vt:lpstr>
      <vt:lpstr>Zoznam použitých zdrojov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13</cp:revision>
  <dcterms:created xsi:type="dcterms:W3CDTF">2012-08-15T23:32:20Z</dcterms:created>
  <dcterms:modified xsi:type="dcterms:W3CDTF">2019-05-11T14:47:25Z</dcterms:modified>
</cp:coreProperties>
</file>