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dd3f7eb387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dd3f7eb387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dd3f7eb387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dd3f7eb387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dd3f7eb387_2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dd3f7eb387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dd3f7eb387_2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dd3f7eb387_2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dd875dd0aa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dd875dd0aa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dbbf78b88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dbbf78b88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Say: EEG is Micro-potential differences are measured between electrodes placed on the scalp, data is </a:t>
            </a:r>
            <a:r>
              <a:rPr lang="de"/>
              <a:t>scarce</a:t>
            </a:r>
            <a:r>
              <a:rPr lang="de"/>
              <a:t>, etc.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dc9fa9533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dc9fa9533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dbbf78b88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dbbf78b88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dd3f7eb38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dd3f7eb38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dbbf78b87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dbbf78b87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dd3f7eb387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dd3f7eb387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dd3f7eb387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dd3f7eb387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dd3f7eb387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dd3f7eb387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isip.piconepress.com/projects/tuh_eeg/html/downloads.shtml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12.png"/><Relationship Id="rId5" Type="http://schemas.openxmlformats.org/officeDocument/2006/relationships/image" Target="../media/image7.png"/><Relationship Id="rId6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744575"/>
            <a:ext cx="8520600" cy="83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3000"/>
              <a:t>Conditional Diffusion for EEG Data Synthesis</a:t>
            </a:r>
            <a:endParaRPr sz="30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162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Semester Project for Advanced Machine Learning 2024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by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Group 18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Appendix C: Channels and classes</a:t>
            </a:r>
            <a:endParaRPr/>
          </a:p>
        </p:txBody>
      </p:sp>
      <p:pic>
        <p:nvPicPr>
          <p:cNvPr id="146" name="Google Shape;14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050" y="3414900"/>
            <a:ext cx="8520598" cy="15415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10000" y="1152475"/>
            <a:ext cx="2807350" cy="212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Appendix D: Original signal and spectrum</a:t>
            </a:r>
            <a:endParaRPr/>
          </a:p>
        </p:txBody>
      </p:sp>
      <p:pic>
        <p:nvPicPr>
          <p:cNvPr id="153" name="Google Shape;15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2350" y="1596062"/>
            <a:ext cx="6122874" cy="264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Appendix E: Choice of classifier</a:t>
            </a:r>
            <a:endParaRPr/>
          </a:p>
        </p:txBody>
      </p:sp>
      <p:sp>
        <p:nvSpPr>
          <p:cNvPr id="159" name="Google Shape;159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de"/>
              <a:t>Try out different classifier models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de"/>
              <a:t>Train on real data, test on real data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de"/>
              <a:t>Features: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de"/>
              <a:t>FFT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de"/>
              <a:t>Discrete wavelet transform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de"/>
              <a:t>Mean, Standard deviations, Percentiles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de"/>
              <a:t>Welch’s PSD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de"/>
              <a:t>Models: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de"/>
              <a:t>Gradient boosting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de"/>
              <a:t>SVC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de"/>
              <a:t>Multilayer perceptron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de"/>
              <a:t>Model chosen: FFT + SVC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Appendix F</a:t>
            </a:r>
            <a:endParaRPr/>
          </a:p>
        </p:txBody>
      </p:sp>
      <p:pic>
        <p:nvPicPr>
          <p:cNvPr id="165" name="Google Shape;16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2550" y="1133525"/>
            <a:ext cx="6378875" cy="360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Appendix G: Dataset</a:t>
            </a:r>
            <a:endParaRPr/>
          </a:p>
        </p:txBody>
      </p:sp>
      <p:sp>
        <p:nvSpPr>
          <p:cNvPr id="171" name="Google Shape;171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 u="sng">
                <a:solidFill>
                  <a:schemeClr val="hlink"/>
                </a:solidFill>
                <a:hlinkClick r:id="rId3"/>
              </a:rPr>
              <a:t>https://isip.piconepress.com/projects/tuh_eeg/html/downloads.shtml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Access on request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26 846 clinical EEG recordings collected at Temple University Hospital (TUH) from 2002 - 2017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EEGs stored as EDF files (EDF = European Data Format)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Annotations stored as CSV (channels, start, stop, class [e.g. fnsz])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Introduction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de"/>
              <a:t>EEG: the brain activity of </a:t>
            </a:r>
            <a:r>
              <a:rPr lang="de"/>
              <a:t>different</a:t>
            </a:r>
            <a:r>
              <a:rPr lang="de"/>
              <a:t> areas of the cerebral </a:t>
            </a:r>
            <a:r>
              <a:rPr lang="de" u="sng"/>
              <a:t>outer cortices</a:t>
            </a:r>
            <a:endParaRPr u="sng"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de"/>
              <a:t>Dataset (TUH EEG) with labels for different kinds of seizure activity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de"/>
              <a:t>Generally, seizures are slow waves between 2 - 10 Hz, hyper-synchronous in time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de"/>
              <a:t>Idea: Generate synthetic EEG with seizure and non-seizure activity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14901" y="2705325"/>
            <a:ext cx="2252850" cy="2014399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/>
        </p:nvSpPr>
        <p:spPr>
          <a:xfrm>
            <a:off x="1322400" y="4675850"/>
            <a:ext cx="1672800" cy="2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>
                <a:solidFill>
                  <a:schemeClr val="dk2"/>
                </a:solidFill>
              </a:rPr>
              <a:t>Healthy EEG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4237425" y="4703625"/>
            <a:ext cx="1672800" cy="2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>
                <a:solidFill>
                  <a:schemeClr val="dk2"/>
                </a:solidFill>
              </a:rPr>
              <a:t>Seizure EEG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65" name="Google Shape;65;p14"/>
          <p:cNvSpPr/>
          <p:nvPr/>
        </p:nvSpPr>
        <p:spPr>
          <a:xfrm rot="2308812">
            <a:off x="7268488" y="3477580"/>
            <a:ext cx="194297" cy="180194"/>
          </a:xfrm>
          <a:prstGeom prst="rightArrow">
            <a:avLst>
              <a:gd fmla="val 50000" name="adj1"/>
              <a:gd fmla="val 49986" name="adj2"/>
            </a:avLst>
          </a:prstGeom>
          <a:solidFill>
            <a:srgbClr val="FFD3D3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66" name="Google Shape;66;p14"/>
          <p:cNvSpPr/>
          <p:nvPr/>
        </p:nvSpPr>
        <p:spPr>
          <a:xfrm>
            <a:off x="7458075" y="3644625"/>
            <a:ext cx="166500" cy="1737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4350" y="2571750"/>
            <a:ext cx="2472038" cy="2170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37450" y="2571751"/>
            <a:ext cx="2466408" cy="2170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Overview</a:t>
            </a:r>
            <a:endParaRPr/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600" y="1232275"/>
            <a:ext cx="4019400" cy="33419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4737650" y="1431650"/>
            <a:ext cx="4258200" cy="34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AutoNum type="arabicPeriod"/>
            </a:pPr>
            <a:r>
              <a:rPr lang="de" sz="1600">
                <a:solidFill>
                  <a:schemeClr val="dk2"/>
                </a:solidFill>
              </a:rPr>
              <a:t>Train a diffusion model using real EEGs with two targets (seizure, non-seizure)</a:t>
            </a:r>
            <a:endParaRPr sz="16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AutoNum type="arabicPeriod"/>
            </a:pPr>
            <a:r>
              <a:rPr lang="de" sz="1600">
                <a:solidFill>
                  <a:schemeClr val="dk2"/>
                </a:solidFill>
              </a:rPr>
              <a:t>Use diffusion model to sample synthetic EEGs (conditioned by target)</a:t>
            </a:r>
            <a:endParaRPr sz="16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AutoNum type="arabicPeriod"/>
            </a:pPr>
            <a:r>
              <a:rPr lang="de" sz="1600">
                <a:solidFill>
                  <a:schemeClr val="dk2"/>
                </a:solidFill>
              </a:rPr>
              <a:t>Use synthetic EEGs to train a (simple) classifier model</a:t>
            </a:r>
            <a:endParaRPr sz="16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AutoNum type="arabicPeriod"/>
            </a:pPr>
            <a:r>
              <a:rPr lang="de" sz="1600">
                <a:solidFill>
                  <a:schemeClr val="dk2"/>
                </a:solidFill>
              </a:rPr>
              <a:t>Evaluate classifier model on real EEGs</a:t>
            </a:r>
            <a:endParaRPr sz="16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Model</a:t>
            </a:r>
            <a:endParaRPr/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3500" y="1145625"/>
            <a:ext cx="6956434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6"/>
          <p:cNvSpPr txBox="1"/>
          <p:nvPr/>
        </p:nvSpPr>
        <p:spPr>
          <a:xfrm>
            <a:off x="6685900" y="520175"/>
            <a:ext cx="2232900" cy="4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>
                <a:solidFill>
                  <a:schemeClr val="dk2"/>
                </a:solidFill>
              </a:rPr>
              <a:t>U-Net with Attention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83" name="Google Shape;83;p16"/>
          <p:cNvSpPr/>
          <p:nvPr/>
        </p:nvSpPr>
        <p:spPr>
          <a:xfrm>
            <a:off x="1223950" y="3385550"/>
            <a:ext cx="632700" cy="1305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/>
              <a:t>(1,64)</a:t>
            </a:r>
            <a:endParaRPr sz="1100"/>
          </a:p>
        </p:txBody>
      </p:sp>
      <p:sp>
        <p:nvSpPr>
          <p:cNvPr id="84" name="Google Shape;84;p16"/>
          <p:cNvSpPr txBox="1"/>
          <p:nvPr/>
        </p:nvSpPr>
        <p:spPr>
          <a:xfrm>
            <a:off x="275700" y="3868875"/>
            <a:ext cx="601500" cy="4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dk2"/>
                </a:solidFill>
              </a:rPr>
              <a:t>[0,1]</a:t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1121125" y="4690550"/>
            <a:ext cx="941700" cy="3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dk2"/>
                </a:solidFill>
              </a:rPr>
              <a:t>nn.Linear</a:t>
            </a:r>
            <a:endParaRPr sz="1300">
              <a:solidFill>
                <a:schemeClr val="dk2"/>
              </a:solidFill>
            </a:endParaRPr>
          </a:p>
        </p:txBody>
      </p:sp>
      <p:cxnSp>
        <p:nvCxnSpPr>
          <p:cNvPr id="86" name="Google Shape;86;p16"/>
          <p:cNvCxnSpPr/>
          <p:nvPr/>
        </p:nvCxnSpPr>
        <p:spPr>
          <a:xfrm>
            <a:off x="767725" y="4069500"/>
            <a:ext cx="353400" cy="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7" name="Google Shape;87;p16"/>
          <p:cNvCxnSpPr/>
          <p:nvPr/>
        </p:nvCxnSpPr>
        <p:spPr>
          <a:xfrm flipH="1">
            <a:off x="1983875" y="2931325"/>
            <a:ext cx="1068300" cy="172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" name="Google Shape;88;p16"/>
          <p:cNvCxnSpPr/>
          <p:nvPr/>
        </p:nvCxnSpPr>
        <p:spPr>
          <a:xfrm flipH="1">
            <a:off x="1932450" y="2924925"/>
            <a:ext cx="659100" cy="44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Results</a:t>
            </a:r>
            <a:endParaRPr/>
          </a:p>
        </p:txBody>
      </p:sp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234900" y="2720925"/>
            <a:ext cx="1169700" cy="44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de" sz="1355"/>
              <a:t>non seizure</a:t>
            </a:r>
            <a:endParaRPr sz="1355"/>
          </a:p>
          <a:p>
            <a:pPr indent="0" lvl="0" marL="0" rtl="0" algn="ctr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523"/>
              <a:buNone/>
            </a:pPr>
            <a:r>
              <a:rPr lang="de" sz="1355"/>
              <a:t>(0)</a:t>
            </a:r>
            <a:endParaRPr sz="1355"/>
          </a:p>
        </p:txBody>
      </p:sp>
      <p:pic>
        <p:nvPicPr>
          <p:cNvPr id="95" name="Google Shape;9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2350" y="1177663"/>
            <a:ext cx="6283380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7"/>
          <p:cNvSpPr txBox="1"/>
          <p:nvPr>
            <p:ph idx="1" type="body"/>
          </p:nvPr>
        </p:nvSpPr>
        <p:spPr>
          <a:xfrm>
            <a:off x="8075875" y="2694775"/>
            <a:ext cx="597300" cy="44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de"/>
              <a:t>fnsz</a:t>
            </a:r>
            <a:endParaRPr/>
          </a:p>
        </p:txBody>
      </p:sp>
      <p:sp>
        <p:nvSpPr>
          <p:cNvPr id="97" name="Google Shape;97;p17"/>
          <p:cNvSpPr txBox="1"/>
          <p:nvPr>
            <p:ph idx="1" type="body"/>
          </p:nvPr>
        </p:nvSpPr>
        <p:spPr>
          <a:xfrm>
            <a:off x="7789675" y="3097700"/>
            <a:ext cx="1169700" cy="42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523"/>
              <a:buNone/>
            </a:pPr>
            <a:r>
              <a:rPr lang="de" sz="1355"/>
              <a:t>(1)</a:t>
            </a:r>
            <a:endParaRPr sz="1355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Validation</a:t>
            </a:r>
            <a:endParaRPr/>
          </a:p>
        </p:txBody>
      </p:sp>
      <p:sp>
        <p:nvSpPr>
          <p:cNvPr id="103" name="Google Shape;103;p18"/>
          <p:cNvSpPr txBox="1"/>
          <p:nvPr/>
        </p:nvSpPr>
        <p:spPr>
          <a:xfrm>
            <a:off x="6055925" y="520175"/>
            <a:ext cx="2862600" cy="4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>
                <a:solidFill>
                  <a:schemeClr val="dk2"/>
                </a:solidFill>
              </a:rPr>
              <a:t>(w/ perfect class balance)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04" name="Google Shape;104;p18"/>
          <p:cNvSpPr txBox="1"/>
          <p:nvPr/>
        </p:nvSpPr>
        <p:spPr>
          <a:xfrm>
            <a:off x="1779600" y="2625425"/>
            <a:ext cx="2482500" cy="4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AutoNum type="alphaLcParenR"/>
            </a:pPr>
            <a:r>
              <a:rPr lang="de">
                <a:solidFill>
                  <a:schemeClr val="dk2"/>
                </a:solidFill>
              </a:rPr>
              <a:t>Train: Real - Test: Real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05" name="Google Shape;105;p18"/>
          <p:cNvSpPr txBox="1"/>
          <p:nvPr/>
        </p:nvSpPr>
        <p:spPr>
          <a:xfrm>
            <a:off x="4705025" y="2625425"/>
            <a:ext cx="2618700" cy="4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dk2"/>
                </a:solidFill>
              </a:rPr>
              <a:t>b)    </a:t>
            </a:r>
            <a:r>
              <a:rPr lang="de">
                <a:solidFill>
                  <a:schemeClr val="dk2"/>
                </a:solidFill>
              </a:rPr>
              <a:t>Train: Synth - Test: Synth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06" name="Google Shape;106;p18"/>
          <p:cNvSpPr txBox="1"/>
          <p:nvPr/>
        </p:nvSpPr>
        <p:spPr>
          <a:xfrm>
            <a:off x="1876950" y="4655525"/>
            <a:ext cx="2582100" cy="4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dk2"/>
                </a:solidFill>
              </a:rPr>
              <a:t>c</a:t>
            </a:r>
            <a:r>
              <a:rPr lang="de">
                <a:solidFill>
                  <a:schemeClr val="dk2"/>
                </a:solidFill>
              </a:rPr>
              <a:t>)    Train: Real - Test: Synth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07" name="Google Shape;107;p18"/>
          <p:cNvSpPr txBox="1"/>
          <p:nvPr/>
        </p:nvSpPr>
        <p:spPr>
          <a:xfrm>
            <a:off x="4759325" y="4607000"/>
            <a:ext cx="2510100" cy="4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dk2"/>
                </a:solidFill>
              </a:rPr>
              <a:t>c)    Train: Synth - Test: Real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108" name="Google Shape;10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5625" y="942575"/>
            <a:ext cx="2884750" cy="173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25625" y="2924675"/>
            <a:ext cx="2884750" cy="173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572000" y="942575"/>
            <a:ext cx="2884750" cy="173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572000" y="2924675"/>
            <a:ext cx="2884750" cy="173085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8"/>
          <p:cNvSpPr txBox="1"/>
          <p:nvPr/>
        </p:nvSpPr>
        <p:spPr>
          <a:xfrm>
            <a:off x="6055925" y="520175"/>
            <a:ext cx="2862600" cy="4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>
                <a:solidFill>
                  <a:schemeClr val="dk2"/>
                </a:solidFill>
              </a:rPr>
              <a:t>(w/ perfect class balance)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13" name="Google Shape;113;p18"/>
          <p:cNvSpPr txBox="1"/>
          <p:nvPr/>
        </p:nvSpPr>
        <p:spPr>
          <a:xfrm>
            <a:off x="444275" y="1302350"/>
            <a:ext cx="1238700" cy="10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100">
                <a:solidFill>
                  <a:schemeClr val="dk2"/>
                </a:solidFill>
              </a:rPr>
              <a:t>Accuracy: 0.80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100">
                <a:solidFill>
                  <a:schemeClr val="dk2"/>
                </a:solidFill>
              </a:rPr>
              <a:t>TPR: 0.89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100">
                <a:solidFill>
                  <a:schemeClr val="dk2"/>
                </a:solidFill>
              </a:rPr>
              <a:t>TNR: 0.71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100">
                <a:solidFill>
                  <a:schemeClr val="dk2"/>
                </a:solidFill>
              </a:rPr>
              <a:t>F1 score: 0.81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100">
                <a:solidFill>
                  <a:schemeClr val="dk2"/>
                </a:solidFill>
              </a:rPr>
              <a:t>AUROC: 0.85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114" name="Google Shape;114;p18"/>
          <p:cNvSpPr txBox="1"/>
          <p:nvPr/>
        </p:nvSpPr>
        <p:spPr>
          <a:xfrm>
            <a:off x="444275" y="3284450"/>
            <a:ext cx="1238700" cy="10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chemeClr val="dk2"/>
                </a:solidFill>
              </a:rPr>
              <a:t>Accuracy: 0.5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chemeClr val="dk2"/>
                </a:solidFill>
              </a:rPr>
              <a:t>TPR: 1.0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chemeClr val="dk2"/>
                </a:solidFill>
              </a:rPr>
              <a:t>TNR: 0.0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chemeClr val="dk2"/>
                </a:solidFill>
              </a:rPr>
              <a:t>F1 score: 0.66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chemeClr val="dk2"/>
                </a:solidFill>
              </a:rPr>
              <a:t>AUROC: 0.70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115" name="Google Shape;115;p18"/>
          <p:cNvSpPr txBox="1"/>
          <p:nvPr/>
        </p:nvSpPr>
        <p:spPr>
          <a:xfrm>
            <a:off x="7456750" y="1302350"/>
            <a:ext cx="1238700" cy="10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100">
                <a:solidFill>
                  <a:schemeClr val="dk2"/>
                </a:solidFill>
              </a:rPr>
              <a:t>Accuracy: 1.0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100">
                <a:solidFill>
                  <a:schemeClr val="dk2"/>
                </a:solidFill>
              </a:rPr>
              <a:t>TPR: 1.0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100">
                <a:solidFill>
                  <a:schemeClr val="dk2"/>
                </a:solidFill>
              </a:rPr>
              <a:t>TNR: 1.0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100">
                <a:solidFill>
                  <a:schemeClr val="dk2"/>
                </a:solidFill>
              </a:rPr>
              <a:t>F1 score: 1.0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100">
                <a:solidFill>
                  <a:schemeClr val="dk2"/>
                </a:solidFill>
              </a:rPr>
              <a:t>AUROC: 1.0  </a:t>
            </a:r>
            <a:r>
              <a:rPr lang="de" sz="1200">
                <a:solidFill>
                  <a:srgbClr val="202124"/>
                </a:solidFill>
                <a:highlight>
                  <a:srgbClr val="FFFFFF"/>
                </a:highlight>
              </a:rPr>
              <a:t>😎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116" name="Google Shape;116;p18"/>
          <p:cNvSpPr txBox="1"/>
          <p:nvPr/>
        </p:nvSpPr>
        <p:spPr>
          <a:xfrm>
            <a:off x="7456750" y="3284450"/>
            <a:ext cx="1238700" cy="10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100">
                <a:solidFill>
                  <a:schemeClr val="dk2"/>
                </a:solidFill>
              </a:rPr>
              <a:t>Accuracy: 0.57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100">
                <a:solidFill>
                  <a:schemeClr val="dk2"/>
                </a:solidFill>
              </a:rPr>
              <a:t>TPR: 0.30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100">
                <a:solidFill>
                  <a:schemeClr val="dk2"/>
                </a:solidFill>
              </a:rPr>
              <a:t>TNR: 0.84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100">
                <a:solidFill>
                  <a:schemeClr val="dk2"/>
                </a:solidFill>
              </a:rPr>
              <a:t>F1 score: 0.41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100">
                <a:solidFill>
                  <a:schemeClr val="dk2"/>
                </a:solidFill>
              </a:rPr>
              <a:t>AUROC: 0.77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</a:endParaRPr>
          </a:p>
        </p:txBody>
      </p:sp>
      <p:pic>
        <p:nvPicPr>
          <p:cNvPr id="117" name="Google Shape;117;p18"/>
          <p:cNvPicPr preferRelativeResize="0"/>
          <p:nvPr/>
        </p:nvPicPr>
        <p:blipFill rotWithShape="1">
          <a:blip r:embed="rId6">
            <a:alphaModFix/>
          </a:blip>
          <a:srcRect b="61588" l="13711" r="73757" t="21550"/>
          <a:stretch/>
        </p:blipFill>
        <p:spPr>
          <a:xfrm>
            <a:off x="6110700" y="3645050"/>
            <a:ext cx="914250" cy="7380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18" name="Google Shape;118;p18"/>
          <p:cNvCxnSpPr/>
          <p:nvPr/>
        </p:nvCxnSpPr>
        <p:spPr>
          <a:xfrm>
            <a:off x="5028975" y="3526300"/>
            <a:ext cx="1023600" cy="83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9" name="Google Shape;119;p18"/>
          <p:cNvCxnSpPr/>
          <p:nvPr/>
        </p:nvCxnSpPr>
        <p:spPr>
          <a:xfrm>
            <a:off x="5227275" y="3500700"/>
            <a:ext cx="838200" cy="15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3400">
                <a:solidFill>
                  <a:schemeClr val="dk1"/>
                </a:solidFill>
              </a:rPr>
              <a:t>Thank you for your attention</a:t>
            </a:r>
            <a:endParaRPr sz="34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de" sz="2200">
                <a:solidFill>
                  <a:schemeClr val="dk1"/>
                </a:solidFill>
              </a:rPr>
              <a:t>Questions?</a:t>
            </a:r>
            <a:endParaRPr sz="2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Appendix A</a:t>
            </a:r>
            <a:endParaRPr/>
          </a:p>
        </p:txBody>
      </p:sp>
      <p:sp>
        <p:nvSpPr>
          <p:cNvPr id="130" name="Google Shape;130;p20"/>
          <p:cNvSpPr txBox="1"/>
          <p:nvPr>
            <p:ph idx="1" type="body"/>
          </p:nvPr>
        </p:nvSpPr>
        <p:spPr>
          <a:xfrm>
            <a:off x="311700" y="4057275"/>
            <a:ext cx="8520600" cy="9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                    </a:t>
            </a:r>
            <a:r>
              <a:rPr lang="de"/>
              <a:t>a) </a:t>
            </a:r>
            <a:r>
              <a:rPr lang="de"/>
              <a:t>Real samples 				           b) Synthetic samples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de"/>
              <a:t>							</a:t>
            </a:r>
            <a:r>
              <a:rPr lang="de"/>
              <a:t>Frequency features</a:t>
            </a:r>
            <a:endParaRPr/>
          </a:p>
        </p:txBody>
      </p:sp>
      <p:pic>
        <p:nvPicPr>
          <p:cNvPr id="131" name="Google Shape;13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70125"/>
            <a:ext cx="4274609" cy="2734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6334" y="1170125"/>
            <a:ext cx="4252892" cy="27208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Appendix B</a:t>
            </a:r>
            <a:endParaRPr/>
          </a:p>
        </p:txBody>
      </p:sp>
      <p:sp>
        <p:nvSpPr>
          <p:cNvPr id="138" name="Google Shape;138;p21"/>
          <p:cNvSpPr txBox="1"/>
          <p:nvPr>
            <p:ph idx="1" type="body"/>
          </p:nvPr>
        </p:nvSpPr>
        <p:spPr>
          <a:xfrm>
            <a:off x="311700" y="4057275"/>
            <a:ext cx="8520600" cy="9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                    a) Real samples 				           b) Synthetic samples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de"/>
              <a:t>							Frequency features</a:t>
            </a:r>
            <a:endParaRPr/>
          </a:p>
        </p:txBody>
      </p:sp>
      <p:pic>
        <p:nvPicPr>
          <p:cNvPr id="139" name="Google Shape;139;p21"/>
          <p:cNvPicPr preferRelativeResize="0"/>
          <p:nvPr/>
        </p:nvPicPr>
        <p:blipFill rotWithShape="1">
          <a:blip r:embed="rId3">
            <a:alphaModFix/>
          </a:blip>
          <a:srcRect b="109" l="0" r="0" t="119"/>
          <a:stretch/>
        </p:blipFill>
        <p:spPr>
          <a:xfrm>
            <a:off x="311700" y="1170125"/>
            <a:ext cx="4274609" cy="2734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1"/>
          <p:cNvPicPr preferRelativeResize="0"/>
          <p:nvPr/>
        </p:nvPicPr>
        <p:blipFill rotWithShape="1">
          <a:blip r:embed="rId4">
            <a:alphaModFix/>
          </a:blip>
          <a:srcRect b="109" l="0" r="0" t="119"/>
          <a:stretch/>
        </p:blipFill>
        <p:spPr>
          <a:xfrm>
            <a:off x="4636334" y="1170125"/>
            <a:ext cx="4252892" cy="27208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