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3f7eb3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3f7eb3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3f7eb3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3f7eb3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d3f7eb38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d3f7eb38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d3f7eb38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d3f7eb38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d875dd0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d875dd0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bf78b8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bf78b8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Say: EEG is Micro-potential differences are measured between electrodes placed on the scalp, data is </a:t>
            </a:r>
            <a:r>
              <a:rPr lang="de"/>
              <a:t>scarce</a:t>
            </a:r>
            <a:r>
              <a:rPr lang="de"/>
              <a:t>, etc.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9fa95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9fa95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bf78b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bf78b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3f7eb3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d3f7eb3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bbf78b8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bbf78b8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d3f7eb3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d3f7eb3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3f7eb38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d3f7eb38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d3f7eb38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d3f7eb38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sip.piconepress.com/projects/tuh_eeg/html/downloads.s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Conditional Diffusion for EEG Data Synthesis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Semester Project for Advanced Machine Learning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27.05.2024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C: Channels and classes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0" y="3414900"/>
            <a:ext cx="8520598" cy="154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00" y="1152475"/>
            <a:ext cx="2807350" cy="2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D: Original signal and spectrum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350" y="1596062"/>
            <a:ext cx="6122874" cy="2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E: Choice of classifier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Try out different classifier 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Train on real data, test on real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Features: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FFT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Discrete wavelet transform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Mean, Standard deviations, Percentiles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Welch’s PSD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Models: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Gradient boosting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SVC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Multilayer perceptron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Model chosen: FFT + SVC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F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0" y="1133525"/>
            <a:ext cx="6378875" cy="3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G: Dataset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https://isip.piconepress.com/projects/tuh_eeg/html/downloads.shtml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Access on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26 846 clinical EEG recordings collected at Temple University Hospital (TUH) from 2002 - 2017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EEGs stored as EDF files (EDF = European Data Format)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Annotations stored as CSV (channels, start, stop, class [e.g. fnsz])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EEG: the brain activity of </a:t>
            </a:r>
            <a:r>
              <a:rPr lang="de"/>
              <a:t>different</a:t>
            </a:r>
            <a:r>
              <a:rPr lang="de"/>
              <a:t> areas of the cerebral </a:t>
            </a:r>
            <a:r>
              <a:rPr lang="de" u="sng"/>
              <a:t>outer cortices</a:t>
            </a:r>
            <a:endParaRPr u="sng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Dataset (TUH EEG) with labels for different kinds of seizure activity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Generally, seizures are slow waves between 2 - 10 Hz, hyper-synchronous in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Idea: Generate synthetic EEG with seizure and non-seizure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901" y="2705325"/>
            <a:ext cx="2252850" cy="20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95013" y="4478500"/>
            <a:ext cx="1672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Healthy EEG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77200" y="4478500"/>
            <a:ext cx="1672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Seizure EEG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 rot="2308812">
            <a:off x="7268488" y="3477580"/>
            <a:ext cx="194297" cy="180194"/>
          </a:xfrm>
          <a:prstGeom prst="rightArrow">
            <a:avLst>
              <a:gd fmla="val 50000" name="adj1"/>
              <a:gd fmla="val 49986" name="adj2"/>
            </a:avLst>
          </a:prstGeom>
          <a:solidFill>
            <a:srgbClr val="FFD3D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458075" y="3644625"/>
            <a:ext cx="166500" cy="17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16054" r="16061" t="0"/>
          <a:stretch/>
        </p:blipFill>
        <p:spPr>
          <a:xfrm>
            <a:off x="520400" y="2727650"/>
            <a:ext cx="2652825" cy="16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2525" r="2525" t="0"/>
          <a:stretch/>
        </p:blipFill>
        <p:spPr>
          <a:xfrm>
            <a:off x="3416000" y="2727650"/>
            <a:ext cx="2652825" cy="16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232275"/>
            <a:ext cx="4019400" cy="33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37650" y="1431650"/>
            <a:ext cx="42582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Train a diffusion model using real EEGs with two targets (seizure, non-seizure)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Use diffusion model to sample synthetic EEGs (conditioned by target)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Use synthetic EEGs to train a (simple) classifier model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Evaluate classifier model on real EEGs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0" y="1145625"/>
            <a:ext cx="69564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85900" y="520175"/>
            <a:ext cx="2232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U-Net with 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223950" y="3385550"/>
            <a:ext cx="632700" cy="130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(1,64)</a:t>
            </a:r>
            <a:endParaRPr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275700" y="3868875"/>
            <a:ext cx="601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[0,1]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21125" y="4690550"/>
            <a:ext cx="9417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nn.Linear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767725" y="4069500"/>
            <a:ext cx="35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>
            <a:off x="1983875" y="2931325"/>
            <a:ext cx="1068300" cy="17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1932450" y="2924925"/>
            <a:ext cx="6591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34900" y="2720925"/>
            <a:ext cx="11697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de" sz="1355"/>
              <a:t>non seizure</a:t>
            </a:r>
            <a:endParaRPr sz="135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de" sz="1355"/>
              <a:t>(0)</a:t>
            </a:r>
            <a:endParaRPr sz="1355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50" y="1177663"/>
            <a:ext cx="62833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075875" y="2694775"/>
            <a:ext cx="597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fnsz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789675" y="3097700"/>
            <a:ext cx="11697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de" sz="1355"/>
              <a:t>(1)</a:t>
            </a:r>
            <a:endParaRPr sz="13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Validation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055925" y="520175"/>
            <a:ext cx="2862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(w/ perfect class balance)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779600" y="2625425"/>
            <a:ext cx="2482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arenR"/>
            </a:pPr>
            <a:r>
              <a:rPr lang="de">
                <a:solidFill>
                  <a:schemeClr val="dk2"/>
                </a:solidFill>
              </a:rPr>
              <a:t>Train: Real - Test: Real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705025" y="2625425"/>
            <a:ext cx="2618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b)    </a:t>
            </a:r>
            <a:r>
              <a:rPr lang="de">
                <a:solidFill>
                  <a:schemeClr val="dk2"/>
                </a:solidFill>
              </a:rPr>
              <a:t>Train: Synth - Test: Synth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876950" y="4655525"/>
            <a:ext cx="2582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c</a:t>
            </a:r>
            <a:r>
              <a:rPr lang="de">
                <a:solidFill>
                  <a:schemeClr val="dk2"/>
                </a:solidFill>
              </a:rPr>
              <a:t>)    Train: Real - Test: Synth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759325" y="4607000"/>
            <a:ext cx="2510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c)    Train: Synth - Test: Real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625" y="942575"/>
            <a:ext cx="28847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625" y="2924675"/>
            <a:ext cx="28847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942575"/>
            <a:ext cx="28847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924675"/>
            <a:ext cx="2884750" cy="17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6055925" y="520175"/>
            <a:ext cx="2862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(w/ perfect class balance)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44275" y="13023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Accuracy: 0.80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TPR: 0.89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TNR: 0.71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F1 score: 0.81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AUROC: 0.85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44275" y="32844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Accuracy: 0.5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TPR: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TNR: 0.0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F1 score: 0.66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AUROC: 0.70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456750" y="13023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Accuracy: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TPR: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TNR: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F1 score: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AUROC: 1.0  </a:t>
            </a:r>
            <a:r>
              <a:rPr lang="de" sz="1200">
                <a:solidFill>
                  <a:srgbClr val="202124"/>
                </a:solidFill>
                <a:highlight>
                  <a:srgbClr val="FFFFFF"/>
                </a:highlight>
              </a:rPr>
              <a:t>😎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456750" y="32844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Accuracy: 0.57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TPR: 0.30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TNR: 0.84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F1 score: 0.41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AUROC: 0.77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6">
            <a:alphaModFix/>
          </a:blip>
          <a:srcRect b="61588" l="13711" r="73757" t="21550"/>
          <a:stretch/>
        </p:blipFill>
        <p:spPr>
          <a:xfrm>
            <a:off x="6110700" y="3645050"/>
            <a:ext cx="914250" cy="73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8"/>
          <p:cNvCxnSpPr/>
          <p:nvPr/>
        </p:nvCxnSpPr>
        <p:spPr>
          <a:xfrm>
            <a:off x="5028975" y="3526300"/>
            <a:ext cx="1023600" cy="8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227275" y="3500700"/>
            <a:ext cx="8382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solidFill>
                  <a:schemeClr val="dk1"/>
                </a:solidFill>
              </a:rPr>
              <a:t>Thank you for your attention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200">
                <a:solidFill>
                  <a:schemeClr val="dk1"/>
                </a:solidFill>
              </a:rPr>
              <a:t>Questions?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405727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</a:t>
            </a:r>
            <a:r>
              <a:rPr lang="de"/>
              <a:t>a) </a:t>
            </a:r>
            <a:r>
              <a:rPr lang="de"/>
              <a:t>Real samples 				           b) Synthetic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						</a:t>
            </a:r>
            <a:r>
              <a:rPr lang="de"/>
              <a:t>Frequency features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74609" cy="27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334" y="1170125"/>
            <a:ext cx="4252892" cy="272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B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405727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a) Real samples 				           b) Synthetic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						Frequency features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311700" y="1170125"/>
            <a:ext cx="4274609" cy="27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109" l="0" r="0" t="119"/>
          <a:stretch/>
        </p:blipFill>
        <p:spPr>
          <a:xfrm>
            <a:off x="4636334" y="1170125"/>
            <a:ext cx="4252892" cy="272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