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8" r:id="rId2"/>
    <p:sldId id="257" r:id="rId3"/>
    <p:sldId id="259" r:id="rId4"/>
    <p:sldId id="260" r:id="rId5"/>
    <p:sldId id="274" r:id="rId6"/>
    <p:sldId id="269" r:id="rId7"/>
    <p:sldId id="270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9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1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7783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0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89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324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9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6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90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figma.com/design/mqAm7ygX83ropOqTbs6RKW/Project-work-style-guides?node-id=0-1&amp;p=f&amp;t=e23YGtm9VbpAZyTj-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www.figma.com/board/H7GEN2EYCAo6H7oKUdVpEN/Project-Work?node-id=0-1&amp;t=ZNkiPverocB7u0a6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192.168.100.40: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6F11D-10AE-481F-B19B-DF3AB8C0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47799"/>
            <a:ext cx="8825658" cy="33295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TELETUBBIES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X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SAN MARTINO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7BAF29-D1A4-4DCE-BF64-0AC0D25AB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77380"/>
            <a:ext cx="8825658" cy="86142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2"/>
                </a:solidFill>
              </a:rPr>
              <a:t>FriEndship</a:t>
            </a:r>
            <a:r>
              <a:rPr lang="en-US" b="1" dirty="0">
                <a:solidFill>
                  <a:schemeClr val="bg2"/>
                </a:solidFill>
              </a:rPr>
              <a:t> day</a:t>
            </a:r>
            <a:endParaRPr lang="it-IT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D1DD3-4240-4FCA-A019-1F0CAF28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45265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TECHNOLOGIES</a:t>
            </a:r>
            <a:endParaRPr lang="it-IT" b="1" dirty="0">
              <a:solidFill>
                <a:schemeClr val="bg2"/>
              </a:solidFill>
            </a:endParaRPr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D12F9D71-39C0-4004-AA32-87E10ADB6EEE}"/>
              </a:ext>
            </a:extLst>
          </p:cNvPr>
          <p:cNvGrpSpPr/>
          <p:nvPr/>
        </p:nvGrpSpPr>
        <p:grpSpPr>
          <a:xfrm>
            <a:off x="2450561" y="1853242"/>
            <a:ext cx="7290875" cy="4108280"/>
            <a:chOff x="2211715" y="1853242"/>
            <a:chExt cx="7290875" cy="4108280"/>
          </a:xfrm>
        </p:grpSpPr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7A592E3D-B8DD-4BF6-8E8D-441764682109}"/>
                </a:ext>
              </a:extLst>
            </p:cNvPr>
            <p:cNvGrpSpPr/>
            <p:nvPr/>
          </p:nvGrpSpPr>
          <p:grpSpPr>
            <a:xfrm>
              <a:off x="8164280" y="4058552"/>
              <a:ext cx="1329343" cy="1902964"/>
              <a:chOff x="2220681" y="1853248"/>
              <a:chExt cx="1329343" cy="1902964"/>
            </a:xfrm>
          </p:grpSpPr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8DCDA5DE-8117-49D1-B1A6-FACD9B4A6E48}"/>
                  </a:ext>
                </a:extLst>
              </p:cNvPr>
              <p:cNvSpPr/>
              <p:nvPr/>
            </p:nvSpPr>
            <p:spPr>
              <a:xfrm>
                <a:off x="2220681" y="1853248"/>
                <a:ext cx="1302447" cy="14005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6B83ACA0-7C74-4438-AC0B-FC77439867F9}"/>
                  </a:ext>
                </a:extLst>
              </p:cNvPr>
              <p:cNvSpPr/>
              <p:nvPr/>
            </p:nvSpPr>
            <p:spPr>
              <a:xfrm>
                <a:off x="2220681" y="3361765"/>
                <a:ext cx="1329343" cy="3944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2"/>
                    </a:solidFill>
                  </a:rPr>
                  <a:t>NODE.JS</a:t>
                </a:r>
                <a:endParaRPr lang="it-IT" sz="15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5F64CF47-D1BD-4130-A3F1-9702595D1D6E}"/>
                </a:ext>
              </a:extLst>
            </p:cNvPr>
            <p:cNvGrpSpPr/>
            <p:nvPr/>
          </p:nvGrpSpPr>
          <p:grpSpPr>
            <a:xfrm>
              <a:off x="6192040" y="4058557"/>
              <a:ext cx="1329343" cy="1902964"/>
              <a:chOff x="2220681" y="1853248"/>
              <a:chExt cx="1329343" cy="1902964"/>
            </a:xfrm>
          </p:grpSpPr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11C15348-4290-466A-9C21-140233B8536F}"/>
                  </a:ext>
                </a:extLst>
              </p:cNvPr>
              <p:cNvSpPr/>
              <p:nvPr/>
            </p:nvSpPr>
            <p:spPr>
              <a:xfrm>
                <a:off x="2220681" y="1853248"/>
                <a:ext cx="1302447" cy="14005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3EFD5B3C-84BD-4035-91E2-07F5D9ED86B5}"/>
                  </a:ext>
                </a:extLst>
              </p:cNvPr>
              <p:cNvSpPr/>
              <p:nvPr/>
            </p:nvSpPr>
            <p:spPr>
              <a:xfrm>
                <a:off x="2220681" y="3361765"/>
                <a:ext cx="1329343" cy="3944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2"/>
                    </a:solidFill>
                  </a:rPr>
                  <a:t>MAVEN</a:t>
                </a:r>
                <a:endParaRPr lang="it-IT" sz="15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965183ED-A302-4B5D-94EC-4FE26348120F}"/>
                </a:ext>
              </a:extLst>
            </p:cNvPr>
            <p:cNvGrpSpPr/>
            <p:nvPr/>
          </p:nvGrpSpPr>
          <p:grpSpPr>
            <a:xfrm>
              <a:off x="2211715" y="4058556"/>
              <a:ext cx="1329343" cy="1902964"/>
              <a:chOff x="2220681" y="1853248"/>
              <a:chExt cx="1329343" cy="1902964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75370C65-1C62-4935-9824-7CEE788A2C34}"/>
                  </a:ext>
                </a:extLst>
              </p:cNvPr>
              <p:cNvSpPr/>
              <p:nvPr/>
            </p:nvSpPr>
            <p:spPr>
              <a:xfrm>
                <a:off x="2220681" y="1853248"/>
                <a:ext cx="1302447" cy="14005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81597761-60C5-4608-A370-75F878BDD6B8}"/>
                  </a:ext>
                </a:extLst>
              </p:cNvPr>
              <p:cNvSpPr/>
              <p:nvPr/>
            </p:nvSpPr>
            <p:spPr>
              <a:xfrm>
                <a:off x="2220681" y="3361765"/>
                <a:ext cx="1329343" cy="3944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2"/>
                    </a:solidFill>
                  </a:rPr>
                  <a:t>HTML</a:t>
                </a:r>
                <a:endParaRPr lang="it-IT" sz="15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DBB04AFE-C6EA-4E17-ADE1-FDAA92796995}"/>
                </a:ext>
              </a:extLst>
            </p:cNvPr>
            <p:cNvGrpSpPr/>
            <p:nvPr/>
          </p:nvGrpSpPr>
          <p:grpSpPr>
            <a:xfrm>
              <a:off x="4210849" y="4058558"/>
              <a:ext cx="1329343" cy="1902964"/>
              <a:chOff x="2220681" y="1853248"/>
              <a:chExt cx="1329343" cy="1902964"/>
            </a:xfrm>
          </p:grpSpPr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B6C80570-FC24-4EDF-B7F3-6EA087871C1D}"/>
                  </a:ext>
                </a:extLst>
              </p:cNvPr>
              <p:cNvSpPr/>
              <p:nvPr/>
            </p:nvSpPr>
            <p:spPr>
              <a:xfrm>
                <a:off x="2220681" y="1853248"/>
                <a:ext cx="1302447" cy="14005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6C634926-7C34-4740-B89C-27D6747BE20A}"/>
                  </a:ext>
                </a:extLst>
              </p:cNvPr>
              <p:cNvSpPr/>
              <p:nvPr/>
            </p:nvSpPr>
            <p:spPr>
              <a:xfrm>
                <a:off x="2220681" y="3361765"/>
                <a:ext cx="1329343" cy="3944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2"/>
                    </a:solidFill>
                  </a:rPr>
                  <a:t>JAVASCRIPT</a:t>
                </a:r>
                <a:endParaRPr lang="it-IT" sz="15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56FB338A-B430-4D19-99E9-D7E734B0B6B7}"/>
                </a:ext>
              </a:extLst>
            </p:cNvPr>
            <p:cNvGrpSpPr/>
            <p:nvPr/>
          </p:nvGrpSpPr>
          <p:grpSpPr>
            <a:xfrm>
              <a:off x="8173247" y="1853242"/>
              <a:ext cx="1329343" cy="1902964"/>
              <a:chOff x="2220681" y="1853248"/>
              <a:chExt cx="1329343" cy="1902964"/>
            </a:xfrm>
          </p:grpSpPr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52967404-7CB2-49DA-AF94-93C2A5BC1247}"/>
                  </a:ext>
                </a:extLst>
              </p:cNvPr>
              <p:cNvSpPr/>
              <p:nvPr/>
            </p:nvSpPr>
            <p:spPr>
              <a:xfrm>
                <a:off x="2220681" y="1853248"/>
                <a:ext cx="1302447" cy="14005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98B40944-94A7-4522-9A06-A2C0C687AB21}"/>
                  </a:ext>
                </a:extLst>
              </p:cNvPr>
              <p:cNvSpPr/>
              <p:nvPr/>
            </p:nvSpPr>
            <p:spPr>
              <a:xfrm>
                <a:off x="2220681" y="3361765"/>
                <a:ext cx="1329343" cy="3944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2"/>
                    </a:solidFill>
                  </a:rPr>
                  <a:t>GIT</a:t>
                </a:r>
                <a:endParaRPr lang="it-IT" sz="15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924F53BB-0D9A-4CDA-B9A9-6E4BD48DDD81}"/>
                </a:ext>
              </a:extLst>
            </p:cNvPr>
            <p:cNvGrpSpPr/>
            <p:nvPr/>
          </p:nvGrpSpPr>
          <p:grpSpPr>
            <a:xfrm>
              <a:off x="6183085" y="1853245"/>
              <a:ext cx="1329343" cy="1902964"/>
              <a:chOff x="2220681" y="1853248"/>
              <a:chExt cx="1329343" cy="1902964"/>
            </a:xfrm>
          </p:grpSpPr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12BEBB84-F62F-4D73-9B46-9A0EFCB1F099}"/>
                  </a:ext>
                </a:extLst>
              </p:cNvPr>
              <p:cNvSpPr/>
              <p:nvPr/>
            </p:nvSpPr>
            <p:spPr>
              <a:xfrm>
                <a:off x="2220681" y="1853248"/>
                <a:ext cx="1302447" cy="14005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A5A89662-9A05-44F6-8EDC-85EA7602DEED}"/>
                  </a:ext>
                </a:extLst>
              </p:cNvPr>
              <p:cNvSpPr/>
              <p:nvPr/>
            </p:nvSpPr>
            <p:spPr>
              <a:xfrm>
                <a:off x="2220681" y="3361765"/>
                <a:ext cx="1329343" cy="3944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2"/>
                    </a:solidFill>
                  </a:rPr>
                  <a:t>MYSQL</a:t>
                </a:r>
                <a:endParaRPr lang="it-IT" sz="15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8BB61CA-CFC6-4CA4-80A1-A649FF6CCA97}"/>
                </a:ext>
              </a:extLst>
            </p:cNvPr>
            <p:cNvGrpSpPr/>
            <p:nvPr/>
          </p:nvGrpSpPr>
          <p:grpSpPr>
            <a:xfrm>
              <a:off x="4255668" y="1853249"/>
              <a:ext cx="1329343" cy="1902964"/>
              <a:chOff x="2220681" y="1853248"/>
              <a:chExt cx="1329343" cy="1902964"/>
            </a:xfrm>
          </p:grpSpPr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06AB8687-4540-40A3-8C05-CD401FB1EC67}"/>
                  </a:ext>
                </a:extLst>
              </p:cNvPr>
              <p:cNvSpPr/>
              <p:nvPr/>
            </p:nvSpPr>
            <p:spPr>
              <a:xfrm>
                <a:off x="2220681" y="1853248"/>
                <a:ext cx="1302447" cy="14005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68BE44FD-6C4D-46B2-B781-C9493927C4B1}"/>
                  </a:ext>
                </a:extLst>
              </p:cNvPr>
              <p:cNvSpPr/>
              <p:nvPr/>
            </p:nvSpPr>
            <p:spPr>
              <a:xfrm>
                <a:off x="2220681" y="3361765"/>
                <a:ext cx="1329343" cy="3944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2"/>
                    </a:solidFill>
                  </a:rPr>
                  <a:t>JAVA</a:t>
                </a:r>
                <a:endParaRPr lang="it-IT" sz="15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FD59A257-B7F6-4DA1-A1E7-09FE79399993}"/>
                </a:ext>
              </a:extLst>
            </p:cNvPr>
            <p:cNvGrpSpPr/>
            <p:nvPr/>
          </p:nvGrpSpPr>
          <p:grpSpPr>
            <a:xfrm>
              <a:off x="2220681" y="1853248"/>
              <a:ext cx="1329343" cy="1902964"/>
              <a:chOff x="2220681" y="1853248"/>
              <a:chExt cx="1329343" cy="1902964"/>
            </a:xfrm>
          </p:grpSpPr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25FA0EB6-819D-49E2-835B-D2ED25FD30ED}"/>
                  </a:ext>
                </a:extLst>
              </p:cNvPr>
              <p:cNvSpPr/>
              <p:nvPr/>
            </p:nvSpPr>
            <p:spPr>
              <a:xfrm>
                <a:off x="2220681" y="1853248"/>
                <a:ext cx="1302447" cy="14005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F0D4708C-9B30-40E6-8F5A-1AA45370D96F}"/>
                  </a:ext>
                </a:extLst>
              </p:cNvPr>
              <p:cNvSpPr/>
              <p:nvPr/>
            </p:nvSpPr>
            <p:spPr>
              <a:xfrm>
                <a:off x="2220681" y="3361765"/>
                <a:ext cx="1329343" cy="3944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2"/>
                    </a:solidFill>
                  </a:rPr>
                  <a:t>CSS</a:t>
                </a:r>
                <a:endParaRPr lang="it-IT" sz="15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8CDEB549-905D-47D7-A2C8-F489F643C597}"/>
                </a:ext>
              </a:extLst>
            </p:cNvPr>
            <p:cNvGrpSpPr/>
            <p:nvPr/>
          </p:nvGrpSpPr>
          <p:grpSpPr>
            <a:xfrm>
              <a:off x="2274473" y="1950962"/>
              <a:ext cx="7147433" cy="3410500"/>
              <a:chOff x="2274473" y="1950962"/>
              <a:chExt cx="7147433" cy="3410500"/>
            </a:xfrm>
          </p:grpSpPr>
          <p:pic>
            <p:nvPicPr>
              <p:cNvPr id="15" name="Elemento grafico 14">
                <a:extLst>
                  <a:ext uri="{FF2B5EF4-FFF2-40B4-BE49-F238E27FC236}">
                    <a16:creationId xmlns:a16="http://schemas.microsoft.com/office/drawing/2014/main" id="{E43CD22F-0A91-4923-A8F8-068CC1AF4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35925" y="4155003"/>
                <a:ext cx="1206456" cy="1206456"/>
              </a:xfrm>
              <a:prstGeom prst="rect">
                <a:avLst/>
              </a:prstGeom>
            </p:spPr>
          </p:pic>
          <p:pic>
            <p:nvPicPr>
              <p:cNvPr id="5" name="Elemento grafico 4">
                <a:extLst>
                  <a:ext uri="{FF2B5EF4-FFF2-40B4-BE49-F238E27FC236}">
                    <a16:creationId xmlns:a16="http://schemas.microsoft.com/office/drawing/2014/main" id="{5AABAB62-B270-4472-B6F4-FC8325F72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76875" y="1950963"/>
                <a:ext cx="1206456" cy="1206456"/>
              </a:xfrm>
              <a:prstGeom prst="rect">
                <a:avLst/>
              </a:prstGeom>
            </p:spPr>
          </p:pic>
          <p:pic>
            <p:nvPicPr>
              <p:cNvPr id="7" name="Elemento grafico 6">
                <a:extLst>
                  <a:ext uri="{FF2B5EF4-FFF2-40B4-BE49-F238E27FC236}">
                    <a16:creationId xmlns:a16="http://schemas.microsoft.com/office/drawing/2014/main" id="{7DBC6BAF-8A31-4FF6-A3D3-5DBBAE262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15450" y="1950962"/>
                <a:ext cx="1206456" cy="1206456"/>
              </a:xfrm>
              <a:prstGeom prst="rect">
                <a:avLst/>
              </a:prstGeom>
            </p:spPr>
          </p:pic>
          <p:pic>
            <p:nvPicPr>
              <p:cNvPr id="9" name="Elemento grafico 8">
                <a:extLst>
                  <a:ext uri="{FF2B5EF4-FFF2-40B4-BE49-F238E27FC236}">
                    <a16:creationId xmlns:a16="http://schemas.microsoft.com/office/drawing/2014/main" id="{4F9B03F1-6D62-488F-B153-4F34BFB1C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74473" y="4155006"/>
                <a:ext cx="1206456" cy="1206456"/>
              </a:xfrm>
              <a:prstGeom prst="rect">
                <a:avLst/>
              </a:prstGeom>
            </p:spPr>
          </p:pic>
          <p:pic>
            <p:nvPicPr>
              <p:cNvPr id="11" name="Elemento grafico 10">
                <a:extLst>
                  <a:ext uri="{FF2B5EF4-FFF2-40B4-BE49-F238E27FC236}">
                    <a16:creationId xmlns:a16="http://schemas.microsoft.com/office/drawing/2014/main" id="{9D371FD9-0EEF-426E-84F7-030F88342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256399" y="4155006"/>
                <a:ext cx="1206456" cy="1206456"/>
              </a:xfrm>
              <a:prstGeom prst="rect">
                <a:avLst/>
              </a:prstGeom>
            </p:spPr>
          </p:pic>
          <p:pic>
            <p:nvPicPr>
              <p:cNvPr id="13" name="Elemento grafico 12">
                <a:extLst>
                  <a:ext uri="{FF2B5EF4-FFF2-40B4-BE49-F238E27FC236}">
                    <a16:creationId xmlns:a16="http://schemas.microsoft.com/office/drawing/2014/main" id="{500878F9-CED2-4DA2-9212-F54256533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56399" y="1950962"/>
                <a:ext cx="1206456" cy="1206456"/>
              </a:xfrm>
              <a:prstGeom prst="rect">
                <a:avLst/>
              </a:prstGeom>
            </p:spPr>
          </p:pic>
          <p:pic>
            <p:nvPicPr>
              <p:cNvPr id="17" name="Elemento grafico 16">
                <a:extLst>
                  <a:ext uri="{FF2B5EF4-FFF2-40B4-BE49-F238E27FC236}">
                    <a16:creationId xmlns:a16="http://schemas.microsoft.com/office/drawing/2014/main" id="{0AA415DA-458E-4BEE-A1DB-AD25BCD5D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235925" y="1950962"/>
                <a:ext cx="1206456" cy="1206456"/>
              </a:xfrm>
              <a:prstGeom prst="rect">
                <a:avLst/>
              </a:prstGeom>
            </p:spPr>
          </p:pic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D763E38F-4EA5-4AB8-902E-A0B5A92ED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15450" y="4155004"/>
                <a:ext cx="1206456" cy="12064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9153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99CF7-4769-4A87-AD6B-ECF67535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52718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THE CONTEST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499F6-09FF-4EFA-88F6-15CC5E34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0" y="2209801"/>
            <a:ext cx="11183939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Goal: to promote the San Martino brand through an online prize competition that encourages user registration and engagement, rewarding the fastest participants with a </a:t>
            </a:r>
            <a:r>
              <a:rPr lang="en-US" b="1" dirty="0" err="1">
                <a:solidFill>
                  <a:schemeClr val="bg2"/>
                </a:solidFill>
              </a:rPr>
              <a:t>Rush&amp;Win</a:t>
            </a:r>
            <a:r>
              <a:rPr lang="en-US" b="1" dirty="0">
                <a:solidFill>
                  <a:schemeClr val="bg2"/>
                </a:solidFill>
              </a:rPr>
              <a:t> mechanism.</a:t>
            </a:r>
          </a:p>
          <a:p>
            <a:r>
              <a:rPr lang="en-US" b="1" dirty="0">
                <a:solidFill>
                  <a:schemeClr val="bg2"/>
                </a:solidFill>
              </a:rPr>
              <a:t>Contest Period: from July 1</a:t>
            </a:r>
            <a:r>
              <a:rPr lang="en-US" b="1" baseline="30000" dirty="0">
                <a:solidFill>
                  <a:schemeClr val="bg2"/>
                </a:solidFill>
              </a:rPr>
              <a:t>st</a:t>
            </a:r>
            <a:r>
              <a:rPr lang="en-US" b="1" dirty="0">
                <a:solidFill>
                  <a:schemeClr val="bg2"/>
                </a:solidFill>
              </a:rPr>
              <a:t>  to 8</a:t>
            </a:r>
            <a:r>
              <a:rPr lang="en-US" b="1" baseline="30000" dirty="0">
                <a:solidFill>
                  <a:schemeClr val="bg2"/>
                </a:solidFill>
              </a:rPr>
              <a:t>th</a:t>
            </a:r>
            <a:r>
              <a:rPr lang="en-US" b="1" dirty="0">
                <a:solidFill>
                  <a:schemeClr val="bg2"/>
                </a:solidFill>
              </a:rPr>
              <a:t>  at 9 AM, 2025.</a:t>
            </a:r>
          </a:p>
          <a:p>
            <a:r>
              <a:rPr lang="en-US" b="1" dirty="0">
                <a:solidFill>
                  <a:schemeClr val="bg2"/>
                </a:solidFill>
              </a:rPr>
              <a:t>Target: adults residing in Italy and San Marino.</a:t>
            </a:r>
          </a:p>
          <a:p>
            <a:r>
              <a:rPr lang="en-US" b="1" dirty="0">
                <a:solidFill>
                  <a:schemeClr val="bg2"/>
                </a:solidFill>
              </a:rPr>
              <a:t>Prize: a Lambrusco KIT for the first 499 users who complete the registration process correctly.</a:t>
            </a:r>
          </a:p>
          <a:p>
            <a:r>
              <a:rPr lang="en-US" b="1" dirty="0">
                <a:solidFill>
                  <a:schemeClr val="bg2"/>
                </a:solidFill>
              </a:rPr>
              <a:t>Additional Prizes: there will also be a consolation draw and a recovery draw for unassigned prizes.</a:t>
            </a:r>
          </a:p>
          <a:p>
            <a:r>
              <a:rPr lang="en-US" b="1" dirty="0">
                <a:solidFill>
                  <a:schemeClr val="bg2"/>
                </a:solidFill>
              </a:rPr>
              <a:t>Security: everything is managed securely, in compliance with D.P.R. 430/2001 and GDPR.</a:t>
            </a:r>
          </a:p>
          <a:p>
            <a:r>
              <a:rPr lang="en-US" b="1" dirty="0">
                <a:solidFill>
                  <a:schemeClr val="bg2"/>
                </a:solidFill>
              </a:rPr>
              <a:t>Server and Data: managed in Italy; verifications and certifications conducted in the presence of a notary.</a:t>
            </a:r>
            <a:endParaRPr lang="it-IT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1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5F2B7F1-F460-4B60-8B8D-D78FF1905FEC}"/>
              </a:ext>
            </a:extLst>
          </p:cNvPr>
          <p:cNvSpPr/>
          <p:nvPr/>
        </p:nvSpPr>
        <p:spPr>
          <a:xfrm>
            <a:off x="6580094" y="3695699"/>
            <a:ext cx="4473650" cy="2356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AA9C2D3-1F42-4331-A7C7-A5C4C8578B21}"/>
              </a:ext>
            </a:extLst>
          </p:cNvPr>
          <p:cNvSpPr/>
          <p:nvPr/>
        </p:nvSpPr>
        <p:spPr>
          <a:xfrm>
            <a:off x="781117" y="1338897"/>
            <a:ext cx="4473650" cy="2356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96D0D6-26F1-4BD8-9793-5B2FDD27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05068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WEBSITE WORK FLOW DIAGRAM</a:t>
            </a:r>
            <a:endParaRPr lang="it-IT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DA260C51-9C96-49C0-8AF9-70212C362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00499"/>
              </p:ext>
            </p:extLst>
          </p:nvPr>
        </p:nvGraphicFramePr>
        <p:xfrm>
          <a:off x="6750429" y="4081700"/>
          <a:ext cx="4132150" cy="158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Oggetto shell Packager" showAsIcon="1" r:id="rId3" imgW="1348634" imgH="517956" progId="Package">
                  <p:embed/>
                </p:oleObj>
              </mc:Choice>
              <mc:Fallback>
                <p:oleObj name="Oggetto shell Packager" showAsIcon="1" r:id="rId3" imgW="1348634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0429" y="4081700"/>
                        <a:ext cx="4132150" cy="158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729152FF-586D-4CD8-AC5E-6C9F0D397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6698"/>
              </p:ext>
            </p:extLst>
          </p:nvPr>
        </p:nvGraphicFramePr>
        <p:xfrm>
          <a:off x="919098" y="2002710"/>
          <a:ext cx="4197687" cy="129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Oggetto shell Packager" showAsIcon="1" r:id="rId5" imgW="1676542" imgH="517956" progId="Package">
                  <p:embed/>
                </p:oleObj>
              </mc:Choice>
              <mc:Fallback>
                <p:oleObj name="Oggetto shell Packager" showAsIcon="1" r:id="rId5" imgW="1676542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098" y="2002710"/>
                        <a:ext cx="4197687" cy="1295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78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6D0D6-26F1-4BD8-9793-5B2FDD27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05068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UI/UX DESIGN</a:t>
            </a:r>
            <a:endParaRPr lang="it-IT" b="1" dirty="0">
              <a:solidFill>
                <a:schemeClr val="bg2"/>
              </a:solidFill>
            </a:endParaRPr>
          </a:p>
        </p:txBody>
      </p:sp>
      <p:pic>
        <p:nvPicPr>
          <p:cNvPr id="5" name="Immagine 4">
            <a:hlinkClick r:id="rId2"/>
            <a:extLst>
              <a:ext uri="{FF2B5EF4-FFF2-40B4-BE49-F238E27FC236}">
                <a16:creationId xmlns:a16="http://schemas.microsoft.com/office/drawing/2014/main" id="{D9759235-1F99-429C-9B0D-623AD9AD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9" y="1833562"/>
            <a:ext cx="5880823" cy="4314825"/>
          </a:xfrm>
          <a:prstGeom prst="rect">
            <a:avLst/>
          </a:prstGeom>
        </p:spPr>
      </p:pic>
      <p:pic>
        <p:nvPicPr>
          <p:cNvPr id="6" name="Immagine 5">
            <a:hlinkClick r:id="rId4"/>
            <a:extLst>
              <a:ext uri="{FF2B5EF4-FFF2-40B4-BE49-F238E27FC236}">
                <a16:creationId xmlns:a16="http://schemas.microsoft.com/office/drawing/2014/main" id="{E64FEFE6-9B81-4DBE-8ACD-8A64834DB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833562"/>
            <a:ext cx="6015132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46C6D-1642-4187-8286-8F780114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93358"/>
            <a:ext cx="9404723" cy="1400530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2"/>
                </a:solidFill>
              </a:rPr>
              <a:t>FUTURE IMPROVEMENTS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026C6-CC57-4F93-BAF9-E5AE54A4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1893888"/>
            <a:ext cx="8946541" cy="455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In a real-world scenario, users might make mistakes during registration. For example, a typo in their address or email.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In future updates, we are considering the option to allow users to edit their submitted data before the contest ends.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This would involve:</a:t>
            </a:r>
          </a:p>
          <a:p>
            <a:r>
              <a:rPr lang="en-US" b="1" dirty="0">
                <a:solidFill>
                  <a:schemeClr val="bg2"/>
                </a:solidFill>
              </a:rPr>
              <a:t>Verifying the identity of the user (e.g., via token or email link)</a:t>
            </a:r>
          </a:p>
          <a:p>
            <a:r>
              <a:rPr lang="en-US" b="1" dirty="0">
                <a:solidFill>
                  <a:schemeClr val="bg2"/>
                </a:solidFill>
              </a:rPr>
              <a:t>Unlocking their data for changes</a:t>
            </a:r>
          </a:p>
          <a:p>
            <a:r>
              <a:rPr lang="en-US" b="1" dirty="0">
                <a:solidFill>
                  <a:schemeClr val="bg2"/>
                </a:solidFill>
              </a:rPr>
              <a:t>Updating the database while maintaining validation and uniqueness constraints</a:t>
            </a:r>
          </a:p>
          <a:p>
            <a:r>
              <a:rPr lang="en-US" b="1" dirty="0">
                <a:solidFill>
                  <a:schemeClr val="bg2"/>
                </a:solidFill>
              </a:rPr>
              <a:t>This feature would improve user experience, reduce support requests, and ensure accurate data collection for prize delivery.</a:t>
            </a:r>
            <a:endParaRPr lang="it-IT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9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6E0B-B164-4335-B09C-F4D361D5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71438"/>
            <a:ext cx="9404723" cy="1400530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795F8D-B456-4363-9288-4660ECA3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1037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This project helped us apply concepts from databases, web development, backend programming, and security.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We learned to work as a team and to follow a real-world specification.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Main challenges: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Managing concurrency and email sending</a:t>
            </a:r>
          </a:p>
          <a:p>
            <a:pPr marL="0" indent="0">
              <a:buNone/>
            </a:pP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Overall, it was a rewarding and realistic experience.</a:t>
            </a:r>
            <a:endParaRPr lang="it-IT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3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46C6D-1642-4187-8286-8F780114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93358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DEMO TIME</a:t>
            </a:r>
            <a:endParaRPr lang="it-IT" b="1" dirty="0">
              <a:solidFill>
                <a:schemeClr val="bg2"/>
              </a:solidFill>
            </a:endParaRPr>
          </a:p>
        </p:txBody>
      </p:sp>
      <p:pic>
        <p:nvPicPr>
          <p:cNvPr id="5" name="Immagine 4">
            <a:hlinkClick r:id="rId2"/>
            <a:extLst>
              <a:ext uri="{FF2B5EF4-FFF2-40B4-BE49-F238E27FC236}">
                <a16:creationId xmlns:a16="http://schemas.microsoft.com/office/drawing/2014/main" id="{F8E25000-9236-46E0-81EC-420D6C1F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26" y="1503829"/>
            <a:ext cx="3850341" cy="3850341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C3C25F98-C0BE-44A2-902F-B815A1A66862}"/>
              </a:ext>
            </a:extLst>
          </p:cNvPr>
          <p:cNvSpPr txBox="1">
            <a:spLocks/>
          </p:cNvSpPr>
          <p:nvPr/>
        </p:nvSpPr>
        <p:spPr>
          <a:xfrm>
            <a:off x="1393634" y="5771124"/>
            <a:ext cx="9404723" cy="869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bg2"/>
                </a:solidFill>
              </a:rPr>
              <a:t>ARE YOU FAST ENOUGH?</a:t>
            </a:r>
            <a:endParaRPr lang="it-IT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8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6F11D-10AE-481F-B19B-DF3AB8C0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47799"/>
            <a:ext cx="8825658" cy="33295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THANKS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TO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ALL OF YOU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7BAF29-D1A4-4DCE-BF64-0AC0D25AB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77380"/>
            <a:ext cx="8825658" cy="861420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2"/>
                </a:solidFill>
              </a:rPr>
              <a:t>Andrea Fabio Grossi, Loris </a:t>
            </a:r>
            <a:r>
              <a:rPr lang="it-IT" b="1" dirty="0" err="1">
                <a:solidFill>
                  <a:schemeClr val="bg2"/>
                </a:solidFill>
              </a:rPr>
              <a:t>Catizzone</a:t>
            </a:r>
            <a:r>
              <a:rPr lang="it-IT" b="1" dirty="0">
                <a:solidFill>
                  <a:schemeClr val="bg2"/>
                </a:solidFill>
              </a:rPr>
              <a:t>, </a:t>
            </a:r>
            <a:r>
              <a:rPr lang="it-IT" b="1" dirty="0" err="1">
                <a:solidFill>
                  <a:schemeClr val="bg2"/>
                </a:solidFill>
              </a:rPr>
              <a:t>Tiberiu</a:t>
            </a:r>
            <a:r>
              <a:rPr lang="it-IT" b="1" dirty="0">
                <a:solidFill>
                  <a:schemeClr val="bg2"/>
                </a:solidFill>
              </a:rPr>
              <a:t> Stefan </a:t>
            </a:r>
            <a:r>
              <a:rPr lang="it-IT" b="1" dirty="0" err="1">
                <a:solidFill>
                  <a:schemeClr val="bg2"/>
                </a:solidFill>
              </a:rPr>
              <a:t>Melinescu</a:t>
            </a:r>
            <a:r>
              <a:rPr lang="it-IT" b="1" dirty="0">
                <a:solidFill>
                  <a:schemeClr val="bg2"/>
                </a:solidFill>
              </a:rPr>
              <a:t>, Vincenzo Vitale</a:t>
            </a:r>
          </a:p>
          <a:p>
            <a:pPr algn="ctr"/>
            <a:endParaRPr lang="it-IT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Personalizzato 6">
      <a:dk1>
        <a:srgbClr val="CC3F1D"/>
      </a:dk1>
      <a:lt1>
        <a:srgbClr val="FFBFAD"/>
      </a:lt1>
      <a:dk2>
        <a:srgbClr val="361008"/>
      </a:dk2>
      <a:lt2>
        <a:srgbClr val="FFD9CE"/>
      </a:lt2>
      <a:accent1>
        <a:srgbClr val="FF5024"/>
      </a:accent1>
      <a:accent2>
        <a:srgbClr val="6B200F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719</TotalTime>
  <Words>340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 3</vt:lpstr>
      <vt:lpstr>Ione</vt:lpstr>
      <vt:lpstr>Oggetto shell Packager</vt:lpstr>
      <vt:lpstr>TELETUBBIES X SAN MARTINO</vt:lpstr>
      <vt:lpstr>TECHNOLOGIES</vt:lpstr>
      <vt:lpstr>THE CONTEST</vt:lpstr>
      <vt:lpstr>WEBSITE WORK FLOW DIAGRAM</vt:lpstr>
      <vt:lpstr>UI/UX DESIGN</vt:lpstr>
      <vt:lpstr>FUTURE IMPROVEMENTS</vt:lpstr>
      <vt:lpstr>CONCLUSION</vt:lpstr>
      <vt:lpstr>DEMO TIME</vt:lpstr>
      <vt:lpstr>THANKS TO ALL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Teletubbies X San Martino</dc:title>
  <dc:creator>Sviluppatore</dc:creator>
  <cp:lastModifiedBy>Sviluppatore</cp:lastModifiedBy>
  <cp:revision>27</cp:revision>
  <dcterms:created xsi:type="dcterms:W3CDTF">2025-06-17T10:48:16Z</dcterms:created>
  <dcterms:modified xsi:type="dcterms:W3CDTF">2025-07-03T13:13:14Z</dcterms:modified>
</cp:coreProperties>
</file>