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DF6F8-59C6-4531-BB23-8A44E79C3B00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9F6F4C-3F6F-48E7-A81E-5074840D226C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Try to improve ML/DL techniques</a:t>
          </a:r>
          <a:endParaRPr lang="en-US" dirty="0">
            <a:solidFill>
              <a:schemeClr val="tx1"/>
            </a:solidFill>
          </a:endParaRPr>
        </a:p>
      </dgm:t>
    </dgm:pt>
    <dgm:pt modelId="{CB06A372-16B2-4AE1-BCD0-BD5891FEC792}" type="parTrans" cxnId="{E0E4801B-2D9B-4D60-899C-CB89DDAB36E3}">
      <dgm:prSet/>
      <dgm:spPr/>
      <dgm:t>
        <a:bodyPr/>
        <a:lstStyle/>
        <a:p>
          <a:endParaRPr lang="en-US"/>
        </a:p>
      </dgm:t>
    </dgm:pt>
    <dgm:pt modelId="{7B4EBA7C-5256-4C98-9570-CEC319F504BF}" type="sibTrans" cxnId="{E0E4801B-2D9B-4D60-899C-CB89DDAB36E3}">
      <dgm:prSet/>
      <dgm:spPr/>
      <dgm:t>
        <a:bodyPr/>
        <a:lstStyle/>
        <a:p>
          <a:endParaRPr lang="en-US"/>
        </a:p>
      </dgm:t>
    </dgm:pt>
    <dgm:pt modelId="{DE7B00DE-946A-47CB-BD56-E3E441DB8BA4}">
      <dgm:prSet/>
      <dgm:spPr/>
      <dgm:t>
        <a:bodyPr/>
        <a:lstStyle/>
        <a:p>
          <a:r>
            <a:rPr lang="en-US" b="0" i="0" strike="sngStrike" dirty="0"/>
            <a:t>LSTM/GRU/MLP</a:t>
          </a:r>
          <a:endParaRPr lang="en-US" strike="sngStrike" dirty="0"/>
        </a:p>
      </dgm:t>
    </dgm:pt>
    <dgm:pt modelId="{37DC5550-8F06-4913-82B0-52492F0D712C}" type="parTrans" cxnId="{7BEF5C3C-7C23-4DD4-83B4-CF74E59A4DE2}">
      <dgm:prSet/>
      <dgm:spPr/>
      <dgm:t>
        <a:bodyPr/>
        <a:lstStyle/>
        <a:p>
          <a:endParaRPr lang="en-US"/>
        </a:p>
      </dgm:t>
    </dgm:pt>
    <dgm:pt modelId="{50F5E694-D9B9-4F94-ADD8-6E41B99AEB42}" type="sibTrans" cxnId="{7BEF5C3C-7C23-4DD4-83B4-CF74E59A4DE2}">
      <dgm:prSet/>
      <dgm:spPr/>
      <dgm:t>
        <a:bodyPr/>
        <a:lstStyle/>
        <a:p>
          <a:endParaRPr lang="en-US"/>
        </a:p>
      </dgm:t>
    </dgm:pt>
    <dgm:pt modelId="{37932E83-33E7-4454-A0BC-4712E9762D48}">
      <dgm:prSet/>
      <dgm:spPr/>
      <dgm:t>
        <a:bodyPr/>
        <a:lstStyle/>
        <a:p>
          <a:r>
            <a:rPr lang="en-US" b="0" i="0" strike="sngStrike" dirty="0"/>
            <a:t>Elephas, </a:t>
          </a:r>
          <a:r>
            <a:rPr lang="en-US" b="0" i="0" strike="sngStrike" dirty="0" err="1"/>
            <a:t>SparkFlow</a:t>
          </a:r>
          <a:r>
            <a:rPr lang="en-US" b="0" i="0" strike="sngStrike" dirty="0"/>
            <a:t>, </a:t>
          </a:r>
          <a:r>
            <a:rPr lang="en-US" b="0" i="0" strike="sngStrike" dirty="0" err="1"/>
            <a:t>SparkTorch</a:t>
          </a:r>
          <a:r>
            <a:rPr lang="en-US" b="0" i="0" strike="noStrike" dirty="0"/>
            <a:t>  </a:t>
          </a:r>
          <a:r>
            <a:rPr lang="en-US" b="0" i="0" strike="noStrike" dirty="0">
              <a:sym typeface="Wingdings" pitchFamily="2" charset="2"/>
            </a:rPr>
            <a:t> poor docs, compatibility problems, batch not supported (LSTM)</a:t>
          </a:r>
          <a:endParaRPr lang="en-US" strike="sngStrike" dirty="0"/>
        </a:p>
      </dgm:t>
    </dgm:pt>
    <dgm:pt modelId="{EE4E7136-9CD0-44A9-9B14-86B75D21CCFD}" type="parTrans" cxnId="{4682F4CD-A56A-4016-AEB5-6DA9E937CD49}">
      <dgm:prSet/>
      <dgm:spPr/>
      <dgm:t>
        <a:bodyPr/>
        <a:lstStyle/>
        <a:p>
          <a:endParaRPr lang="en-US"/>
        </a:p>
      </dgm:t>
    </dgm:pt>
    <dgm:pt modelId="{E724B91F-EA3A-460B-B66C-EB8A4410F93E}" type="sibTrans" cxnId="{4682F4CD-A56A-4016-AEB5-6DA9E937CD49}">
      <dgm:prSet/>
      <dgm:spPr/>
      <dgm:t>
        <a:bodyPr/>
        <a:lstStyle/>
        <a:p>
          <a:endParaRPr lang="en-US"/>
        </a:p>
      </dgm:t>
    </dgm:pt>
    <dgm:pt modelId="{8DAA822A-B4B1-4F5E-A7EC-5285D6D3AD2F}">
      <dgm:prSet/>
      <dgm:spPr/>
      <dgm:t>
        <a:bodyPr/>
        <a:lstStyle/>
        <a:p>
          <a:r>
            <a:rPr lang="en-US" b="0" i="0"/>
            <a:t>Linear Regression (elasticnet</a:t>
          </a:r>
          <a:r>
            <a:rPr lang="en-US" b="0" i="0">
              <a:sym typeface="Wingdings" panose="05000000000000000000" pitchFamily="2" charset="2"/>
            </a:rPr>
            <a:t></a:t>
          </a:r>
          <a:r>
            <a:rPr lang="en-US" b="0" i="0"/>
            <a:t> ridge + lasso)</a:t>
          </a:r>
          <a:endParaRPr lang="en-US"/>
        </a:p>
      </dgm:t>
    </dgm:pt>
    <dgm:pt modelId="{CF7AE398-E6C2-44F9-A2D5-D9C3F0C543BB}" type="parTrans" cxnId="{CFCCF6EC-207A-4EA7-B9AA-FD293E265FD4}">
      <dgm:prSet/>
      <dgm:spPr/>
      <dgm:t>
        <a:bodyPr/>
        <a:lstStyle/>
        <a:p>
          <a:endParaRPr lang="en-US"/>
        </a:p>
      </dgm:t>
    </dgm:pt>
    <dgm:pt modelId="{B22EA9EA-CCD2-4C5E-9659-098AF8F086FE}" type="sibTrans" cxnId="{CFCCF6EC-207A-4EA7-B9AA-FD293E265FD4}">
      <dgm:prSet/>
      <dgm:spPr/>
      <dgm:t>
        <a:bodyPr/>
        <a:lstStyle/>
        <a:p>
          <a:endParaRPr lang="en-US"/>
        </a:p>
      </dgm:t>
    </dgm:pt>
    <dgm:pt modelId="{3BBDB4DE-0555-42BE-87E0-55C52F1D40BC}">
      <dgm:prSet/>
      <dgm:spPr/>
      <dgm:t>
        <a:bodyPr/>
        <a:lstStyle/>
        <a:p>
          <a:r>
            <a:rPr lang="en-US" b="0" i="0"/>
            <a:t>Pyspark</a:t>
          </a:r>
          <a:endParaRPr lang="en-US"/>
        </a:p>
      </dgm:t>
    </dgm:pt>
    <dgm:pt modelId="{F5925496-8C54-4D67-A705-D0BAE0FAF160}" type="parTrans" cxnId="{2C740E2B-56E2-461A-93C8-789C7D8C187B}">
      <dgm:prSet/>
      <dgm:spPr/>
      <dgm:t>
        <a:bodyPr/>
        <a:lstStyle/>
        <a:p>
          <a:endParaRPr lang="en-US"/>
        </a:p>
      </dgm:t>
    </dgm:pt>
    <dgm:pt modelId="{6368D56A-461D-4456-A432-3568A1314F51}" type="sibTrans" cxnId="{2C740E2B-56E2-461A-93C8-789C7D8C187B}">
      <dgm:prSet/>
      <dgm:spPr/>
      <dgm:t>
        <a:bodyPr/>
        <a:lstStyle/>
        <a:p>
          <a:endParaRPr lang="en-US"/>
        </a:p>
      </dgm:t>
    </dgm:pt>
    <dgm:pt modelId="{3D39D5EC-0472-4169-81FA-595CA691B405}">
      <dgm:prSet/>
      <dgm:spPr/>
      <dgm:t>
        <a:bodyPr/>
        <a:lstStyle/>
        <a:p>
          <a:r>
            <a:rPr lang="en-US" b="0" i="0" dirty="0"/>
            <a:t>Ensembles</a:t>
          </a:r>
          <a:r>
            <a:rPr lang="en-US" b="0" i="0" dirty="0">
              <a:sym typeface="Wingdings" panose="05000000000000000000" pitchFamily="2" charset="2"/>
            </a:rPr>
            <a:t></a:t>
          </a:r>
          <a:r>
            <a:rPr lang="en-US" b="0" i="0" dirty="0"/>
            <a:t> GBT</a:t>
          </a:r>
          <a:endParaRPr lang="en-US" dirty="0"/>
        </a:p>
      </dgm:t>
    </dgm:pt>
    <dgm:pt modelId="{F5000E86-6844-430E-8AD8-5E089024DF8B}" type="parTrans" cxnId="{0A718BB3-6025-46E3-905A-83E1D921AB3E}">
      <dgm:prSet/>
      <dgm:spPr/>
      <dgm:t>
        <a:bodyPr/>
        <a:lstStyle/>
        <a:p>
          <a:endParaRPr lang="en-US"/>
        </a:p>
      </dgm:t>
    </dgm:pt>
    <dgm:pt modelId="{28EE6D09-9B47-4F26-806C-F89A683F08F5}" type="sibTrans" cxnId="{0A718BB3-6025-46E3-905A-83E1D921AB3E}">
      <dgm:prSet/>
      <dgm:spPr/>
      <dgm:t>
        <a:bodyPr/>
        <a:lstStyle/>
        <a:p>
          <a:endParaRPr lang="en-US"/>
        </a:p>
      </dgm:t>
    </dgm:pt>
    <dgm:pt modelId="{F200316F-838F-4A84-8D54-CA5EE4E7637E}">
      <dgm:prSet/>
      <dgm:spPr/>
      <dgm:t>
        <a:bodyPr/>
        <a:lstStyle/>
        <a:p>
          <a:r>
            <a:rPr lang="en-US" b="0" i="0" dirty="0" err="1"/>
            <a:t>Pyspark</a:t>
          </a:r>
          <a:endParaRPr lang="en-US" dirty="0"/>
        </a:p>
      </dgm:t>
    </dgm:pt>
    <dgm:pt modelId="{AF513DCD-A56B-412A-8939-960C32C9581C}" type="parTrans" cxnId="{099530C7-4181-47E1-B427-1C99779FA950}">
      <dgm:prSet/>
      <dgm:spPr/>
      <dgm:t>
        <a:bodyPr/>
        <a:lstStyle/>
        <a:p>
          <a:endParaRPr lang="en-US"/>
        </a:p>
      </dgm:t>
    </dgm:pt>
    <dgm:pt modelId="{A15F7CBE-87EE-4CCA-B9AC-4DD918175E1C}" type="sibTrans" cxnId="{099530C7-4181-47E1-B427-1C99779FA950}">
      <dgm:prSet/>
      <dgm:spPr/>
      <dgm:t>
        <a:bodyPr/>
        <a:lstStyle/>
        <a:p>
          <a:endParaRPr lang="en-US"/>
        </a:p>
      </dgm:t>
    </dgm:pt>
    <dgm:pt modelId="{77F4BD9A-643C-4E24-98F6-926F91981A5D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Development environment: </a:t>
          </a:r>
          <a:r>
            <a:rPr lang="en-US" b="0" i="0" dirty="0" err="1">
              <a:solidFill>
                <a:schemeClr val="tx1"/>
              </a:solidFill>
            </a:rPr>
            <a:t>Pyspark</a:t>
          </a:r>
          <a:r>
            <a:rPr lang="en-US" b="0" i="0" dirty="0">
              <a:solidFill>
                <a:schemeClr val="tx1"/>
              </a:solidFill>
            </a:rPr>
            <a:t> + Databricks Community Edition</a:t>
          </a:r>
          <a:endParaRPr lang="en-US" dirty="0">
            <a:solidFill>
              <a:schemeClr val="tx1"/>
            </a:solidFill>
          </a:endParaRPr>
        </a:p>
      </dgm:t>
    </dgm:pt>
    <dgm:pt modelId="{A51D5B36-0817-41DE-98B2-9A1B78E6892D}" type="parTrans" cxnId="{A9A84ADD-D098-4CA2-B38C-2AC1439DE568}">
      <dgm:prSet/>
      <dgm:spPr/>
      <dgm:t>
        <a:bodyPr/>
        <a:lstStyle/>
        <a:p>
          <a:endParaRPr lang="en-US"/>
        </a:p>
      </dgm:t>
    </dgm:pt>
    <dgm:pt modelId="{6BA8BAD1-356C-439E-BF68-6986B7622A4A}" type="sibTrans" cxnId="{A9A84ADD-D098-4CA2-B38C-2AC1439DE568}">
      <dgm:prSet/>
      <dgm:spPr/>
      <dgm:t>
        <a:bodyPr/>
        <a:lstStyle/>
        <a:p>
          <a:endParaRPr lang="en-US"/>
        </a:p>
      </dgm:t>
    </dgm:pt>
    <dgm:pt modelId="{B4EE7426-AD6F-3F4E-AFEF-B6E579093506}" type="pres">
      <dgm:prSet presAssocID="{7D2DF6F8-59C6-4531-BB23-8A44E79C3B00}" presName="Name0" presStyleCnt="0">
        <dgm:presLayoutVars>
          <dgm:dir/>
          <dgm:animLvl val="lvl"/>
          <dgm:resizeHandles val="exact"/>
        </dgm:presLayoutVars>
      </dgm:prSet>
      <dgm:spPr/>
    </dgm:pt>
    <dgm:pt modelId="{6ED6DC38-E673-364F-8B5E-EB8EC9CF0898}" type="pres">
      <dgm:prSet presAssocID="{77F4BD9A-643C-4E24-98F6-926F91981A5D}" presName="boxAndChildren" presStyleCnt="0"/>
      <dgm:spPr/>
    </dgm:pt>
    <dgm:pt modelId="{B1D76A91-7123-A443-87B6-C72DA1D78BEB}" type="pres">
      <dgm:prSet presAssocID="{77F4BD9A-643C-4E24-98F6-926F91981A5D}" presName="parentTextBox" presStyleLbl="node1" presStyleIdx="0" presStyleCnt="2"/>
      <dgm:spPr/>
    </dgm:pt>
    <dgm:pt modelId="{F44EB131-D09E-274B-B894-9512C2CEDC15}" type="pres">
      <dgm:prSet presAssocID="{7B4EBA7C-5256-4C98-9570-CEC319F504BF}" presName="sp" presStyleCnt="0"/>
      <dgm:spPr/>
    </dgm:pt>
    <dgm:pt modelId="{8E074C98-1383-9B4F-B2C5-9E34DD70B181}" type="pres">
      <dgm:prSet presAssocID="{909F6F4C-3F6F-48E7-A81E-5074840D226C}" presName="arrowAndChildren" presStyleCnt="0"/>
      <dgm:spPr/>
    </dgm:pt>
    <dgm:pt modelId="{F0D83CF3-C858-5C47-B127-32D6452E30D1}" type="pres">
      <dgm:prSet presAssocID="{909F6F4C-3F6F-48E7-A81E-5074840D226C}" presName="parentTextArrow" presStyleLbl="node1" presStyleIdx="0" presStyleCnt="2"/>
      <dgm:spPr/>
    </dgm:pt>
    <dgm:pt modelId="{BD5B6E76-4C55-AA47-B391-7673961603F7}" type="pres">
      <dgm:prSet presAssocID="{909F6F4C-3F6F-48E7-A81E-5074840D226C}" presName="arrow" presStyleLbl="node1" presStyleIdx="1" presStyleCnt="2"/>
      <dgm:spPr/>
    </dgm:pt>
    <dgm:pt modelId="{55222C22-6E32-CD4F-A71E-1771881A9900}" type="pres">
      <dgm:prSet presAssocID="{909F6F4C-3F6F-48E7-A81E-5074840D226C}" presName="descendantArrow" presStyleCnt="0"/>
      <dgm:spPr/>
    </dgm:pt>
    <dgm:pt modelId="{57163B8F-5DA4-9D4F-9C9A-392AE0B42688}" type="pres">
      <dgm:prSet presAssocID="{DE7B00DE-946A-47CB-BD56-E3E441DB8BA4}" presName="childTextArrow" presStyleLbl="fgAccFollowNode1" presStyleIdx="0" presStyleCnt="3">
        <dgm:presLayoutVars>
          <dgm:bulletEnabled val="1"/>
        </dgm:presLayoutVars>
      </dgm:prSet>
      <dgm:spPr/>
    </dgm:pt>
    <dgm:pt modelId="{5B47B6B5-8161-3144-B9CA-3BFD8983473B}" type="pres">
      <dgm:prSet presAssocID="{8DAA822A-B4B1-4F5E-A7EC-5285D6D3AD2F}" presName="childTextArrow" presStyleLbl="fgAccFollowNode1" presStyleIdx="1" presStyleCnt="3">
        <dgm:presLayoutVars>
          <dgm:bulletEnabled val="1"/>
        </dgm:presLayoutVars>
      </dgm:prSet>
      <dgm:spPr/>
    </dgm:pt>
    <dgm:pt modelId="{A6C358A5-ECC3-7A43-B9F0-C018569E5F3E}" type="pres">
      <dgm:prSet presAssocID="{3D39D5EC-0472-4169-81FA-595CA691B405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AE24F19-36FD-0E4A-96C3-EE765DE8DB26}" type="presOf" srcId="{7D2DF6F8-59C6-4531-BB23-8A44E79C3B00}" destId="{B4EE7426-AD6F-3F4E-AFEF-B6E579093506}" srcOrd="0" destOrd="0" presId="urn:microsoft.com/office/officeart/2005/8/layout/process4"/>
    <dgm:cxn modelId="{E0E4801B-2D9B-4D60-899C-CB89DDAB36E3}" srcId="{7D2DF6F8-59C6-4531-BB23-8A44E79C3B00}" destId="{909F6F4C-3F6F-48E7-A81E-5074840D226C}" srcOrd="0" destOrd="0" parTransId="{CB06A372-16B2-4AE1-BCD0-BD5891FEC792}" sibTransId="{7B4EBA7C-5256-4C98-9570-CEC319F504BF}"/>
    <dgm:cxn modelId="{D040391C-2EDD-4846-BECC-015CC8103C66}" type="presOf" srcId="{F200316F-838F-4A84-8D54-CA5EE4E7637E}" destId="{A6C358A5-ECC3-7A43-B9F0-C018569E5F3E}" srcOrd="0" destOrd="1" presId="urn:microsoft.com/office/officeart/2005/8/layout/process4"/>
    <dgm:cxn modelId="{2C740E2B-56E2-461A-93C8-789C7D8C187B}" srcId="{8DAA822A-B4B1-4F5E-A7EC-5285D6D3AD2F}" destId="{3BBDB4DE-0555-42BE-87E0-55C52F1D40BC}" srcOrd="0" destOrd="0" parTransId="{F5925496-8C54-4D67-A705-D0BAE0FAF160}" sibTransId="{6368D56A-461D-4456-A432-3568A1314F51}"/>
    <dgm:cxn modelId="{8A702436-10EF-1B49-ADB5-7C63557BAC65}" type="presOf" srcId="{909F6F4C-3F6F-48E7-A81E-5074840D226C}" destId="{F0D83CF3-C858-5C47-B127-32D6452E30D1}" srcOrd="0" destOrd="0" presId="urn:microsoft.com/office/officeart/2005/8/layout/process4"/>
    <dgm:cxn modelId="{7BEF5C3C-7C23-4DD4-83B4-CF74E59A4DE2}" srcId="{909F6F4C-3F6F-48E7-A81E-5074840D226C}" destId="{DE7B00DE-946A-47CB-BD56-E3E441DB8BA4}" srcOrd="0" destOrd="0" parTransId="{37DC5550-8F06-4913-82B0-52492F0D712C}" sibTransId="{50F5E694-D9B9-4F94-ADD8-6E41B99AEB42}"/>
    <dgm:cxn modelId="{AA794560-54B4-A74D-8B7F-23C02CD36CA8}" type="presOf" srcId="{3BBDB4DE-0555-42BE-87E0-55C52F1D40BC}" destId="{5B47B6B5-8161-3144-B9CA-3BFD8983473B}" srcOrd="0" destOrd="1" presId="urn:microsoft.com/office/officeart/2005/8/layout/process4"/>
    <dgm:cxn modelId="{0330C78D-A222-B843-B6C3-6A11844DDD07}" type="presOf" srcId="{8DAA822A-B4B1-4F5E-A7EC-5285D6D3AD2F}" destId="{5B47B6B5-8161-3144-B9CA-3BFD8983473B}" srcOrd="0" destOrd="0" presId="urn:microsoft.com/office/officeart/2005/8/layout/process4"/>
    <dgm:cxn modelId="{BA5CA5A2-314C-784C-AF40-2EFEFA7AD8A7}" type="presOf" srcId="{77F4BD9A-643C-4E24-98F6-926F91981A5D}" destId="{B1D76A91-7123-A443-87B6-C72DA1D78BEB}" srcOrd="0" destOrd="0" presId="urn:microsoft.com/office/officeart/2005/8/layout/process4"/>
    <dgm:cxn modelId="{370419B1-C894-D346-ACB9-9534B0937040}" type="presOf" srcId="{909F6F4C-3F6F-48E7-A81E-5074840D226C}" destId="{BD5B6E76-4C55-AA47-B391-7673961603F7}" srcOrd="1" destOrd="0" presId="urn:microsoft.com/office/officeart/2005/8/layout/process4"/>
    <dgm:cxn modelId="{0A718BB3-6025-46E3-905A-83E1D921AB3E}" srcId="{909F6F4C-3F6F-48E7-A81E-5074840D226C}" destId="{3D39D5EC-0472-4169-81FA-595CA691B405}" srcOrd="2" destOrd="0" parTransId="{F5000E86-6844-430E-8AD8-5E089024DF8B}" sibTransId="{28EE6D09-9B47-4F26-806C-F89A683F08F5}"/>
    <dgm:cxn modelId="{099530C7-4181-47E1-B427-1C99779FA950}" srcId="{3D39D5EC-0472-4169-81FA-595CA691B405}" destId="{F200316F-838F-4A84-8D54-CA5EE4E7637E}" srcOrd="0" destOrd="0" parTransId="{AF513DCD-A56B-412A-8939-960C32C9581C}" sibTransId="{A15F7CBE-87EE-4CCA-B9AC-4DD918175E1C}"/>
    <dgm:cxn modelId="{4682F4CD-A56A-4016-AEB5-6DA9E937CD49}" srcId="{DE7B00DE-946A-47CB-BD56-E3E441DB8BA4}" destId="{37932E83-33E7-4454-A0BC-4712E9762D48}" srcOrd="0" destOrd="0" parTransId="{EE4E7136-9CD0-44A9-9B14-86B75D21CCFD}" sibTransId="{E724B91F-EA3A-460B-B66C-EB8A4410F93E}"/>
    <dgm:cxn modelId="{5246F3D6-2459-A348-B6CB-18E39DF5C6C8}" type="presOf" srcId="{37932E83-33E7-4454-A0BC-4712E9762D48}" destId="{57163B8F-5DA4-9D4F-9C9A-392AE0B42688}" srcOrd="0" destOrd="1" presId="urn:microsoft.com/office/officeart/2005/8/layout/process4"/>
    <dgm:cxn modelId="{A9A84ADD-D098-4CA2-B38C-2AC1439DE568}" srcId="{7D2DF6F8-59C6-4531-BB23-8A44E79C3B00}" destId="{77F4BD9A-643C-4E24-98F6-926F91981A5D}" srcOrd="1" destOrd="0" parTransId="{A51D5B36-0817-41DE-98B2-9A1B78E6892D}" sibTransId="{6BA8BAD1-356C-439E-BF68-6986B7622A4A}"/>
    <dgm:cxn modelId="{32AAE2E6-7A0B-A949-BB36-D6E866EA42CF}" type="presOf" srcId="{DE7B00DE-946A-47CB-BD56-E3E441DB8BA4}" destId="{57163B8F-5DA4-9D4F-9C9A-392AE0B42688}" srcOrd="0" destOrd="0" presId="urn:microsoft.com/office/officeart/2005/8/layout/process4"/>
    <dgm:cxn modelId="{4CD565EB-5134-F245-996A-528A0DD28592}" type="presOf" srcId="{3D39D5EC-0472-4169-81FA-595CA691B405}" destId="{A6C358A5-ECC3-7A43-B9F0-C018569E5F3E}" srcOrd="0" destOrd="0" presId="urn:microsoft.com/office/officeart/2005/8/layout/process4"/>
    <dgm:cxn modelId="{CFCCF6EC-207A-4EA7-B9AA-FD293E265FD4}" srcId="{909F6F4C-3F6F-48E7-A81E-5074840D226C}" destId="{8DAA822A-B4B1-4F5E-A7EC-5285D6D3AD2F}" srcOrd="1" destOrd="0" parTransId="{CF7AE398-E6C2-44F9-A2D5-D9C3F0C543BB}" sibTransId="{B22EA9EA-CCD2-4C5E-9659-098AF8F086FE}"/>
    <dgm:cxn modelId="{0F5977F6-452C-C74C-A08E-764EEF9E77E1}" type="presParOf" srcId="{B4EE7426-AD6F-3F4E-AFEF-B6E579093506}" destId="{6ED6DC38-E673-364F-8B5E-EB8EC9CF0898}" srcOrd="0" destOrd="0" presId="urn:microsoft.com/office/officeart/2005/8/layout/process4"/>
    <dgm:cxn modelId="{B2323913-B819-5044-BDCB-978D8DB22F36}" type="presParOf" srcId="{6ED6DC38-E673-364F-8B5E-EB8EC9CF0898}" destId="{B1D76A91-7123-A443-87B6-C72DA1D78BEB}" srcOrd="0" destOrd="0" presId="urn:microsoft.com/office/officeart/2005/8/layout/process4"/>
    <dgm:cxn modelId="{BD4DB1D8-A9F6-BB4C-9FE5-943C8A6CDD95}" type="presParOf" srcId="{B4EE7426-AD6F-3F4E-AFEF-B6E579093506}" destId="{F44EB131-D09E-274B-B894-9512C2CEDC15}" srcOrd="1" destOrd="0" presId="urn:microsoft.com/office/officeart/2005/8/layout/process4"/>
    <dgm:cxn modelId="{D66A807B-6512-C34B-AD60-15574B3F0499}" type="presParOf" srcId="{B4EE7426-AD6F-3F4E-AFEF-B6E579093506}" destId="{8E074C98-1383-9B4F-B2C5-9E34DD70B181}" srcOrd="2" destOrd="0" presId="urn:microsoft.com/office/officeart/2005/8/layout/process4"/>
    <dgm:cxn modelId="{52B09EBA-EE89-504F-8404-1AC02880E842}" type="presParOf" srcId="{8E074C98-1383-9B4F-B2C5-9E34DD70B181}" destId="{F0D83CF3-C858-5C47-B127-32D6452E30D1}" srcOrd="0" destOrd="0" presId="urn:microsoft.com/office/officeart/2005/8/layout/process4"/>
    <dgm:cxn modelId="{5CDF9B2F-61D0-794A-BD77-F8BBA506E462}" type="presParOf" srcId="{8E074C98-1383-9B4F-B2C5-9E34DD70B181}" destId="{BD5B6E76-4C55-AA47-B391-7673961603F7}" srcOrd="1" destOrd="0" presId="urn:microsoft.com/office/officeart/2005/8/layout/process4"/>
    <dgm:cxn modelId="{B55765F5-49EA-E44D-9B3A-0B1492DE20BB}" type="presParOf" srcId="{8E074C98-1383-9B4F-B2C5-9E34DD70B181}" destId="{55222C22-6E32-CD4F-A71E-1771881A9900}" srcOrd="2" destOrd="0" presId="urn:microsoft.com/office/officeart/2005/8/layout/process4"/>
    <dgm:cxn modelId="{53DCBDCA-3010-F547-B4C8-B4348F279A26}" type="presParOf" srcId="{55222C22-6E32-CD4F-A71E-1771881A9900}" destId="{57163B8F-5DA4-9D4F-9C9A-392AE0B42688}" srcOrd="0" destOrd="0" presId="urn:microsoft.com/office/officeart/2005/8/layout/process4"/>
    <dgm:cxn modelId="{9D4DD1B6-9B9A-3345-98C8-0245A4A5AE5B}" type="presParOf" srcId="{55222C22-6E32-CD4F-A71E-1771881A9900}" destId="{5B47B6B5-8161-3144-B9CA-3BFD8983473B}" srcOrd="1" destOrd="0" presId="urn:microsoft.com/office/officeart/2005/8/layout/process4"/>
    <dgm:cxn modelId="{E37ECAEE-732E-794B-A037-EB7B14DB9C8E}" type="presParOf" srcId="{55222C22-6E32-CD4F-A71E-1771881A9900}" destId="{A6C358A5-ECC3-7A43-B9F0-C018569E5F3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76A91-7123-A443-87B6-C72DA1D78BEB}">
      <dsp:nvSpPr>
        <dsp:cNvPr id="0" name=""/>
        <dsp:cNvSpPr/>
      </dsp:nvSpPr>
      <dsp:spPr>
        <a:xfrm>
          <a:off x="0" y="2759444"/>
          <a:ext cx="6496050" cy="18104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solidFill>
                <a:schemeClr val="tx1"/>
              </a:solidFill>
            </a:rPr>
            <a:t>Development environment: </a:t>
          </a:r>
          <a:r>
            <a:rPr lang="en-US" sz="3000" b="0" i="0" kern="1200" dirty="0" err="1">
              <a:solidFill>
                <a:schemeClr val="tx1"/>
              </a:solidFill>
            </a:rPr>
            <a:t>Pyspark</a:t>
          </a:r>
          <a:r>
            <a:rPr lang="en-US" sz="3000" b="0" i="0" kern="1200" dirty="0">
              <a:solidFill>
                <a:schemeClr val="tx1"/>
              </a:solidFill>
            </a:rPr>
            <a:t> + Databricks Community Edition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759444"/>
        <a:ext cx="6496050" cy="1810494"/>
      </dsp:txXfrm>
    </dsp:sp>
    <dsp:sp modelId="{BD5B6E76-4C55-AA47-B391-7673961603F7}">
      <dsp:nvSpPr>
        <dsp:cNvPr id="0" name=""/>
        <dsp:cNvSpPr/>
      </dsp:nvSpPr>
      <dsp:spPr>
        <a:xfrm rot="10800000">
          <a:off x="0" y="2061"/>
          <a:ext cx="6496050" cy="2784539"/>
        </a:xfrm>
        <a:prstGeom prst="upArrowCallou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solidFill>
                <a:schemeClr val="tx1"/>
              </a:solidFill>
            </a:rPr>
            <a:t>Try to improve ML/DL techniques</a:t>
          </a:r>
          <a:endParaRPr lang="en-US" sz="3000" kern="1200" dirty="0">
            <a:solidFill>
              <a:schemeClr val="tx1"/>
            </a:solidFill>
          </a:endParaRPr>
        </a:p>
      </dsp:txBody>
      <dsp:txXfrm rot="-10800000">
        <a:off x="0" y="2061"/>
        <a:ext cx="6496050" cy="977373"/>
      </dsp:txXfrm>
    </dsp:sp>
    <dsp:sp modelId="{57163B8F-5DA4-9D4F-9C9A-392AE0B42688}">
      <dsp:nvSpPr>
        <dsp:cNvPr id="0" name=""/>
        <dsp:cNvSpPr/>
      </dsp:nvSpPr>
      <dsp:spPr>
        <a:xfrm>
          <a:off x="3171" y="979435"/>
          <a:ext cx="2163235" cy="8325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strike="sngStrike" kern="1200" dirty="0"/>
            <a:t>LSTM/GRU/MLP</a:t>
          </a:r>
          <a:endParaRPr lang="en-US" sz="1200" strike="sngStrik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strike="sngStrike" kern="1200" dirty="0"/>
            <a:t>Elephas, </a:t>
          </a:r>
          <a:r>
            <a:rPr lang="en-US" sz="900" b="0" i="0" strike="sngStrike" kern="1200" dirty="0" err="1"/>
            <a:t>SparkFlow</a:t>
          </a:r>
          <a:r>
            <a:rPr lang="en-US" sz="900" b="0" i="0" strike="sngStrike" kern="1200" dirty="0"/>
            <a:t>, </a:t>
          </a:r>
          <a:r>
            <a:rPr lang="en-US" sz="900" b="0" i="0" strike="sngStrike" kern="1200" dirty="0" err="1"/>
            <a:t>SparkTorch</a:t>
          </a:r>
          <a:r>
            <a:rPr lang="en-US" sz="900" b="0" i="0" strike="noStrike" kern="1200" dirty="0"/>
            <a:t>  </a:t>
          </a:r>
          <a:r>
            <a:rPr lang="en-US" sz="900" b="0" i="0" strike="noStrike" kern="1200" dirty="0">
              <a:sym typeface="Wingdings" pitchFamily="2" charset="2"/>
            </a:rPr>
            <a:t> poor docs, compatibility problems, batch not supported (LSTM)</a:t>
          </a:r>
          <a:endParaRPr lang="en-US" sz="900" strike="sngStrike" kern="1200" dirty="0"/>
        </a:p>
      </dsp:txBody>
      <dsp:txXfrm>
        <a:off x="3171" y="979435"/>
        <a:ext cx="2163235" cy="832577"/>
      </dsp:txXfrm>
    </dsp:sp>
    <dsp:sp modelId="{5B47B6B5-8161-3144-B9CA-3BFD8983473B}">
      <dsp:nvSpPr>
        <dsp:cNvPr id="0" name=""/>
        <dsp:cNvSpPr/>
      </dsp:nvSpPr>
      <dsp:spPr>
        <a:xfrm>
          <a:off x="2166407" y="979435"/>
          <a:ext cx="2163235" cy="832577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Linear Regression (elasticnet</a:t>
          </a:r>
          <a:r>
            <a:rPr lang="en-US" sz="1200" b="0" i="0" kern="1200">
              <a:sym typeface="Wingdings" panose="05000000000000000000" pitchFamily="2" charset="2"/>
            </a:rPr>
            <a:t></a:t>
          </a:r>
          <a:r>
            <a:rPr lang="en-US" sz="1200" b="0" i="0" kern="1200"/>
            <a:t> ridge + lasso)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Pyspark</a:t>
          </a:r>
          <a:endParaRPr lang="en-US" sz="900" kern="1200"/>
        </a:p>
      </dsp:txBody>
      <dsp:txXfrm>
        <a:off x="2166407" y="979435"/>
        <a:ext cx="2163235" cy="832577"/>
      </dsp:txXfrm>
    </dsp:sp>
    <dsp:sp modelId="{A6C358A5-ECC3-7A43-B9F0-C018569E5F3E}">
      <dsp:nvSpPr>
        <dsp:cNvPr id="0" name=""/>
        <dsp:cNvSpPr/>
      </dsp:nvSpPr>
      <dsp:spPr>
        <a:xfrm>
          <a:off x="4329642" y="979435"/>
          <a:ext cx="2163235" cy="83257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Ensembles</a:t>
          </a:r>
          <a:r>
            <a:rPr lang="en-US" sz="1200" b="0" i="0" kern="1200" dirty="0">
              <a:sym typeface="Wingdings" panose="05000000000000000000" pitchFamily="2" charset="2"/>
            </a:rPr>
            <a:t></a:t>
          </a:r>
          <a:r>
            <a:rPr lang="en-US" sz="1200" b="0" i="0" kern="1200" dirty="0"/>
            <a:t> GBT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 err="1"/>
            <a:t>Pyspark</a:t>
          </a:r>
          <a:endParaRPr lang="en-US" sz="900" kern="1200" dirty="0"/>
        </a:p>
      </dsp:txBody>
      <dsp:txXfrm>
        <a:off x="4329642" y="979435"/>
        <a:ext cx="2163235" cy="83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indings-comparing-classical-and-machine-learning-methods-for-time-series-forecast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D3D5-CAC6-8C46-9FAF-872D52028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Bitcoin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7D-8FB1-AB47-97B6-69F4FACAF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Author: andrea palermo</a:t>
            </a:r>
          </a:p>
        </p:txBody>
      </p:sp>
    </p:spTree>
    <p:extLst>
      <p:ext uri="{BB962C8B-B14F-4D97-AF65-F5344CB8AC3E}">
        <p14:creationId xmlns:p14="http://schemas.microsoft.com/office/powerpoint/2010/main" val="36486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3120-1211-EA49-99BD-5CD647A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C7EE-6BCF-BF40-99C5-3B77A9FD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(BTC) price time series forecast</a:t>
            </a:r>
            <a:endParaRPr lang="en-IT" dirty="0">
              <a:sym typeface="Wingdings" pitchFamily="2" charset="2"/>
            </a:endParaRPr>
          </a:p>
          <a:p>
            <a:endParaRPr lang="en-IT" dirty="0">
              <a:sym typeface="Wingdings" pitchFamily="2" charset="2"/>
            </a:endParaRPr>
          </a:p>
          <a:p>
            <a:r>
              <a:rPr lang="en-IT" dirty="0">
                <a:sym typeface="Wingdings" pitchFamily="2" charset="2"/>
              </a:rPr>
              <a:t>Existing techniques:</a:t>
            </a:r>
          </a:p>
          <a:p>
            <a:pPr lvl="1"/>
            <a:r>
              <a:rPr lang="en-IT" dirty="0">
                <a:sym typeface="Wingdings" pitchFamily="2" charset="2"/>
              </a:rPr>
              <a:t>Statistical models</a:t>
            </a:r>
          </a:p>
          <a:p>
            <a:pPr lvl="2"/>
            <a:r>
              <a:rPr lang="en-IT" dirty="0">
                <a:sym typeface="Wingdings" pitchFamily="2" charset="2"/>
              </a:rPr>
              <a:t>Expomeantial smoothing</a:t>
            </a:r>
          </a:p>
          <a:p>
            <a:pPr lvl="2"/>
            <a:r>
              <a:rPr lang="en-IT" dirty="0">
                <a:sym typeface="Wingdings" pitchFamily="2" charset="2"/>
              </a:rPr>
              <a:t>ARIMA</a:t>
            </a:r>
          </a:p>
          <a:p>
            <a:pPr lvl="1"/>
            <a:r>
              <a:rPr lang="en-IT" dirty="0">
                <a:sym typeface="Wingdings" pitchFamily="2" charset="2"/>
              </a:rPr>
              <a:t>ML/DL models</a:t>
            </a:r>
          </a:p>
          <a:p>
            <a:pPr lvl="2"/>
            <a:r>
              <a:rPr lang="en-IT" dirty="0">
                <a:sym typeface="Wingdings" pitchFamily="2" charset="2"/>
              </a:rPr>
              <a:t>Linear models (linear regression, svr…)</a:t>
            </a:r>
          </a:p>
          <a:p>
            <a:pPr lvl="2"/>
            <a:r>
              <a:rPr lang="en-IT" dirty="0">
                <a:sym typeface="Wingdings" pitchFamily="2" charset="2"/>
              </a:rPr>
              <a:t>Ensembles (bagging/boosting)</a:t>
            </a:r>
          </a:p>
          <a:p>
            <a:pPr lvl="2"/>
            <a:r>
              <a:rPr lang="en-IT" dirty="0">
                <a:sym typeface="Wingdings" pitchFamily="2" charset="2"/>
              </a:rPr>
              <a:t>MLP</a:t>
            </a:r>
          </a:p>
          <a:p>
            <a:pPr lvl="2"/>
            <a:r>
              <a:rPr lang="en-IT" dirty="0">
                <a:sym typeface="Wingdings" pitchFamily="2" charset="2"/>
              </a:rPr>
              <a:t>RNN (LSTM, GRU…) </a:t>
            </a:r>
          </a:p>
        </p:txBody>
      </p:sp>
    </p:spTree>
    <p:extLst>
      <p:ext uri="{BB962C8B-B14F-4D97-AF65-F5344CB8AC3E}">
        <p14:creationId xmlns:p14="http://schemas.microsoft.com/office/powerpoint/2010/main" val="38794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B53B-4927-6340-99C0-EE8FDAFE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Analysis of existing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F473-93B8-D64C-8B9F-245E82F2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70000" lnSpcReduction="20000"/>
          </a:bodyPr>
          <a:lstStyle/>
          <a:p>
            <a:r>
              <a:rPr lang="en-IT" b="1" dirty="0"/>
              <a:t>References</a:t>
            </a:r>
            <a:r>
              <a:rPr lang="en-IT" dirty="0"/>
              <a:t>: </a:t>
            </a:r>
          </a:p>
          <a:p>
            <a:pPr lvl="1"/>
            <a:r>
              <a:rPr lang="en-IT" dirty="0"/>
              <a:t>Spyros Makridakis</a:t>
            </a:r>
            <a:r>
              <a:rPr lang="en-GB" dirty="0"/>
              <a:t>, et 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  <a:hlinkClick r:id="rId3"/>
              </a:rPr>
              <a:t>https://machinelearningmastery.com/findings-comparing-classical-and-machine-learning-methods-for-time-series-forecasting</a:t>
            </a:r>
            <a:endParaRPr lang="en-GB" dirty="0">
              <a:sym typeface="Wingdings" pitchFamily="2" charset="2"/>
            </a:endParaRPr>
          </a:p>
          <a:p>
            <a:pPr lvl="1"/>
            <a:r>
              <a:rPr lang="en-GB" dirty="0"/>
              <a:t>Alim M, Ye G, Guan P</a:t>
            </a:r>
            <a:r>
              <a:rPr lang="en-GB" i="1" dirty="0"/>
              <a:t>, et al </a:t>
            </a:r>
            <a:r>
              <a:rPr lang="en-GB" i="1" dirty="0">
                <a:sym typeface="Wingdings" pitchFamily="2" charset="2"/>
              </a:rPr>
              <a:t> </a:t>
            </a:r>
            <a:r>
              <a:rPr lang="en-GB" i="1" dirty="0"/>
              <a:t>Comparison of ARIMA model and </a:t>
            </a:r>
            <a:r>
              <a:rPr lang="en-GB" i="1" dirty="0" err="1"/>
              <a:t>XGBoost</a:t>
            </a:r>
            <a:r>
              <a:rPr lang="en-GB" i="1" dirty="0"/>
              <a:t> model for prediction of human brucellosis in mainland China: a time-series study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Findings  simple methods &gt; complex and specifically designed ones</a:t>
            </a:r>
          </a:p>
          <a:p>
            <a:r>
              <a:rPr lang="en-GB" dirty="0">
                <a:sym typeface="Wingdings" pitchFamily="2" charset="2"/>
              </a:rPr>
              <a:t>In practice:</a:t>
            </a:r>
          </a:p>
          <a:p>
            <a:pPr lvl="1"/>
            <a:r>
              <a:rPr lang="en-GB" dirty="0">
                <a:sym typeface="Wingdings" pitchFamily="2" charset="2"/>
              </a:rPr>
              <a:t>ARIMA, ETS &gt; ”simple” ML/DL (LINEAR, MLP…) &gt;&gt; LSTM, GRU</a:t>
            </a:r>
          </a:p>
          <a:p>
            <a:pPr lvl="1"/>
            <a:r>
              <a:rPr lang="en-GB" dirty="0">
                <a:sym typeface="Wingdings" pitchFamily="2" charset="2"/>
              </a:rPr>
              <a:t>Gradient Boosting &gt; ARIMA in some specific settings</a:t>
            </a:r>
            <a:endParaRPr lang="en-IT" dirty="0"/>
          </a:p>
        </p:txBody>
      </p:sp>
      <p:pic>
        <p:nvPicPr>
          <p:cNvPr id="5" name="Picture 4" descr="A picture containing text, music, piano, screenshot&#10;&#10;Description automatically generated">
            <a:extLst>
              <a:ext uri="{FF2B5EF4-FFF2-40B4-BE49-F238E27FC236}">
                <a16:creationId xmlns:a16="http://schemas.microsoft.com/office/drawing/2014/main" id="{B9DC0E41-C8EB-0540-9B34-A489061C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43" y="1506269"/>
            <a:ext cx="5451627" cy="26440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38E452A-113E-5D4D-B9F7-F1922117C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29" y="4331584"/>
            <a:ext cx="6236701" cy="20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CF9E7-04D6-904D-A78E-6F3E804E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T" sz="3200">
                <a:solidFill>
                  <a:srgbClr val="F2F2F2"/>
                </a:solidFill>
              </a:rPr>
              <a:t>Chosen approach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00D3E-A900-4A11-BE41-17FE45E2D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3141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086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D33F-AC9C-D044-BE18-7B868DF5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Architecture – Data Processing/Feature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B8B6-6536-EA41-8FCF-7F538443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Dataset</a:t>
            </a:r>
            <a:r>
              <a:rPr lang="en-IT" dirty="0">
                <a:sym typeface="Wingdings" pitchFamily="2" charset="2"/>
              </a:rPr>
              <a:t> Yahoo Finance</a:t>
            </a:r>
          </a:p>
          <a:p>
            <a:pPr lvl="1"/>
            <a:r>
              <a:rPr lang="en-IT" dirty="0">
                <a:sym typeface="Wingdings" pitchFamily="2" charset="2"/>
              </a:rPr>
              <a:t>BTC daily (2014 &lt;–&gt; now)</a:t>
            </a:r>
          </a:p>
          <a:p>
            <a:pPr lvl="2"/>
            <a:r>
              <a:rPr lang="en-IT" dirty="0">
                <a:sym typeface="Wingdings" pitchFamily="2" charset="2"/>
              </a:rPr>
              <a:t>Open, Close, High, Low, Volume</a:t>
            </a:r>
          </a:p>
          <a:p>
            <a:pPr lvl="1"/>
            <a:r>
              <a:rPr lang="en-IT" dirty="0">
                <a:sym typeface="Wingdings" pitchFamily="2" charset="2"/>
              </a:rPr>
              <a:t>Train/validation: 2014 &lt;-&gt; 2019</a:t>
            </a:r>
          </a:p>
          <a:p>
            <a:pPr lvl="1"/>
            <a:r>
              <a:rPr lang="en-IT" dirty="0">
                <a:sym typeface="Wingdings" pitchFamily="2" charset="2"/>
              </a:rPr>
              <a:t>Test: 2019 &lt;-&gt; now</a:t>
            </a:r>
          </a:p>
          <a:p>
            <a:pPr lvl="1"/>
            <a:endParaRPr lang="en-IT" dirty="0">
              <a:sym typeface="Wingdings" pitchFamily="2" charset="2"/>
            </a:endParaRPr>
          </a:p>
          <a:p>
            <a:r>
              <a:rPr lang="en-IT" dirty="0">
                <a:sym typeface="Wingdings" pitchFamily="2" charset="2"/>
              </a:rPr>
              <a:t>No missing values  no preprocessing</a:t>
            </a:r>
          </a:p>
          <a:p>
            <a:r>
              <a:rPr lang="en-IT" dirty="0">
                <a:sym typeface="Wingdings" pitchFamily="2" charset="2"/>
              </a:rPr>
              <a:t>No categorical features  no encoding</a:t>
            </a:r>
          </a:p>
          <a:p>
            <a:r>
              <a:rPr lang="en-IT" dirty="0">
                <a:sym typeface="Wingdings" pitchFamily="2" charset="2"/>
              </a:rPr>
              <a:t>Feature engineering -&gt; 30 days sliding window on prices</a:t>
            </a:r>
          </a:p>
          <a:p>
            <a:pPr lvl="1"/>
            <a:r>
              <a:rPr lang="en-IT" dirty="0">
                <a:sym typeface="Wingdings" pitchFamily="2" charset="2"/>
              </a:rPr>
              <a:t>Example: x = &lt;Day_1, … , Day_30&gt; ; y = &lt;Day_31&gt;</a:t>
            </a:r>
          </a:p>
          <a:p>
            <a:pPr lvl="1"/>
            <a:r>
              <a:rPr lang="en-IT" dirty="0">
                <a:sym typeface="Wingdings" pitchFamily="2" charset="2"/>
              </a:rPr>
              <a:t>Feature selection for day_n representation:</a:t>
            </a:r>
          </a:p>
          <a:p>
            <a:pPr lvl="3"/>
            <a:r>
              <a:rPr lang="en-IT" dirty="0">
                <a:sym typeface="Wingdings" pitchFamily="2" charset="2"/>
              </a:rPr>
              <a:t>Correlation matrix (Pearson/Spearman)</a:t>
            </a:r>
          </a:p>
          <a:p>
            <a:pPr lvl="3"/>
            <a:r>
              <a:rPr lang="en-IT" dirty="0">
                <a:sym typeface="Wingdings" pitchFamily="2" charset="2"/>
              </a:rPr>
              <a:t>Only close selected (maximize window)</a:t>
            </a:r>
          </a:p>
          <a:p>
            <a:pPr lvl="4"/>
            <a:endParaRPr lang="en-IT" dirty="0">
              <a:sym typeface="Wingdings" pitchFamily="2" charset="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B99E5F-0C84-9448-996F-78833E90D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89767"/>
              </p:ext>
            </p:extLst>
          </p:nvPr>
        </p:nvGraphicFramePr>
        <p:xfrm>
          <a:off x="6932428" y="1974273"/>
          <a:ext cx="4843150" cy="22893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4055">
                  <a:extLst>
                    <a:ext uri="{9D8B030D-6E8A-4147-A177-3AD203B41FA5}">
                      <a16:colId xmlns:a16="http://schemas.microsoft.com/office/drawing/2014/main" val="880610591"/>
                    </a:ext>
                  </a:extLst>
                </a:gridCol>
                <a:gridCol w="829819">
                  <a:extLst>
                    <a:ext uri="{9D8B030D-6E8A-4147-A177-3AD203B41FA5}">
                      <a16:colId xmlns:a16="http://schemas.microsoft.com/office/drawing/2014/main" val="3760112978"/>
                    </a:ext>
                  </a:extLst>
                </a:gridCol>
                <a:gridCol w="829819">
                  <a:extLst>
                    <a:ext uri="{9D8B030D-6E8A-4147-A177-3AD203B41FA5}">
                      <a16:colId xmlns:a16="http://schemas.microsoft.com/office/drawing/2014/main" val="2907509746"/>
                    </a:ext>
                  </a:extLst>
                </a:gridCol>
                <a:gridCol w="829819">
                  <a:extLst>
                    <a:ext uri="{9D8B030D-6E8A-4147-A177-3AD203B41FA5}">
                      <a16:colId xmlns:a16="http://schemas.microsoft.com/office/drawing/2014/main" val="1158574965"/>
                    </a:ext>
                  </a:extLst>
                </a:gridCol>
                <a:gridCol w="829819">
                  <a:extLst>
                    <a:ext uri="{9D8B030D-6E8A-4147-A177-3AD203B41FA5}">
                      <a16:colId xmlns:a16="http://schemas.microsoft.com/office/drawing/2014/main" val="1031015724"/>
                    </a:ext>
                  </a:extLst>
                </a:gridCol>
                <a:gridCol w="829819">
                  <a:extLst>
                    <a:ext uri="{9D8B030D-6E8A-4147-A177-3AD203B41FA5}">
                      <a16:colId xmlns:a16="http://schemas.microsoft.com/office/drawing/2014/main" val="3928175081"/>
                    </a:ext>
                  </a:extLst>
                </a:gridCol>
              </a:tblGrid>
              <a:tr h="415034">
                <a:tc>
                  <a:txBody>
                    <a:bodyPr/>
                    <a:lstStyle/>
                    <a:p>
                      <a:r>
                        <a:rPr lang="en-IT" sz="600" b="1" dirty="0"/>
                        <a:t>CORR.</a:t>
                      </a:r>
                    </a:p>
                    <a:p>
                      <a:r>
                        <a:rPr lang="en-IT" sz="600" b="1" dirty="0"/>
                        <a:t>(PEARSON/</a:t>
                      </a:r>
                    </a:p>
                    <a:p>
                      <a:r>
                        <a:rPr lang="en-IT" sz="600" b="1" dirty="0"/>
                        <a:t>SPEARMAN)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08788"/>
                  </a:ext>
                </a:extLst>
              </a:tr>
              <a:tr h="348093">
                <a:tc>
                  <a:txBody>
                    <a:bodyPr/>
                    <a:lstStyle/>
                    <a:p>
                      <a:r>
                        <a:rPr lang="en-IT" sz="1000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18505"/>
                  </a:ext>
                </a:extLst>
              </a:tr>
              <a:tr h="348093">
                <a:tc>
                  <a:txBody>
                    <a:bodyPr/>
                    <a:lstStyle/>
                    <a:p>
                      <a:r>
                        <a:rPr lang="en-IT" sz="1000" b="1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96336"/>
                  </a:ext>
                </a:extLst>
              </a:tr>
              <a:tr h="348093">
                <a:tc>
                  <a:txBody>
                    <a:bodyPr/>
                    <a:lstStyle/>
                    <a:p>
                      <a:r>
                        <a:rPr lang="en-IT" sz="10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85508"/>
                  </a:ext>
                </a:extLst>
              </a:tr>
              <a:tr h="348093">
                <a:tc>
                  <a:txBody>
                    <a:bodyPr/>
                    <a:lstStyle/>
                    <a:p>
                      <a:r>
                        <a:rPr lang="en-IT" sz="1000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/>
                        <a:t>0.99/0.99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0.72/0.93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8841"/>
                  </a:ext>
                </a:extLst>
              </a:tr>
              <a:tr h="481976">
                <a:tc>
                  <a:txBody>
                    <a:bodyPr/>
                    <a:lstStyle/>
                    <a:p>
                      <a:r>
                        <a:rPr lang="en-IT" sz="1000" b="1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0.73/0.93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0.72/0.93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000" dirty="0"/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5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3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6C7-FAD5-D34D-8353-E77ACA04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T" sz="39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Architecture – Feature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1003E-885B-7541-AC1C-EF249921A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098" y="2052214"/>
                <a:ext cx="5992837" cy="4196185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Before sliding window</a:t>
                </a:r>
              </a:p>
              <a:p>
                <a:pPr lvl="1"/>
                <a:r>
                  <a:rPr lang="en-IT" dirty="0"/>
                  <a:t>Scaling</a:t>
                </a:r>
                <a:r>
                  <a:rPr lang="en-IT" i="1" dirty="0"/>
                  <a:t> Close</a:t>
                </a:r>
                <a:r>
                  <a:rPr lang="en-IT" dirty="0"/>
                  <a:t> column values (train + test)</a:t>
                </a:r>
              </a:p>
              <a:p>
                <a:r>
                  <a:rPr lang="en-IT" dirty="0"/>
                  <a:t>Problem</a:t>
                </a:r>
                <a:r>
                  <a:rPr lang="en-IT" dirty="0">
                    <a:sym typeface="Wingdings" pitchFamily="2" charset="2"/>
                  </a:rPr>
                  <a:t> no range of possible values [0; inf]</a:t>
                </a:r>
              </a:p>
              <a:p>
                <a:pPr lvl="1"/>
                <a:r>
                  <a:rPr lang="en-IT" dirty="0">
                    <a:sym typeface="Wingdings" pitchFamily="2" charset="2"/>
                  </a:rPr>
                  <a:t>Observed min and max not reliable</a:t>
                </a:r>
              </a:p>
              <a:p>
                <a:r>
                  <a:rPr lang="en-IT" dirty="0">
                    <a:sym typeface="Wingdings" pitchFamily="2" charset="2"/>
                  </a:rPr>
                  <a:t>Solution Tanh estimator</a:t>
                </a:r>
              </a:p>
              <a:p>
                <a:pPr lvl="1"/>
                <a:r>
                  <a:rPr lang="en-GB" b="1" i="1" dirty="0"/>
                  <a:t>Impact of Data Normalization on Deep Neural Network for Time Series Forecasting</a:t>
                </a:r>
                <a:r>
                  <a:rPr lang="en-GB" dirty="0"/>
                  <a:t> by </a:t>
                </a:r>
                <a:r>
                  <a:rPr lang="en-GB" dirty="0" err="1"/>
                  <a:t>Samit</a:t>
                </a:r>
                <a:r>
                  <a:rPr lang="en-GB" dirty="0"/>
                  <a:t> </a:t>
                </a:r>
                <a:r>
                  <a:rPr lang="en-GB" dirty="0" err="1"/>
                  <a:t>Bhanja</a:t>
                </a:r>
                <a:r>
                  <a:rPr lang="en-GB" dirty="0"/>
                  <a:t> and Abhishek Das</a:t>
                </a:r>
                <a:endParaRPr lang="en-IT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1003E-885B-7541-AC1C-EF249921A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098" y="2052214"/>
                <a:ext cx="5992837" cy="4196185"/>
              </a:xfrm>
              <a:blipFill>
                <a:blip r:embed="rId3"/>
                <a:stretch>
                  <a:fillRect l="-423" t="-904" r="-169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AC27624-C34A-8F46-B22C-73B38B3D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45" y="2916875"/>
            <a:ext cx="4987998" cy="24668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31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A91F-8A43-AA41-9ACC-72962968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Architecture –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AB301-825F-6546-A0B9-AB85BADAF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2" y="1722474"/>
                <a:ext cx="5058949" cy="452592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T" sz="1400" dirty="0"/>
                  <a:t>Pyspark CrossValidator + LinearRegression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400" dirty="0"/>
                  <a:t>Validated params(t</a:t>
                </a:r>
                <a:r>
                  <a:rPr lang="en-IT" sz="1400" dirty="0">
                    <a:sym typeface="Wingdings" pitchFamily="2" charset="2"/>
                  </a:rPr>
                  <a:t>rain/validation set</a:t>
                </a:r>
                <a:r>
                  <a:rPr lang="en-IT" sz="1400" dirty="0"/>
                  <a:t>):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IT" sz="1400" dirty="0">
                    <a:sym typeface="Wingdings" pitchFamily="2" charset="2"/>
                  </a:rPr>
                  <a:t>elasticNet: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sym typeface="Wingdings" pitchFamily="2" charset="2"/>
                      </a:rPr>
                      <m:t>𝐿𝑂𝑆𝑆</m:t>
                    </m:r>
                    <m:r>
                      <a:rPr lang="it-IT" sz="1400" i="1">
                        <a:latin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𝜆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𝛼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𝜃</m:t>
                            </m:r>
                          </m:e>
                        </m:d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T" sz="1400" dirty="0"/>
              </a:p>
              <a:p>
                <a:pPr lvl="2">
                  <a:lnSpc>
                    <a:spcPct val="90000"/>
                  </a:lnSpc>
                </a:pPr>
                <a:r>
                  <a:rPr lang="en-IT" sz="1400" dirty="0"/>
                  <a:t>Grid search: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IT" dirty="0"/>
                  <a:t>regParam(0.33, 0.66) </a:t>
                </a:r>
                <a:r>
                  <a:rPr lang="en-IT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𝜆</m:t>
                    </m:r>
                  </m:oMath>
                </a14:m>
                <a:endParaRPr lang="en-IT" dirty="0"/>
              </a:p>
              <a:p>
                <a:pPr lvl="3">
                  <a:lnSpc>
                    <a:spcPct val="90000"/>
                  </a:lnSpc>
                </a:pPr>
                <a:r>
                  <a:rPr lang="en-IT" dirty="0"/>
                  <a:t>elasticNetParam (0.33, 0.5, 0.66)  </a:t>
                </a:r>
                <a:r>
                  <a:rPr lang="en-IT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</m:oMath>
                </a14:m>
                <a:endParaRPr lang="en-IT" dirty="0"/>
              </a:p>
              <a:p>
                <a:pPr>
                  <a:lnSpc>
                    <a:spcPct val="90000"/>
                  </a:lnSpc>
                </a:pPr>
                <a:r>
                  <a:rPr lang="en-IT" sz="1400" dirty="0"/>
                  <a:t>Best model found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400" dirty="0"/>
                  <a:t>regParam = 0.66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400" dirty="0"/>
                  <a:t>elasticNetParam = 0.33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400" dirty="0"/>
                  <a:t>Tested on test set (unseen)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IT" sz="1400" dirty="0"/>
                  <a:t>Pyspark Evaluator </a:t>
                </a:r>
                <a:r>
                  <a:rPr lang="en-IT" sz="1400" dirty="0">
                    <a:sym typeface="Wingdings" pitchFamily="2" charset="2"/>
                  </a:rPr>
                  <a:t> RMSE = </a:t>
                </a:r>
                <a:r>
                  <a:rPr lang="en-IT" sz="1400" dirty="0"/>
                  <a:t>0.0018142377818714116 </a:t>
                </a:r>
                <a:r>
                  <a:rPr lang="en-IT" sz="1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2.25% </m:t>
                    </m:r>
                  </m:oMath>
                </a14:m>
                <a:r>
                  <a:rPr lang="en-IT" sz="1400" dirty="0">
                    <a:sym typeface="Wingdings" pitchFamily="2" charset="2"/>
                  </a:rPr>
                  <a:t>of y’s range</a:t>
                </a:r>
              </a:p>
              <a:p>
                <a:pPr>
                  <a:lnSpc>
                    <a:spcPct val="90000"/>
                  </a:lnSpc>
                </a:pPr>
                <a:r>
                  <a:rPr lang="en-IT" sz="1400" dirty="0">
                    <a:sym typeface="Wingdings" pitchFamily="2" charset="2"/>
                  </a:rPr>
                  <a:t>Predicted/Actual price graph produced</a:t>
                </a:r>
                <a:endParaRPr lang="en-IT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AB301-825F-6546-A0B9-AB85BADA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2" y="1722474"/>
                <a:ext cx="5058949" cy="4525925"/>
              </a:xfrm>
              <a:blipFill>
                <a:blip r:embed="rId3"/>
                <a:stretch>
                  <a:fillRect t="-83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98DCD4D1-8D31-9143-82A7-A31A034D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91" y="2849078"/>
            <a:ext cx="5870874" cy="21556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3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A91F-8A43-AA41-9ACC-72962968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Architecture – GBT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AB301-825F-6546-A0B9-AB85BADAF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1690256"/>
                <a:ext cx="5026136" cy="45581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T" sz="1200" dirty="0"/>
                  <a:t>GRADIENT BOOSTING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200" dirty="0">
                    <a:sym typeface="Wingdings" pitchFamily="2" charset="2"/>
                  </a:rPr>
                  <a:t>BOOSTING  simple models (trees) added in steps to correct mistakes of previous ones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2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)+ 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T" sz="1200" dirty="0"/>
                  <a:t> </a:t>
                </a:r>
                <a:r>
                  <a:rPr lang="en-IT" sz="1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IT" sz="12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T" sz="1200" dirty="0"/>
                  <a:t> fitted to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it-IT" sz="1200" i="1">
                        <a:latin typeface="Cambria Math" panose="02040503050406030204" pitchFamily="18" charset="0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it-IT" sz="12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IT" sz="1200" dirty="0"/>
              </a:p>
              <a:p>
                <a:pPr>
                  <a:lnSpc>
                    <a:spcPct val="90000"/>
                  </a:lnSpc>
                </a:pPr>
                <a:r>
                  <a:rPr lang="en-IT" sz="1200" dirty="0"/>
                  <a:t>Pyspark CrossValidator + GBTRegressor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200" dirty="0"/>
                  <a:t>Validated params </a:t>
                </a:r>
                <a:r>
                  <a:rPr lang="en-IT" sz="1200" dirty="0">
                    <a:sym typeface="Wingdings" pitchFamily="2" charset="2"/>
                  </a:rPr>
                  <a:t> (train/validation set):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sz="1200" dirty="0" err="1">
                    <a:sym typeface="Wingdings" pitchFamily="2" charset="2"/>
                  </a:rPr>
                  <a:t>maxDepth</a:t>
                </a:r>
                <a:r>
                  <a:rPr lang="en-GB" sz="1200" dirty="0">
                    <a:sym typeface="Wingdings" pitchFamily="2" charset="2"/>
                  </a:rPr>
                  <a:t> (4, 8, 12)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sz="1200" dirty="0" err="1">
                    <a:sym typeface="Wingdings" pitchFamily="2" charset="2"/>
                  </a:rPr>
                  <a:t>featureSubsetStrategy</a:t>
                </a:r>
                <a:r>
                  <a:rPr lang="en-GB" sz="1200" dirty="0">
                    <a:sym typeface="Wingdings" pitchFamily="2" charset="2"/>
                  </a:rPr>
                  <a:t> (0.33, 0.66)</a:t>
                </a:r>
                <a:endParaRPr lang="en-IT" sz="1200" dirty="0"/>
              </a:p>
              <a:p>
                <a:pPr>
                  <a:lnSpc>
                    <a:spcPct val="90000"/>
                  </a:lnSpc>
                </a:pPr>
                <a:r>
                  <a:rPr lang="en-IT" sz="1200" dirty="0"/>
                  <a:t>Best model found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IT" sz="1200" dirty="0"/>
                  <a:t>maxDepth = 8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sz="1200" dirty="0" err="1">
                    <a:sym typeface="Wingdings" pitchFamily="2" charset="2"/>
                  </a:rPr>
                  <a:t>featureSubsetStrategy</a:t>
                </a:r>
                <a:r>
                  <a:rPr lang="en-GB" sz="1200" dirty="0">
                    <a:sym typeface="Wingdings" pitchFamily="2" charset="2"/>
                  </a:rPr>
                  <a:t> = 0.66</a:t>
                </a:r>
                <a:endParaRPr lang="en-IT" sz="1200" dirty="0"/>
              </a:p>
              <a:p>
                <a:pPr lvl="1">
                  <a:lnSpc>
                    <a:spcPct val="90000"/>
                  </a:lnSpc>
                </a:pPr>
                <a:r>
                  <a:rPr lang="en-IT" sz="1200" dirty="0"/>
                  <a:t>Tested on test set (unseen)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IT" sz="1200" dirty="0"/>
                  <a:t>Pyspark Evaluator </a:t>
                </a:r>
                <a:r>
                  <a:rPr lang="en-IT" sz="1200" dirty="0">
                    <a:sym typeface="Wingdings" pitchFamily="2" charset="2"/>
                  </a:rPr>
                  <a:t> RMSE = </a:t>
                </a:r>
                <a:r>
                  <a:rPr lang="en-IT" sz="1200" dirty="0"/>
                  <a:t>0.001124827640277391 </a:t>
                </a:r>
                <a:r>
                  <a:rPr lang="en-IT" sz="1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I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37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5% </m:t>
                    </m:r>
                  </m:oMath>
                </a14:m>
                <a:r>
                  <a:rPr lang="en-IT" sz="1200" dirty="0">
                    <a:sym typeface="Wingdings" pitchFamily="2" charset="2"/>
                  </a:rPr>
                  <a:t>of y’s range</a:t>
                </a:r>
              </a:p>
              <a:p>
                <a:pPr>
                  <a:lnSpc>
                    <a:spcPct val="90000"/>
                  </a:lnSpc>
                </a:pPr>
                <a:r>
                  <a:rPr lang="en-IT" sz="1200" dirty="0">
                    <a:sym typeface="Wingdings" pitchFamily="2" charset="2"/>
                  </a:rPr>
                  <a:t>Predicted/Actual price graph produced</a:t>
                </a:r>
                <a:endParaRPr lang="en-IT" sz="1200" dirty="0"/>
              </a:p>
              <a:p>
                <a:pPr>
                  <a:lnSpc>
                    <a:spcPct val="90000"/>
                  </a:lnSpc>
                </a:pPr>
                <a:endParaRPr lang="en-IT" sz="15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AB301-825F-6546-A0B9-AB85BADA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1690256"/>
                <a:ext cx="5026136" cy="4558144"/>
              </a:xfrm>
              <a:blipFill>
                <a:blip r:embed="rId3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&#10;Description automatically generated with medium confidence">
            <a:extLst>
              <a:ext uri="{FF2B5EF4-FFF2-40B4-BE49-F238E27FC236}">
                <a16:creationId xmlns:a16="http://schemas.microsoft.com/office/drawing/2014/main" id="{2487A598-BA14-FD46-BFB8-1F538AB8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67" y="2798618"/>
            <a:ext cx="6007022" cy="243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3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21B1-16B6-AA48-AE6B-F7320292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E55A-E186-1A4A-B1E5-C2D4909A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Hard to compare RMSE with other solutions</a:t>
            </a:r>
          </a:p>
          <a:p>
            <a:pPr lvl="1"/>
            <a:r>
              <a:rPr lang="en-GB" dirty="0"/>
              <a:t>D</a:t>
            </a:r>
            <a:r>
              <a:rPr lang="en-IT" dirty="0"/>
              <a:t>epends on range of y</a:t>
            </a:r>
          </a:p>
          <a:p>
            <a:pPr lvl="1"/>
            <a:r>
              <a:rPr lang="en-IT" dirty="0"/>
              <a:t>1.375% and 2.25%</a:t>
            </a:r>
          </a:p>
          <a:p>
            <a:pPr lvl="2"/>
            <a:r>
              <a:rPr lang="en-GB" dirty="0"/>
              <a:t>N</a:t>
            </a:r>
            <a:r>
              <a:rPr lang="en-IT" dirty="0"/>
              <a:t>eed to consider </a:t>
            </a:r>
            <a:r>
              <a:rPr lang="it-IT" dirty="0"/>
              <a:t>y = 1 </a:t>
            </a:r>
            <a:r>
              <a:rPr lang="it-IT" dirty="0" err="1"/>
              <a:t>day</a:t>
            </a:r>
            <a:r>
              <a:rPr lang="it-IT" dirty="0"/>
              <a:t> </a:t>
            </a:r>
            <a:endParaRPr lang="it-IT" dirty="0">
              <a:sym typeface="Wingdings" pitchFamily="2" charset="2"/>
            </a:endParaRPr>
          </a:p>
          <a:p>
            <a:pPr lvl="3"/>
            <a:r>
              <a:rPr lang="it-IT" dirty="0" err="1">
                <a:sym typeface="Wingdings" pitchFamily="2" charset="2"/>
              </a:rPr>
              <a:t>Also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naive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method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performs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quite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well</a:t>
            </a:r>
            <a:r>
              <a:rPr lang="it-IT" dirty="0">
                <a:sym typeface="Wingdings" pitchFamily="2" charset="2"/>
              </a:rPr>
              <a:t> </a:t>
            </a:r>
          </a:p>
          <a:p>
            <a:pPr lvl="3"/>
            <a:r>
              <a:rPr lang="it-IT" dirty="0">
                <a:sym typeface="Wingdings" pitchFamily="2" charset="2"/>
              </a:rPr>
              <a:t> High </a:t>
            </a:r>
            <a:r>
              <a:rPr lang="it-IT" dirty="0" err="1">
                <a:sym typeface="Wingdings" pitchFamily="2" charset="2"/>
              </a:rPr>
              <a:t>precision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needed</a:t>
            </a:r>
            <a:endParaRPr lang="en-IT" dirty="0"/>
          </a:p>
          <a:p>
            <a:endParaRPr lang="en-IT" dirty="0"/>
          </a:p>
          <a:p>
            <a:r>
              <a:rPr lang="en-IT" dirty="0"/>
              <a:t>In this setting:</a:t>
            </a:r>
          </a:p>
          <a:p>
            <a:pPr lvl="1"/>
            <a:r>
              <a:rPr lang="en-IT" dirty="0"/>
              <a:t>GBT &gt; Linear regression</a:t>
            </a:r>
          </a:p>
          <a:p>
            <a:pPr lvl="1"/>
            <a:r>
              <a:rPr lang="en-GB" dirty="0"/>
              <a:t>Confirms idea of Alim M, Ye G, Guan P</a:t>
            </a:r>
            <a:r>
              <a:rPr lang="en-GB" i="1" dirty="0"/>
              <a:t>, et al</a:t>
            </a:r>
          </a:p>
          <a:p>
            <a:pPr lvl="2"/>
            <a:r>
              <a:rPr lang="en-IT" dirty="0"/>
              <a:t>Gradient boosting suitable for time series forecasting</a:t>
            </a:r>
          </a:p>
          <a:p>
            <a:pPr marL="457200" lvl="1" indent="0">
              <a:buNone/>
            </a:pPr>
            <a:endParaRPr lang="en-IT" dirty="0"/>
          </a:p>
          <a:p>
            <a:pPr marL="457200" lvl="1" indent="0" algn="ctr">
              <a:buNone/>
            </a:pPr>
            <a:endParaRPr lang="en-IT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 FOR YOUR ATTENTION!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2311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1233</TotalTime>
  <Words>656</Words>
  <Application>Microsoft Macintosh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</vt:lpstr>
      <vt:lpstr>Wingdings 3</vt:lpstr>
      <vt:lpstr>Ion</vt:lpstr>
      <vt:lpstr>Bitcoin price forecasting</vt:lpstr>
      <vt:lpstr>Introduction</vt:lpstr>
      <vt:lpstr>Analysis of existing techniques</vt:lpstr>
      <vt:lpstr>Chosen approach</vt:lpstr>
      <vt:lpstr>Architecture – Data Processing/Feature engineering</vt:lpstr>
      <vt:lpstr>Architecture – Feature normalization</vt:lpstr>
      <vt:lpstr>Architecture – Linear regression</vt:lpstr>
      <vt:lpstr>Architecture – GBT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forecasting</dc:title>
  <dc:creator>Andrea Palermo</dc:creator>
  <cp:lastModifiedBy>Andrea Palermo</cp:lastModifiedBy>
  <cp:revision>11</cp:revision>
  <dcterms:created xsi:type="dcterms:W3CDTF">2022-01-31T16:26:34Z</dcterms:created>
  <dcterms:modified xsi:type="dcterms:W3CDTF">2022-02-07T21:36:45Z</dcterms:modified>
</cp:coreProperties>
</file>