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99" d="100"/>
          <a:sy n="99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891D9-3F39-F745-A4B9-9357492C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sz="3600" b="1" dirty="0"/>
              <a:t>Riconoscimento del </a:t>
            </a:r>
            <a:r>
              <a:rPr lang="it-IT" sz="3600" b="1" dirty="0" err="1"/>
              <a:t>gait</a:t>
            </a:r>
            <a:r>
              <a:rPr lang="it-IT" sz="3600" b="1" dirty="0"/>
              <a:t> attraverso caratteristiche di segnali prodotti da </a:t>
            </a:r>
            <a:r>
              <a:rPr lang="it-IT" sz="3600" b="1" dirty="0" err="1"/>
              <a:t>wereable</a:t>
            </a:r>
            <a:r>
              <a:rPr lang="it-IT" sz="3600" b="1" dirty="0"/>
              <a:t> </a:t>
            </a:r>
            <a:r>
              <a:rPr lang="it-IT" sz="3600" b="1" dirty="0" err="1"/>
              <a:t>sensors</a:t>
            </a:r>
            <a:br>
              <a:rPr lang="it-US" sz="3600" dirty="0"/>
            </a:br>
            <a:endParaRPr lang="it-US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FBC3B5-2671-6746-A4AD-70CCF2920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US" dirty="0"/>
              <a:t>Autore: Andrea Palermo</a:t>
            </a:r>
          </a:p>
        </p:txBody>
      </p:sp>
    </p:spTree>
    <p:extLst>
      <p:ext uri="{BB962C8B-B14F-4D97-AF65-F5344CB8AC3E}">
        <p14:creationId xmlns:p14="http://schemas.microsoft.com/office/powerpoint/2010/main" val="242513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5ABCE3-50C0-9543-8200-3C894FEC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4) PARTIZIONE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F89DA-444E-2C43-882A-A0CCCFA7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US" b="1" dirty="0"/>
          </a:p>
          <a:p>
            <a:pPr marL="0" indent="0">
              <a:buNone/>
            </a:pPr>
            <a:r>
              <a:rPr lang="it-US" b="1" dirty="0"/>
              <a:t>Scopo</a:t>
            </a:r>
          </a:p>
          <a:p>
            <a:r>
              <a:rPr lang="it-US" dirty="0"/>
              <a:t>Insiemi alllenamento/test </a:t>
            </a:r>
            <a:r>
              <a:rPr lang="it-US" dirty="0">
                <a:sym typeface="Wingdings" pitchFamily="2" charset="2"/>
              </a:rPr>
              <a:t> costanti per tutti i soggetti</a:t>
            </a:r>
            <a:endParaRPr lang="it-US" dirty="0"/>
          </a:p>
          <a:p>
            <a:pPr lvl="1"/>
            <a:r>
              <a:rPr lang="it-IT" dirty="0"/>
              <a:t>Proporzione </a:t>
            </a:r>
            <a:r>
              <a:rPr lang="it-US" dirty="0">
                <a:sym typeface="Wingdings" pitchFamily="2" charset="2"/>
              </a:rPr>
              <a:t></a:t>
            </a:r>
            <a:r>
              <a:rPr lang="it-US" dirty="0"/>
              <a:t> 70:30</a:t>
            </a:r>
          </a:p>
          <a:p>
            <a:pPr lvl="1"/>
            <a:r>
              <a:rPr lang="it-IT" dirty="0"/>
              <a:t>E</a:t>
            </a:r>
            <a:r>
              <a:rPr lang="it-US" dirty="0"/>
              <a:t>qua distribuzione soggetti</a:t>
            </a:r>
          </a:p>
          <a:p>
            <a:pPr lvl="1"/>
            <a:endParaRPr lang="it-US" dirty="0"/>
          </a:p>
          <a:p>
            <a:endParaRPr lang="it-US" dirty="0"/>
          </a:p>
        </p:txBody>
      </p:sp>
    </p:spTree>
    <p:extLst>
      <p:ext uri="{BB962C8B-B14F-4D97-AF65-F5344CB8AC3E}">
        <p14:creationId xmlns:p14="http://schemas.microsoft.com/office/powerpoint/2010/main" val="25328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1322B-E133-0F44-97A7-74F5EDAE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5) 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038D2-3A51-4B40-9F32-91CE68E0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49" y="2468031"/>
            <a:ext cx="6147512" cy="3986695"/>
          </a:xfrm>
        </p:spPr>
        <p:txBody>
          <a:bodyPr/>
          <a:lstStyle/>
          <a:p>
            <a:pPr marL="0" indent="0">
              <a:buNone/>
            </a:pPr>
            <a:r>
              <a:rPr lang="it-US" b="1" dirty="0"/>
              <a:t>Per ogni soggetto X:</a:t>
            </a:r>
          </a:p>
          <a:p>
            <a:pPr>
              <a:buFont typeface="+mj-lt"/>
              <a:buAutoNum type="arabicPeriod"/>
            </a:pPr>
            <a:r>
              <a:rPr lang="it-US" b="1" dirty="0"/>
              <a:t>Binarizzazione identificatori</a:t>
            </a:r>
          </a:p>
          <a:p>
            <a:pPr lvl="1"/>
            <a:r>
              <a:rPr lang="it-US" dirty="0"/>
              <a:t>[1,153] </a:t>
            </a:r>
            <a:r>
              <a:rPr lang="it-US" dirty="0">
                <a:sym typeface="Wingdings" pitchFamily="2" charset="2"/>
              </a:rPr>
              <a:t> [0,1]</a:t>
            </a:r>
          </a:p>
          <a:p>
            <a:pPr lvl="1"/>
            <a:r>
              <a:rPr lang="it-US" dirty="0">
                <a:sym typeface="Wingdings" pitchFamily="2" charset="2"/>
              </a:rPr>
              <a:t>Sia allenamento che test (copia)</a:t>
            </a:r>
          </a:p>
          <a:p>
            <a:pPr>
              <a:buFont typeface="+mj-lt"/>
              <a:buAutoNum type="arabicPeriod"/>
            </a:pPr>
            <a:r>
              <a:rPr lang="it-US" b="1" dirty="0">
                <a:sym typeface="Wingdings" pitchFamily="2" charset="2"/>
              </a:rPr>
              <a:t>Upsampling classe minoritaria</a:t>
            </a:r>
          </a:p>
          <a:p>
            <a:pPr lvl="1"/>
            <a:r>
              <a:rPr lang="it-IT" dirty="0">
                <a:sym typeface="Wingdings" pitchFamily="2" charset="2"/>
              </a:rPr>
              <a:t>E</a:t>
            </a:r>
            <a:r>
              <a:rPr lang="it-US" dirty="0">
                <a:sym typeface="Wingdings" pitchFamily="2" charset="2"/>
              </a:rPr>
              <a:t>qua distribuzione  apprendimento sbilanciato</a:t>
            </a:r>
          </a:p>
          <a:p>
            <a:pPr lvl="1"/>
            <a:r>
              <a:rPr lang="it-US" dirty="0"/>
              <a:t>Soluzioni</a:t>
            </a:r>
          </a:p>
          <a:p>
            <a:pPr lvl="2"/>
            <a:r>
              <a:rPr lang="it-IT" dirty="0"/>
              <a:t>D</a:t>
            </a:r>
            <a:r>
              <a:rPr lang="it-US" dirty="0"/>
              <a:t>ownsampling </a:t>
            </a:r>
            <a:r>
              <a:rPr lang="it-US" dirty="0">
                <a:sym typeface="Wingdings" pitchFamily="2" charset="2"/>
              </a:rPr>
              <a:t> sconveniente</a:t>
            </a:r>
          </a:p>
          <a:p>
            <a:pPr lvl="2"/>
            <a:r>
              <a:rPr lang="it-US" dirty="0">
                <a:sym typeface="Wingdings" pitchFamily="2" charset="2"/>
              </a:rPr>
              <a:t>Upsampling </a:t>
            </a:r>
            <a:r>
              <a:rPr lang="it-US" dirty="0"/>
              <a:t>✅ </a:t>
            </a:r>
            <a:r>
              <a:rPr lang="it-US" dirty="0">
                <a:sym typeface="Wingdings" pitchFamily="2" charset="2"/>
              </a:rPr>
              <a:t> SMOTE</a:t>
            </a:r>
            <a:endParaRPr lang="it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22E6F-9F4B-A645-80F3-5A773FCB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2" y="2468032"/>
            <a:ext cx="3786389" cy="39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6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621AB-F368-CA42-9F88-099C3D8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CLASSIFICAZIONE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69852C-D865-C249-BFFC-AD58012F2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3"/>
                </a:pPr>
                <a:r>
                  <a:rPr lang="it-US" b="1" dirty="0"/>
                  <a:t>Allenamento</a:t>
                </a:r>
              </a:p>
              <a:p>
                <a:pPr lvl="1"/>
                <a:r>
                  <a:rPr lang="it-IT" dirty="0"/>
                  <a:t>M</a:t>
                </a:r>
                <a:r>
                  <a:rPr lang="it-US" dirty="0"/>
                  <a:t>odello verifica identità X</a:t>
                </a:r>
              </a:p>
              <a:p>
                <a:pPr lvl="1"/>
                <a:r>
                  <a:rPr lang="it-US" i="1" dirty="0"/>
                  <a:t>AdaBoost-Samme </a:t>
                </a:r>
                <a:r>
                  <a:rPr lang="it-US" dirty="0">
                    <a:sym typeface="Wingdings" pitchFamily="2" charset="2"/>
                  </a:rPr>
                  <a:t> pesi per calibrazione funzione decisione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/>
                  <a:t>n: #istanze camminata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IT" dirty="0"/>
                  <a:t>pesi inziali: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it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IT" dirty="0"/>
                  <a:t>A</a:t>
                </a:r>
                <a:r>
                  <a:rPr lang="it-US" dirty="0"/>
                  <a:t>llenamento e test con pesi iniziali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/>
                  <a:t>Errori classificazione (casi difficili) </a:t>
                </a:r>
                <a:r>
                  <a:rPr lang="it-US" dirty="0">
                    <a:sym typeface="Wingdings" pitchFamily="2" charset="2"/>
                  </a:rPr>
                  <a:t> m</a:t>
                </a:r>
                <a:r>
                  <a:rPr lang="it-US" dirty="0"/>
                  <a:t>odifica pesi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/>
                  <a:t>Ripetizione allenamento e test e scelta pesi migliori</a:t>
                </a:r>
              </a:p>
              <a:p>
                <a:pPr lvl="2"/>
                <a:endParaRPr lang="it-US" dirty="0"/>
              </a:p>
              <a:p>
                <a:pPr lvl="2"/>
                <a:endParaRPr lang="it-US" i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69852C-D865-C249-BFFC-AD58012F2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369"/>
                </a:stretch>
              </a:blipFill>
            </p:spPr>
            <p:txBody>
              <a:bodyPr/>
              <a:lstStyle/>
              <a:p>
                <a:r>
                  <a:rPr lang="it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F58C3-B913-8145-96C7-5FAD6E9F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US">
                <a:solidFill>
                  <a:srgbClr val="EBEBEB"/>
                </a:solidFill>
              </a:rPr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00193-7FA6-524F-80C6-CAA42D9F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314325"/>
            <a:ext cx="11772900" cy="77724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 startAt="4"/>
            </a:pPr>
            <a:r>
              <a:rPr lang="it-US" sz="1200" b="1" dirty="0"/>
              <a:t>Calibrazione probabilità</a:t>
            </a:r>
          </a:p>
          <a:p>
            <a:pPr lvl="1">
              <a:lnSpc>
                <a:spcPct val="90000"/>
              </a:lnSpc>
            </a:pPr>
            <a:r>
              <a:rPr lang="it-US" sz="1200" dirty="0"/>
              <a:t>Previsioni classi non sufficienti </a:t>
            </a:r>
            <a:r>
              <a:rPr lang="it-US" sz="1200" dirty="0">
                <a:sym typeface="Wingdings" pitchFamily="2" charset="2"/>
              </a:rPr>
              <a:t> p</a:t>
            </a:r>
            <a:r>
              <a:rPr lang="it-US" sz="1200" dirty="0"/>
              <a:t>robabilità necessarie per test</a:t>
            </a:r>
          </a:p>
          <a:p>
            <a:pPr lvl="1">
              <a:lnSpc>
                <a:spcPct val="90000"/>
              </a:lnSpc>
            </a:pPr>
            <a:r>
              <a:rPr lang="it-US" sz="1200" b="1" dirty="0"/>
              <a:t>Scopo</a:t>
            </a:r>
          </a:p>
          <a:p>
            <a:pPr lvl="2">
              <a:lnSpc>
                <a:spcPct val="90000"/>
              </a:lnSpc>
            </a:pPr>
            <a:r>
              <a:rPr lang="it-IT" sz="1200" dirty="0" err="1"/>
              <a:t>S</a:t>
            </a:r>
            <a:r>
              <a:rPr lang="it-US" sz="1200" dirty="0"/>
              <a:t>postare in [0,1]</a:t>
            </a:r>
          </a:p>
          <a:p>
            <a:pPr lvl="2">
              <a:lnSpc>
                <a:spcPct val="90000"/>
              </a:lnSpc>
            </a:pPr>
            <a:r>
              <a:rPr lang="it-US" sz="1200" dirty="0"/>
              <a:t>Classificatore «ben calibrato»</a:t>
            </a:r>
          </a:p>
          <a:p>
            <a:pPr lvl="3">
              <a:lnSpc>
                <a:spcPct val="90000"/>
              </a:lnSpc>
            </a:pPr>
            <a:r>
              <a:rPr lang="it-US" dirty="0"/>
              <a:t>~</a:t>
            </a:r>
            <a:r>
              <a:rPr lang="it-IT" dirty="0"/>
              <a:t>70% di istanze con </a:t>
            </a:r>
            <a:r>
              <a:rPr lang="it-IT" dirty="0" err="1"/>
              <a:t>p</a:t>
            </a:r>
            <a:r>
              <a:rPr lang="it-IT" dirty="0"/>
              <a:t>(id=1)=0.7 avranno identità effettiva 1</a:t>
            </a:r>
          </a:p>
          <a:p>
            <a:pPr lvl="1">
              <a:lnSpc>
                <a:spcPct val="90000"/>
              </a:lnSpc>
            </a:pPr>
            <a:r>
              <a:rPr lang="it-IT" sz="1200" b="1" dirty="0"/>
              <a:t>Procedura: </a:t>
            </a:r>
            <a:r>
              <a:rPr lang="it-IT" sz="1200" dirty="0"/>
              <a:t>Regressione isotonica</a:t>
            </a:r>
          </a:p>
          <a:p>
            <a:pPr lvl="2">
              <a:lnSpc>
                <a:spcPct val="90000"/>
              </a:lnSpc>
            </a:pPr>
            <a:r>
              <a:rPr lang="it-IT" sz="1200" dirty="0"/>
              <a:t>linea non decrescente e più vicina possibile a osservazioni</a:t>
            </a:r>
            <a:endParaRPr lang="it-US" sz="1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72904C-819B-674B-BE02-3771BD0B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09" y="2778068"/>
            <a:ext cx="4062467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1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3F3FA-9B36-7148-9790-5AA46471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6AEC4-F68F-F343-8526-EAD21DC5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809328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endParaRPr lang="it-US" b="1" dirty="0"/>
          </a:p>
          <a:p>
            <a:pPr>
              <a:buFont typeface="+mj-lt"/>
              <a:buAutoNum type="arabicPeriod" startAt="5"/>
            </a:pPr>
            <a:r>
              <a:rPr lang="it-US" b="1" dirty="0"/>
              <a:t>Test</a:t>
            </a:r>
          </a:p>
          <a:p>
            <a:pPr lvl="1"/>
            <a:r>
              <a:rPr lang="it-US" dirty="0"/>
              <a:t>Insieme test dichiarante identità X</a:t>
            </a:r>
          </a:p>
          <a:p>
            <a:pPr lvl="1"/>
            <a:r>
              <a:rPr lang="it-US" dirty="0"/>
              <a:t>Risultato: p(id=1) e p(id=0) per ogni istanza</a:t>
            </a:r>
          </a:p>
          <a:p>
            <a:pPr lvl="2"/>
            <a:r>
              <a:rPr lang="it-IT" dirty="0"/>
              <a:t>M</a:t>
            </a:r>
            <a:r>
              <a:rPr lang="it-US" dirty="0"/>
              <a:t>emorizzate per calcolo performance complessive</a:t>
            </a:r>
          </a:p>
        </p:txBody>
      </p:sp>
    </p:spTree>
    <p:extLst>
      <p:ext uri="{BB962C8B-B14F-4D97-AF65-F5344CB8AC3E}">
        <p14:creationId xmlns:p14="http://schemas.microsoft.com/office/powerpoint/2010/main" val="42526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ED14E-2D9C-A543-9D7D-9DF9CE4A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6) VALUTAZIONE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4075D37-1A6E-D247-9A7D-379E9284E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318" y="2343807"/>
                <a:ext cx="9150296" cy="3675993"/>
              </a:xfrm>
            </p:spPr>
            <p:txBody>
              <a:bodyPr/>
              <a:lstStyle/>
              <a:p>
                <a:r>
                  <a:rPr lang="it-US" dirty="0"/>
                  <a:t>Normale processo verifica </a:t>
                </a:r>
                <a:r>
                  <a:rPr lang="it-US" dirty="0">
                    <a:sym typeface="Wingdings" pitchFamily="2" charset="2"/>
                  </a:rPr>
                  <a:t> distanza/somiglianza + soglia</a:t>
                </a:r>
              </a:p>
              <a:p>
                <a:pPr lvl="1"/>
                <a:r>
                  <a:rPr lang="it-US" dirty="0">
                    <a:sym typeface="Wingdings" pitchFamily="2" charset="2"/>
                  </a:rPr>
                  <a:t>Procedura adottata  probabilità come somiglianza</a:t>
                </a:r>
              </a:p>
              <a:p>
                <a:endParaRPr lang="it-US" dirty="0">
                  <a:sym typeface="Wingdings" pitchFamily="2" charset="2"/>
                </a:endParaRPr>
              </a:p>
              <a:p>
                <a:r>
                  <a:rPr lang="it-US" dirty="0">
                    <a:sym typeface="Wingdings" pitchFamily="2" charset="2"/>
                  </a:rPr>
                  <a:t>Scelta soglia  insieme iniziale: [0,1] con campionamento 0.01</a:t>
                </a:r>
              </a:p>
              <a:p>
                <a:pPr lvl="1"/>
                <a:r>
                  <a:rPr lang="it-IT" dirty="0" err="1">
                    <a:sym typeface="Wingdings" pitchFamily="2" charset="2"/>
                  </a:rPr>
                  <a:t>P</a:t>
                </a:r>
                <a:r>
                  <a:rPr lang="it-US" dirty="0">
                    <a:sym typeface="Wingdings" pitchFamily="2" charset="2"/>
                  </a:rPr>
                  <a:t>er ogni soglia t: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>
                    <a:sym typeface="Wingdings" pitchFamily="2" charset="2"/>
                  </a:rPr>
                  <a:t>Predizioni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>
                    <a:sym typeface="Wingdings" pitchFamily="2" charset="2"/>
                  </a:rPr>
                  <a:t>Confronto predizioni – etichette classe (binarizzate)</a:t>
                </a:r>
              </a:p>
              <a:p>
                <a:pPr lvl="3"/>
                <a:r>
                  <a:rPr lang="it-US" dirty="0">
                    <a:sym typeface="Wingdings" pitchFamily="2" charset="2"/>
                  </a:rPr>
                  <a:t>00GR, 01FR, 10FA, 11GA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it-US" dirty="0">
                    <a:sym typeface="Wingdings" pitchFamily="2" charset="2"/>
                  </a:rPr>
                  <a:t>Calcolo </a:t>
                </a:r>
                <a14:m>
                  <m:oMath xmlns:m="http://schemas.openxmlformats.org/officeDocument/2006/math">
                    <m:r>
                      <a:rPr lang="it-IT" i="1"/>
                      <m:t>𝐹𝐴𝑅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/>
                          <m:t>𝑡</m:t>
                        </m:r>
                      </m:e>
                    </m:d>
                    <m:r>
                      <a:rPr lang="it-IT" i="1"/>
                      <m:t>=</m:t>
                    </m:r>
                    <m:f>
                      <m:fPr>
                        <m:ctrlPr>
                          <a:rPr lang="it-US" i="1"/>
                        </m:ctrlPr>
                      </m:fPr>
                      <m:num>
                        <m:r>
                          <a:rPr lang="it-IT" i="1"/>
                          <m:t>𝐹𝐴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</m:num>
                      <m:den>
                        <m:r>
                          <a:rPr lang="it-IT" i="1"/>
                          <m:t>𝐹𝐴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  <m:r>
                          <a:rPr lang="it-IT" i="1"/>
                          <m:t>+</m:t>
                        </m:r>
                        <m:r>
                          <a:rPr lang="it-IT" i="1"/>
                          <m:t>𝐺𝑅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it-IT" i="1"/>
                      <m:t>𝐹𝑅𝑅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/>
                          <m:t>𝑡</m:t>
                        </m:r>
                      </m:e>
                    </m:d>
                    <m:r>
                      <a:rPr lang="it-IT" i="1"/>
                      <m:t>=</m:t>
                    </m:r>
                    <m:f>
                      <m:fPr>
                        <m:ctrlPr>
                          <a:rPr lang="it-US" i="1"/>
                        </m:ctrlPr>
                      </m:fPr>
                      <m:num>
                        <m:r>
                          <a:rPr lang="it-IT" i="1"/>
                          <m:t>𝐹𝑅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</m:num>
                      <m:den>
                        <m:r>
                          <a:rPr lang="it-IT" i="1"/>
                          <m:t>𝐹𝑅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  <m:r>
                          <a:rPr lang="it-IT" i="1"/>
                          <m:t>+</m:t>
                        </m:r>
                        <m:r>
                          <a:rPr lang="it-IT" i="1"/>
                          <m:t>𝐺𝐴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/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it-US" dirty="0">
                    <a:sym typeface="Wingdings" pitchFamily="2" charset="2"/>
                  </a:rPr>
                  <a:t> ; </a:t>
                </a:r>
                <a14:m>
                  <m:oMath xmlns:m="http://schemas.openxmlformats.org/officeDocument/2006/math">
                    <m:r>
                      <a:rPr lang="it-IT" i="1"/>
                      <m:t>𝐺𝐴𝑅</m:t>
                    </m:r>
                    <m:d>
                      <m:dPr>
                        <m:ctrlPr>
                          <a:rPr lang="it-US" i="1"/>
                        </m:ctrlPr>
                      </m:dPr>
                      <m:e>
                        <m:r>
                          <a:rPr lang="it-IT" i="1"/>
                          <m:t>𝑡</m:t>
                        </m:r>
                      </m:e>
                    </m:d>
                    <m:r>
                      <a:rPr lang="it-IT" i="1"/>
                      <m:t>=1−</m:t>
                    </m:r>
                    <m:r>
                      <a:rPr lang="it-IT" i="1"/>
                      <m:t>𝐹𝑅𝑅</m:t>
                    </m:r>
                    <m:r>
                      <a:rPr lang="it-IT" i="1"/>
                      <m:t>(</m:t>
                    </m:r>
                    <m:r>
                      <a:rPr lang="it-IT" i="1"/>
                      <m:t>𝑡</m:t>
                    </m:r>
                    <m:r>
                      <a:rPr lang="it-IT" i="1"/>
                      <m:t>)</m:t>
                    </m:r>
                  </m:oMath>
                </a14:m>
                <a:endParaRPr lang="it-US" dirty="0"/>
              </a:p>
              <a:p>
                <a:pPr marL="914400" lvl="2" indent="0">
                  <a:buNone/>
                </a:pPr>
                <a:endParaRPr lang="it-US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4075D37-1A6E-D247-9A7D-379E9284E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318" y="2343807"/>
                <a:ext cx="9150296" cy="3675993"/>
              </a:xfrm>
              <a:blipFill>
                <a:blip r:embed="rId2"/>
                <a:stretch>
                  <a:fillRect l="-139" t="-687"/>
                </a:stretch>
              </a:blipFill>
            </p:spPr>
            <p:txBody>
              <a:bodyPr/>
              <a:lstStyle/>
              <a:p>
                <a:r>
                  <a:rPr lang="it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5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25C7EC-96D1-8445-8A40-D2F34B7B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it-US" sz="3300">
                <a:solidFill>
                  <a:srgbClr val="EBEBEB"/>
                </a:solidFill>
              </a:rPr>
              <a:t>VALUTAZIONE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5BB2E-2195-3C4D-8104-E31E9964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8" y="1260900"/>
            <a:ext cx="7127890" cy="43361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D62C01-153B-314B-BAB4-1EBEA782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993901"/>
            <a:ext cx="3928845" cy="4020534"/>
          </a:xfrm>
        </p:spPr>
        <p:txBody>
          <a:bodyPr>
            <a:normAutofit fontScale="92500"/>
          </a:bodyPr>
          <a:lstStyle/>
          <a:p>
            <a:r>
              <a:rPr lang="it-US" dirty="0">
                <a:solidFill>
                  <a:srgbClr val="FFFFFF"/>
                </a:solidFill>
              </a:rPr>
              <a:t>Grafico FAR (decrescenti) e FRR(crescenti) al variare di t</a:t>
            </a:r>
          </a:p>
          <a:p>
            <a:r>
              <a:rPr lang="it-US" dirty="0">
                <a:solidFill>
                  <a:srgbClr val="FFFFFF"/>
                </a:solidFill>
              </a:rPr>
              <a:t>FAR decresce velocemente, FRR più graduale</a:t>
            </a:r>
          </a:p>
          <a:p>
            <a:pPr lvl="1"/>
            <a:r>
              <a:rPr lang="it-IT" dirty="0">
                <a:solidFill>
                  <a:srgbClr val="FFFFFF"/>
                </a:solidFill>
              </a:rPr>
              <a:t>M</a:t>
            </a:r>
            <a:r>
              <a:rPr lang="it-US" dirty="0">
                <a:solidFill>
                  <a:srgbClr val="FFFFFF"/>
                </a:solidFill>
              </a:rPr>
              <a:t>olti con p(id=1) &lt; 0.01</a:t>
            </a:r>
          </a:p>
          <a:p>
            <a:r>
              <a:rPr lang="it-US" dirty="0">
                <a:solidFill>
                  <a:srgbClr val="FFFFFF"/>
                </a:solidFill>
              </a:rPr>
              <a:t>Scelta soglia: </a:t>
            </a:r>
            <a:r>
              <a:rPr lang="it-US" b="1" dirty="0">
                <a:solidFill>
                  <a:srgbClr val="FFFFFF"/>
                </a:solidFill>
              </a:rPr>
              <a:t>EER</a:t>
            </a:r>
          </a:p>
          <a:p>
            <a:pPr lvl="1"/>
            <a:r>
              <a:rPr lang="it-IT" dirty="0" err="1">
                <a:solidFill>
                  <a:srgbClr val="FFFFFF"/>
                </a:solidFill>
              </a:rPr>
              <a:t>R</a:t>
            </a:r>
            <a:r>
              <a:rPr lang="it-US" dirty="0">
                <a:solidFill>
                  <a:srgbClr val="FFFFFF"/>
                </a:solidFill>
              </a:rPr>
              <a:t>ate contemporaneamente meno elevati</a:t>
            </a:r>
          </a:p>
          <a:p>
            <a:pPr lvl="1"/>
            <a:r>
              <a:rPr lang="it-IT" dirty="0"/>
              <a:t>0.0144772662145381</a:t>
            </a:r>
            <a:r>
              <a:rPr lang="it-US" dirty="0"/>
              <a:t> </a:t>
            </a:r>
            <a:r>
              <a:rPr lang="it-US" dirty="0">
                <a:sym typeface="Wingdings" pitchFamily="2" charset="2"/>
              </a:rPr>
              <a:t> </a:t>
            </a:r>
            <a:r>
              <a:rPr lang="it-US" dirty="0"/>
              <a:t>~1,45%</a:t>
            </a:r>
          </a:p>
          <a:p>
            <a:r>
              <a:rPr lang="it-US" b="1" dirty="0"/>
              <a:t>ZeroFAR</a:t>
            </a:r>
            <a:r>
              <a:rPr lang="it-US" dirty="0"/>
              <a:t>: </a:t>
            </a:r>
            <a:r>
              <a:rPr lang="it-IT" dirty="0"/>
              <a:t>0.0508167, 0.11978221</a:t>
            </a:r>
          </a:p>
          <a:p>
            <a:pPr lvl="1"/>
            <a:r>
              <a:rPr lang="it-IT" dirty="0"/>
              <a:t>C</a:t>
            </a:r>
            <a:r>
              <a:rPr lang="it-US" dirty="0"/>
              <a:t>ruciale se sicurezza importante </a:t>
            </a:r>
          </a:p>
          <a:p>
            <a:pPr lvl="1"/>
            <a:endParaRPr lang="it-US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172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8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32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AA6358-13FD-E14C-A806-494D03EB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559508"/>
            <a:ext cx="5448111" cy="3268865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2E57D0-BE90-3B4E-91B6-A5016B23B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32" y="506053"/>
            <a:ext cx="3946184" cy="345291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5F3CE-0A72-8340-86C4-0F4D5D7C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0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ROC </a:t>
            </a:r>
            <a:r>
              <a:rPr lang="en-US" b="0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b="0" i="0" kern="1200" cap="all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confronto</a:t>
            </a:r>
            <a:r>
              <a:rPr lang="en-US" b="0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FAR-GAR</a:t>
            </a:r>
          </a:p>
          <a:p>
            <a:pPr lvl="1"/>
            <a:r>
              <a:rPr lang="en-US" cap="all" dirty="0">
                <a:solidFill>
                  <a:schemeClr val="bg1"/>
                </a:solidFill>
                <a:sym typeface="Wingdings" pitchFamily="2" charset="2"/>
              </a:rPr>
              <a:t>AUC:  0.9915839799643146 </a:t>
            </a:r>
            <a:endParaRPr lang="en-US" b="0" i="0" kern="1200" cap="all" dirty="0">
              <a:solidFill>
                <a:schemeClr val="bg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lvl="1"/>
            <a:endParaRPr lang="en-US" b="0" i="0" kern="1200" cap="all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B7001F-906D-0242-B5AB-114490AC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7"/>
            <a:ext cx="10893095" cy="1000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VALUTAZIONE</a:t>
            </a:r>
          </a:p>
        </p:txBody>
      </p:sp>
    </p:spTree>
    <p:extLst>
      <p:ext uri="{BB962C8B-B14F-4D97-AF65-F5344CB8AC3E}">
        <p14:creationId xmlns:p14="http://schemas.microsoft.com/office/powerpoint/2010/main" val="322641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48B8CA-707C-B248-A7EC-63459C54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" y="257578"/>
            <a:ext cx="6330030" cy="3798016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677C622-70A8-8B4F-B024-BADA2A9C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51" y="367710"/>
            <a:ext cx="3937961" cy="3652460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5F3CE-0A72-8340-86C4-0F4D5D7C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DET </a:t>
            </a: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confronto FAR-FRR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B7001F-906D-0242-B5AB-114490AC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VALUTAZIONE</a:t>
            </a:r>
          </a:p>
        </p:txBody>
      </p:sp>
    </p:spTree>
    <p:extLst>
      <p:ext uri="{BB962C8B-B14F-4D97-AF65-F5344CB8AC3E}">
        <p14:creationId xmlns:p14="http://schemas.microsoft.com/office/powerpoint/2010/main" val="362232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418C0-15FB-BE42-AEE6-CDCC4A95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VALUTAZIONE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D0FD52-A7E0-F044-96AC-9A34498E9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US" b="1" dirty="0"/>
                  <a:t>Usabilità e complessità sistema</a:t>
                </a:r>
              </a:p>
              <a:p>
                <a:r>
                  <a:rPr lang="it-US" dirty="0"/>
                  <a:t>2 fasi	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dirty="0"/>
                  <a:t>Selezione caratteristiche rilevanti e allenamento modelli</a:t>
                </a:r>
                <a:r>
                  <a:rPr lang="it-US" dirty="0"/>
                  <a:t> </a:t>
                </a:r>
                <a:r>
                  <a:rPr lang="it-US" dirty="0">
                    <a:sym typeface="Wingdings" pitchFamily="2" charset="2"/>
                  </a:rPr>
                  <a:t> 3h 43’</a:t>
                </a:r>
                <a:endParaRPr lang="it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US" dirty="0"/>
                  <a:t>Throughput rate </a:t>
                </a:r>
                <a:r>
                  <a:rPr lang="it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/>
                      <m:t>0,00</m:t>
                    </m:r>
                    <m:acc>
                      <m:accPr>
                        <m:chr m:val="̅"/>
                        <m:ctrlPr>
                          <a:rPr lang="it-US" i="1"/>
                        </m:ctrlPr>
                      </m:accPr>
                      <m:e>
                        <m:r>
                          <a:rPr lang="it-IT" i="1"/>
                          <m:t>36</m:t>
                        </m:r>
                      </m:e>
                    </m:acc>
                  </m:oMath>
                </a14:m>
                <a:r>
                  <a:rPr lang="it-IT" dirty="0"/>
                  <a:t> secondi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it-IT" dirty="0"/>
              </a:p>
              <a:p>
                <a:pPr marL="400050"/>
                <a:r>
                  <a:rPr lang="it-IT" dirty="0"/>
                  <a:t>Scopo divisione </a:t>
                </a:r>
                <a:r>
                  <a:rPr lang="it-IT" dirty="0">
                    <a:sym typeface="Wingdings" pitchFamily="2" charset="2"/>
                  </a:rPr>
                  <a:t> utilizzo in scenari reali (</a:t>
                </a:r>
                <a:r>
                  <a:rPr lang="it-IT" dirty="0" err="1">
                    <a:sym typeface="Wingdings" pitchFamily="2" charset="2"/>
                  </a:rPr>
                  <a:t>smartphone</a:t>
                </a:r>
                <a:r>
                  <a:rPr lang="it-IT" dirty="0">
                    <a:sym typeface="Wingdings" pitchFamily="2" charset="2"/>
                  </a:rPr>
                  <a:t>)</a:t>
                </a:r>
                <a:endParaRPr lang="it-US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D0FD52-A7E0-F044-96AC-9A34498E9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5" t="-369"/>
                </a:stretch>
              </a:blipFill>
            </p:spPr>
            <p:txBody>
              <a:bodyPr/>
              <a:lstStyle/>
              <a:p>
                <a:r>
                  <a:rPr lang="it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40B88-E293-484F-A558-5781C538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UNO SGUARDO AI SISTEMI BIOMETRICI</a:t>
            </a:r>
            <a:endParaRPr lang="it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776AEF-80D3-4B45-BC7F-FF9C24B6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3807"/>
            <a:ext cx="10385405" cy="36759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US" b="1" dirty="0"/>
              <a:t>Definizione</a:t>
            </a:r>
          </a:p>
          <a:p>
            <a:r>
              <a:rPr lang="it-IT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Sistema informatico per riconoscimento identità</a:t>
            </a:r>
            <a:endParaRPr lang="it-IT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r>
              <a:rPr lang="it-IT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Hardware per acquisizione dati e software per analisi</a:t>
            </a:r>
            <a:endParaRPr lang="it-IT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r>
              <a:rPr lang="it-IT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Differenza con metodi ID-password: </a:t>
            </a:r>
            <a:r>
              <a:rPr lang="it-IT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essere vs possedere/conoscere</a:t>
            </a:r>
            <a:endParaRPr lang="it-IT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indent="0">
              <a:buNone/>
            </a:pPr>
            <a:endParaRPr lang="it-US" b="1" dirty="0"/>
          </a:p>
          <a:p>
            <a:pPr marL="0" indent="0">
              <a:buNone/>
            </a:pPr>
            <a:r>
              <a:rPr lang="it-US" b="1" dirty="0"/>
              <a:t>Caratteristiche sfruttate</a:t>
            </a:r>
          </a:p>
          <a:p>
            <a:r>
              <a:rPr lang="it-IT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Fisiologiche</a:t>
            </a:r>
            <a:r>
              <a:rPr lang="it-IT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stabili nel tempo</a:t>
            </a:r>
          </a:p>
          <a:p>
            <a:pPr lvl="1"/>
            <a:r>
              <a:rPr lang="it-IT" dirty="0"/>
              <a:t>impronte digitali, colore e dimensione dell’iride, retina, sagoma della mano, forma dell’orecchio, fisionomia del volto</a:t>
            </a:r>
            <a:r>
              <a:rPr lang="it-US" dirty="0"/>
              <a:t> </a:t>
            </a:r>
            <a:endParaRPr lang="it-IT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r>
              <a:rPr lang="it-IT" b="1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Comportamentali</a:t>
            </a:r>
            <a:r>
              <a:rPr lang="it-IT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influenzabili da fattori esterni</a:t>
            </a:r>
          </a:p>
          <a:p>
            <a:pPr lvl="1"/>
            <a:r>
              <a:rPr lang="it-IT" dirty="0"/>
              <a:t>scrittura, stile di battitura sulla tastiera, movimenti del corpo, </a:t>
            </a:r>
            <a:r>
              <a:rPr lang="it-IT" b="1" dirty="0"/>
              <a:t>andamento della camminata</a:t>
            </a:r>
            <a:r>
              <a:rPr lang="it-US" dirty="0"/>
              <a:t> </a:t>
            </a:r>
            <a:endParaRPr lang="it-IT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indent="0">
              <a:buNone/>
            </a:pPr>
            <a:endParaRPr lang="it-US" b="1" dirty="0"/>
          </a:p>
        </p:txBody>
      </p:sp>
    </p:spTree>
    <p:extLst>
      <p:ext uri="{BB962C8B-B14F-4D97-AF65-F5344CB8AC3E}">
        <p14:creationId xmlns:p14="http://schemas.microsoft.com/office/powerpoint/2010/main" val="4418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145B1-3BA8-E74C-8AD3-34A121A8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CONFRONTO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3B710-CE77-224A-A7A6-62D6AB08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6681"/>
            <a:ext cx="8825659" cy="4237149"/>
          </a:xfrm>
        </p:spPr>
        <p:txBody>
          <a:bodyPr>
            <a:normAutofit lnSpcReduction="10000"/>
          </a:bodyPr>
          <a:lstStyle/>
          <a:p>
            <a:r>
              <a:rPr lang="it-US" b="1" dirty="0"/>
              <a:t>Termine di paragone</a:t>
            </a:r>
            <a:r>
              <a:rPr lang="it-US" dirty="0"/>
              <a:t>: </a:t>
            </a:r>
            <a:r>
              <a:rPr lang="it-IT" dirty="0"/>
              <a:t>De Marsico M., </a:t>
            </a:r>
            <a:r>
              <a:rPr lang="it-IT" dirty="0" err="1"/>
              <a:t>Fartade</a:t>
            </a:r>
            <a:r>
              <a:rPr lang="it-IT" dirty="0"/>
              <a:t> E., Mecca A. (2018). </a:t>
            </a:r>
            <a:r>
              <a:rPr lang="en-US" dirty="0"/>
              <a:t>“Feature-based Analysis of Gait Signals for Biometric Recognition - Automatic Extraction and Selection of Features from Accelerometer Signals”</a:t>
            </a:r>
            <a:endParaRPr lang="it-US" dirty="0"/>
          </a:p>
          <a:p>
            <a:r>
              <a:rPr lang="it-IT" b="1" dirty="0"/>
              <a:t>C</a:t>
            </a:r>
            <a:r>
              <a:rPr lang="it-US" b="1" dirty="0"/>
              <a:t>onfronto tecniche</a:t>
            </a:r>
          </a:p>
          <a:p>
            <a:pPr lvl="1"/>
            <a:r>
              <a:rPr lang="it-IT" dirty="0"/>
              <a:t>stesso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i="1" dirty="0" err="1"/>
              <a:t>Zju-Gaitacc</a:t>
            </a:r>
            <a:endParaRPr lang="it-IT" i="1" dirty="0"/>
          </a:p>
          <a:p>
            <a:pPr lvl="1"/>
            <a:r>
              <a:rPr lang="it-IT" dirty="0"/>
              <a:t>basato su estrazione e selezione caratteristiche più rilevanti </a:t>
            </a:r>
          </a:p>
          <a:p>
            <a:pPr lvl="2"/>
            <a:r>
              <a:rPr lang="it-IT" dirty="0"/>
              <a:t>Diverse tecniche estrazione, selezione e confronto</a:t>
            </a:r>
            <a:endParaRPr lang="it-US" b="1" dirty="0"/>
          </a:p>
          <a:p>
            <a:r>
              <a:rPr lang="it-US" b="1" dirty="0"/>
              <a:t>Risultati</a:t>
            </a:r>
          </a:p>
          <a:p>
            <a:pPr lvl="1"/>
            <a:r>
              <a:rPr lang="it-IT" dirty="0" err="1"/>
              <a:t>S</a:t>
            </a:r>
            <a:r>
              <a:rPr lang="it-US" dirty="0"/>
              <a:t>cenario 1 e 2 (varianza) </a:t>
            </a:r>
            <a:r>
              <a:rPr lang="it-US" dirty="0">
                <a:sym typeface="Wingdings" pitchFamily="2" charset="2"/>
              </a:rPr>
              <a:t> EER = </a:t>
            </a:r>
            <a:r>
              <a:rPr lang="it-IT" dirty="0"/>
              <a:t>20,2%</a:t>
            </a:r>
          </a:p>
          <a:p>
            <a:pPr lvl="1"/>
            <a:r>
              <a:rPr lang="it-IT" dirty="0"/>
              <a:t>Scenario 3 (PFA) </a:t>
            </a:r>
            <a:r>
              <a:rPr lang="it-IT" dirty="0">
                <a:sym typeface="Wingdings" pitchFamily="2" charset="2"/>
              </a:rPr>
              <a:t> EER = 18,7%</a:t>
            </a:r>
          </a:p>
          <a:p>
            <a:pPr lvl="1"/>
            <a:r>
              <a:rPr lang="it-IT" dirty="0">
                <a:sym typeface="Wingdings" pitchFamily="2" charset="2"/>
              </a:rPr>
              <a:t>Miglioramenti probabilmente dovuti a tecnica confronto e PFA usato maggiormente</a:t>
            </a:r>
          </a:p>
        </p:txBody>
      </p:sp>
    </p:spTree>
    <p:extLst>
      <p:ext uri="{BB962C8B-B14F-4D97-AF65-F5344CB8AC3E}">
        <p14:creationId xmlns:p14="http://schemas.microsoft.com/office/powerpoint/2010/main" val="361021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8844-CAA0-6D42-97FE-96DE5046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4667A3-7AA7-834A-B2B3-679010D6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US" dirty="0"/>
              <a:t>Idea </a:t>
            </a:r>
            <a:r>
              <a:rPr lang="it-IT" dirty="0"/>
              <a:t>(De Marsico, </a:t>
            </a:r>
            <a:r>
              <a:rPr lang="it-IT" dirty="0" err="1"/>
              <a:t>Fartade</a:t>
            </a:r>
            <a:r>
              <a:rPr lang="it-IT" dirty="0"/>
              <a:t>, Mecca, 2018)</a:t>
            </a:r>
            <a:r>
              <a:rPr lang="it-US" dirty="0"/>
              <a:t> </a:t>
            </a:r>
            <a:r>
              <a:rPr lang="it-US" dirty="0">
                <a:sym typeface="Wingdings" pitchFamily="2" charset="2"/>
              </a:rPr>
              <a:t> </a:t>
            </a:r>
            <a:r>
              <a:rPr lang="it-IT" dirty="0"/>
              <a:t>estrazione di caratteristiche può ridurre costo computazionale operazioni di verifica rispetto ad algoritmi di confronto segnali puri</a:t>
            </a:r>
            <a:endParaRPr lang="it-US" dirty="0"/>
          </a:p>
          <a:p>
            <a:pPr lvl="1"/>
            <a:r>
              <a:rPr lang="it-US" dirty="0"/>
              <a:t>Possibilità di esecuzione su dispositivi mobili</a:t>
            </a:r>
          </a:p>
          <a:p>
            <a:pPr lvl="1"/>
            <a:r>
              <a:rPr lang="it-US" dirty="0"/>
              <a:t>Problema: EER elevati</a:t>
            </a:r>
          </a:p>
          <a:p>
            <a:pPr lvl="2"/>
            <a:r>
              <a:rPr lang="it-US" dirty="0"/>
              <a:t>Risolto (1,45%) </a:t>
            </a:r>
            <a:r>
              <a:rPr lang="it-US" dirty="0">
                <a:sym typeface="Wingdings" pitchFamily="2" charset="2"/>
              </a:rPr>
              <a:t> mantenuto costo computazionale contenuto + accuratezza migliorata</a:t>
            </a:r>
          </a:p>
          <a:p>
            <a:r>
              <a:rPr lang="it-US" dirty="0">
                <a:sym typeface="Wingdings" pitchFamily="2" charset="2"/>
              </a:rPr>
              <a:t>Possibili tentativi futuri  diversi </a:t>
            </a:r>
            <a:r>
              <a:rPr lang="it-IT" dirty="0"/>
              <a:t>algoritmi machine </a:t>
            </a:r>
            <a:r>
              <a:rPr lang="it-IT" dirty="0" err="1"/>
              <a:t>learning</a:t>
            </a:r>
            <a:r>
              <a:rPr lang="it-IT" dirty="0"/>
              <a:t>, con o senza </a:t>
            </a:r>
            <a:r>
              <a:rPr lang="it-IT" i="1" dirty="0" err="1"/>
              <a:t>resam</a:t>
            </a:r>
            <a:r>
              <a:rPr lang="it-US" i="1" dirty="0"/>
              <a:t>pling</a:t>
            </a:r>
            <a:endParaRPr lang="it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26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6E28D-7229-D74B-9AF1-CD9489F7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UNO SGUARDO AI SISTEMI BIOMETRICI</a:t>
            </a:r>
            <a:endParaRPr lang="it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DA5825-E72B-6249-AA39-45DEC3B5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US" b="1" dirty="0"/>
              <a:t>Casi d’uso</a:t>
            </a:r>
          </a:p>
          <a:p>
            <a:pPr marL="0" indent="0">
              <a:buNone/>
            </a:pPr>
            <a:endParaRPr lang="it-US" b="1" dirty="0"/>
          </a:p>
          <a:p>
            <a:r>
              <a:rPr lang="it-IT" dirty="0"/>
              <a:t>T</a:t>
            </a:r>
            <a:r>
              <a:rPr lang="it-US" dirty="0"/>
              <a:t>re tipi di operazione di riconoscimento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US" b="1" dirty="0"/>
              <a:t>Verifica dell’identità</a:t>
            </a:r>
            <a:r>
              <a:rPr lang="it-US" dirty="0"/>
              <a:t> (1:1)</a:t>
            </a:r>
            <a:endParaRPr lang="it-US" b="1" dirty="0"/>
          </a:p>
          <a:p>
            <a:pPr marL="800100" lvl="1" indent="-342900">
              <a:buFont typeface="+mj-lt"/>
              <a:buAutoNum type="arabicPeriod"/>
            </a:pPr>
            <a:r>
              <a:rPr lang="it-US" b="1" dirty="0"/>
              <a:t>Identificazione </a:t>
            </a:r>
            <a:r>
              <a:rPr lang="it-US" b="1" i="1" dirty="0"/>
              <a:t>closed set </a:t>
            </a:r>
            <a:r>
              <a:rPr lang="it-US" dirty="0"/>
              <a:t>(1:N)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US" b="1" dirty="0"/>
              <a:t>Identificazione </a:t>
            </a:r>
            <a:r>
              <a:rPr lang="it-US" b="1" i="1" dirty="0"/>
              <a:t>open-set</a:t>
            </a:r>
            <a:r>
              <a:rPr lang="it-US" b="1" dirty="0"/>
              <a:t> </a:t>
            </a:r>
            <a:r>
              <a:rPr lang="it-US" dirty="0"/>
              <a:t>(1:N)</a:t>
            </a:r>
          </a:p>
        </p:txBody>
      </p:sp>
    </p:spTree>
    <p:extLst>
      <p:ext uri="{BB962C8B-B14F-4D97-AF65-F5344CB8AC3E}">
        <p14:creationId xmlns:p14="http://schemas.microsoft.com/office/powerpoint/2010/main" val="247678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15C9D-2179-D549-82F5-B33909B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03446" cy="706964"/>
          </a:xfrm>
        </p:spPr>
        <p:txBody>
          <a:bodyPr/>
          <a:lstStyle/>
          <a:p>
            <a:r>
              <a:rPr lang="it-US" dirty="0"/>
              <a:t>RICONOSCIMENTO DELLA CAMMINATA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6C48-026D-2B4D-A8EB-17883441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47" y="2603500"/>
            <a:ext cx="8903445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US" b="1" dirty="0"/>
              <a:t>Obiettivi del tirocinio</a:t>
            </a:r>
          </a:p>
          <a:p>
            <a:r>
              <a:rPr lang="it-US" dirty="0"/>
              <a:t>Sviluppo sistema riconoscimento camminate</a:t>
            </a:r>
          </a:p>
          <a:p>
            <a:r>
              <a:rPr lang="it-US" b="1" dirty="0"/>
              <a:t>Modalità: </a:t>
            </a:r>
            <a:r>
              <a:rPr lang="it-US" dirty="0"/>
              <a:t>Verifica</a:t>
            </a:r>
          </a:p>
          <a:p>
            <a:r>
              <a:rPr lang="it-US" dirty="0"/>
              <a:t>Valutazione e confronto</a:t>
            </a:r>
          </a:p>
          <a:p>
            <a:endParaRPr lang="it-US" dirty="0"/>
          </a:p>
          <a:p>
            <a:pPr marL="0" indent="0">
              <a:buNone/>
            </a:pPr>
            <a:r>
              <a:rPr lang="it-US" b="1" dirty="0"/>
              <a:t>Tipi di approccio</a:t>
            </a:r>
          </a:p>
          <a:p>
            <a:pPr>
              <a:buFont typeface="+mj-lt"/>
              <a:buAutoNum type="arabicPeriod"/>
            </a:pPr>
            <a:r>
              <a:rPr lang="it-US" dirty="0"/>
              <a:t>Computer vision</a:t>
            </a:r>
          </a:p>
          <a:p>
            <a:pPr>
              <a:buFont typeface="+mj-lt"/>
              <a:buAutoNum type="arabicPeriod"/>
            </a:pPr>
            <a:r>
              <a:rPr lang="it-US" dirty="0"/>
              <a:t>Sensori indossabili ✅</a:t>
            </a:r>
          </a:p>
          <a:p>
            <a:pPr lvl="1"/>
            <a:r>
              <a:rPr lang="it-US" b="1" dirty="0"/>
              <a:t>Vantaggi:</a:t>
            </a:r>
            <a:r>
              <a:rPr lang="it-US" dirty="0"/>
              <a:t> meno elementi di disturbo, possibile autenticazione da dispositivo personale</a:t>
            </a:r>
            <a:endParaRPr lang="it-US" b="1" dirty="0"/>
          </a:p>
          <a:p>
            <a:endParaRPr lang="it-US" dirty="0"/>
          </a:p>
          <a:p>
            <a:pPr marL="0" indent="0">
              <a:buNone/>
            </a:pPr>
            <a:endParaRPr lang="it-US" b="1" dirty="0"/>
          </a:p>
        </p:txBody>
      </p:sp>
    </p:spTree>
    <p:extLst>
      <p:ext uri="{BB962C8B-B14F-4D97-AF65-F5344CB8AC3E}">
        <p14:creationId xmlns:p14="http://schemas.microsoft.com/office/powerpoint/2010/main" val="172133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4333B-3F2D-384E-9B26-E038F7C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APPROCCIO SENSORI INDOSSABILI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2BA089-A32E-824B-A279-EB85DAFE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US" b="1" dirty="0"/>
              <a:t>Ulteriore suddivisione:</a:t>
            </a:r>
          </a:p>
          <a:p>
            <a:pPr>
              <a:buFont typeface="+mj-lt"/>
              <a:buAutoNum type="arabicPeriod"/>
            </a:pPr>
            <a:r>
              <a:rPr lang="it-US" dirty="0"/>
              <a:t>Algoritmi confronto vettori (DTW)</a:t>
            </a:r>
          </a:p>
          <a:p>
            <a:pPr lvl="1"/>
            <a:r>
              <a:rPr lang="it-US" b="1" dirty="0"/>
              <a:t>Dati utilizzati: </a:t>
            </a:r>
            <a:r>
              <a:rPr lang="it-US" dirty="0"/>
              <a:t>Serie temporali pure</a:t>
            </a:r>
            <a:endParaRPr lang="it-US" b="1" dirty="0"/>
          </a:p>
          <a:p>
            <a:pPr lvl="1"/>
            <a:endParaRPr lang="it-US" dirty="0"/>
          </a:p>
          <a:p>
            <a:pPr>
              <a:buFont typeface="+mj-lt"/>
              <a:buAutoNum type="arabicPeriod"/>
            </a:pPr>
            <a:r>
              <a:rPr lang="it-US" dirty="0"/>
              <a:t>Machine learning ✅</a:t>
            </a:r>
          </a:p>
          <a:p>
            <a:pPr lvl="1"/>
            <a:r>
              <a:rPr lang="it-US" dirty="0"/>
              <a:t>Un modello per soggetto</a:t>
            </a:r>
          </a:p>
          <a:p>
            <a:pPr lvl="1"/>
            <a:r>
              <a:rPr lang="it-US" b="1" dirty="0"/>
              <a:t>Dati utilizzati: </a:t>
            </a:r>
            <a:r>
              <a:rPr lang="it-US" dirty="0"/>
              <a:t>Caratteristiche estratte da serie</a:t>
            </a:r>
          </a:p>
        </p:txBody>
      </p:sp>
    </p:spTree>
    <p:extLst>
      <p:ext uri="{BB962C8B-B14F-4D97-AF65-F5344CB8AC3E}">
        <p14:creationId xmlns:p14="http://schemas.microsoft.com/office/powerpoint/2010/main" val="28072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ADA37-EF05-CF43-82DF-A9EF4CD4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1085C-5EE4-CA48-BA24-975AA06C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8825659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US" b="1" dirty="0"/>
              <a:t>Dataset</a:t>
            </a:r>
          </a:p>
          <a:p>
            <a:r>
              <a:rPr lang="it-US" dirty="0"/>
              <a:t>ZJU-Gaitacc</a:t>
            </a:r>
          </a:p>
          <a:p>
            <a:pPr lvl="1"/>
            <a:r>
              <a:rPr lang="it-US" dirty="0"/>
              <a:t>175 soggetti x 2 sessioni</a:t>
            </a:r>
          </a:p>
          <a:p>
            <a:pPr lvl="1"/>
            <a:r>
              <a:rPr lang="it-IT" dirty="0"/>
              <a:t>polso sinistro, spalla sinistra, lato destro del bacino</a:t>
            </a:r>
            <a:r>
              <a:rPr lang="it-US" dirty="0"/>
              <a:t> ✅</a:t>
            </a:r>
            <a:r>
              <a:rPr lang="it-IT" dirty="0"/>
              <a:t>, coscia sinistra e caviglia destra </a:t>
            </a:r>
          </a:p>
          <a:p>
            <a:pPr lvl="1"/>
            <a:r>
              <a:rPr lang="it-IT" dirty="0"/>
              <a:t>Assi x, y, </a:t>
            </a:r>
            <a:r>
              <a:rPr lang="it-IT" dirty="0" err="1"/>
              <a:t>z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Linguaggi e librerie</a:t>
            </a:r>
          </a:p>
          <a:p>
            <a:r>
              <a:rPr lang="it-IT" dirty="0" err="1"/>
              <a:t>Python</a:t>
            </a:r>
            <a:r>
              <a:rPr lang="it-IT" dirty="0"/>
              <a:t> 3.8</a:t>
            </a:r>
          </a:p>
          <a:p>
            <a:pPr lvl="1"/>
            <a:r>
              <a:rPr lang="it-IT" dirty="0" err="1"/>
              <a:t>tsfresh</a:t>
            </a:r>
            <a:r>
              <a:rPr lang="it-IT" dirty="0"/>
              <a:t>, </a:t>
            </a:r>
            <a:r>
              <a:rPr lang="it-IT" dirty="0" err="1"/>
              <a:t>pandas</a:t>
            </a:r>
            <a:r>
              <a:rPr lang="it-IT" dirty="0"/>
              <a:t>, </a:t>
            </a:r>
            <a:r>
              <a:rPr lang="it-IT" dirty="0" err="1"/>
              <a:t>scikit-learn</a:t>
            </a:r>
            <a:endParaRPr lang="it-IT" dirty="0"/>
          </a:p>
          <a:p>
            <a:r>
              <a:rPr lang="it-IT" dirty="0" err="1"/>
              <a:t>Bash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5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5F443-B565-1940-B5AB-7D47F0F1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1) ESTRAZIONE CARATTERISTICHE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2FB30-A5AC-3547-828F-8E58D4D2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1764"/>
            <a:ext cx="8825659" cy="3348036"/>
          </a:xfrm>
        </p:spPr>
        <p:txBody>
          <a:bodyPr/>
          <a:lstStyle/>
          <a:p>
            <a:pPr marL="0" indent="0">
              <a:buNone/>
            </a:pPr>
            <a:r>
              <a:rPr lang="it-US" b="1"/>
              <a:t>Caratteristiche:</a:t>
            </a:r>
          </a:p>
          <a:p>
            <a:r>
              <a:rPr lang="it-US" dirty="0"/>
              <a:t>Valori aggregati sui 3 assi</a:t>
            </a:r>
          </a:p>
          <a:p>
            <a:pPr marL="0" indent="0">
              <a:buNone/>
            </a:pPr>
            <a:endParaRPr lang="it-US" dirty="0"/>
          </a:p>
          <a:p>
            <a:pPr marL="0" indent="0">
              <a:buNone/>
            </a:pPr>
            <a:r>
              <a:rPr lang="it-US" b="1" dirty="0"/>
              <a:t>Estrazione con tsfresh</a:t>
            </a:r>
          </a:p>
          <a:p>
            <a:r>
              <a:rPr lang="it-IT" dirty="0" err="1"/>
              <a:t>R</a:t>
            </a:r>
            <a:r>
              <a:rPr lang="it-US" dirty="0"/>
              <a:t>isultato: 2289 caratteristiche (763 per asse)</a:t>
            </a:r>
          </a:p>
          <a:p>
            <a:r>
              <a:rPr lang="it-US" dirty="0"/>
              <a:t>Memorizzazione su csv</a:t>
            </a:r>
          </a:p>
        </p:txBody>
      </p:sp>
    </p:spTree>
    <p:extLst>
      <p:ext uri="{BB962C8B-B14F-4D97-AF65-F5344CB8AC3E}">
        <p14:creationId xmlns:p14="http://schemas.microsoft.com/office/powerpoint/2010/main" val="27453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0BD16-A22A-C740-95B5-E1052BC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2) SELEZIONE CARATTERISTICHE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6760C-B39D-6F47-89AD-9CCF6323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3806"/>
            <a:ext cx="8825659" cy="424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US" b="1" dirty="0"/>
              <a:t>Scopo: </a:t>
            </a:r>
            <a:r>
              <a:rPr lang="it-US" dirty="0"/>
              <a:t>mantenere solo informazioni rilevanti</a:t>
            </a:r>
            <a:endParaRPr lang="it-US" b="1" dirty="0"/>
          </a:p>
          <a:p>
            <a:pPr marL="0" indent="0">
              <a:buNone/>
            </a:pPr>
            <a:endParaRPr lang="it-US" b="1" dirty="0"/>
          </a:p>
          <a:p>
            <a:pPr marL="0" indent="0">
              <a:buNone/>
            </a:pPr>
            <a:r>
              <a:rPr lang="it-US" b="1" dirty="0"/>
              <a:t>2 tentativi</a:t>
            </a:r>
          </a:p>
          <a:p>
            <a:r>
              <a:rPr lang="it-IT" dirty="0"/>
              <a:t>t</a:t>
            </a:r>
            <a:r>
              <a:rPr lang="it-US" dirty="0"/>
              <a:t>sfresh (contemporaneamente a estrazione) </a:t>
            </a:r>
            <a:r>
              <a:rPr lang="it-US" dirty="0">
                <a:sym typeface="Wingdings" pitchFamily="2" charset="2"/>
              </a:rPr>
              <a:t> 1421/2289</a:t>
            </a:r>
            <a:r>
              <a:rPr lang="it-US" dirty="0"/>
              <a:t>  </a:t>
            </a:r>
          </a:p>
          <a:p>
            <a:r>
              <a:rPr lang="it-IT" dirty="0" err="1"/>
              <a:t>s</a:t>
            </a:r>
            <a:r>
              <a:rPr lang="it-US" dirty="0"/>
              <a:t>cikit-learn (+ libertà di scelta) e PFA ✅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E</a:t>
            </a:r>
            <a:r>
              <a:rPr lang="it-US" b="1" dirty="0"/>
              <a:t>liminazione caratteristiche costanti</a:t>
            </a:r>
            <a:r>
              <a:rPr lang="it-US" dirty="0"/>
              <a:t> </a:t>
            </a:r>
            <a:r>
              <a:rPr lang="it-US" dirty="0">
                <a:sym typeface="Wingdings" pitchFamily="2" charset="2"/>
              </a:rPr>
              <a:t> 2158/2289</a:t>
            </a:r>
            <a:endParaRPr lang="it-US" dirty="0"/>
          </a:p>
          <a:p>
            <a:pPr marL="800100" lvl="1" indent="-342900">
              <a:buFont typeface="+mj-lt"/>
              <a:buAutoNum type="arabicPeriod"/>
            </a:pPr>
            <a:r>
              <a:rPr lang="it-US" b="1" dirty="0"/>
              <a:t>Select percentile</a:t>
            </a:r>
            <a:r>
              <a:rPr lang="it-US" dirty="0"/>
              <a:t>(45%) con </a:t>
            </a:r>
            <a:r>
              <a:rPr lang="it-US" i="1" dirty="0"/>
              <a:t>Anova F Value </a:t>
            </a:r>
            <a:r>
              <a:rPr lang="it-US" dirty="0">
                <a:sym typeface="Wingdings" pitchFamily="2" charset="2"/>
              </a:rPr>
              <a:t> 971/2158</a:t>
            </a:r>
            <a:endParaRPr lang="it-US" dirty="0"/>
          </a:p>
          <a:p>
            <a:pPr marL="1200150" lvl="2" indent="-342900"/>
            <a:r>
              <a:rPr lang="it-IT" i="1" dirty="0" err="1"/>
              <a:t>F</a:t>
            </a:r>
            <a:r>
              <a:rPr lang="it-IT" i="1" dirty="0"/>
              <a:t> </a:t>
            </a:r>
            <a:r>
              <a:rPr lang="it-IT" dirty="0"/>
              <a:t>= (varianza inter-gruppi)/(varianza intra-gruppo)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US" b="1" dirty="0"/>
              <a:t>PFA</a:t>
            </a:r>
            <a:r>
              <a:rPr lang="it-US" dirty="0"/>
              <a:t> </a:t>
            </a:r>
            <a:r>
              <a:rPr lang="it-US" dirty="0">
                <a:sym typeface="Wingdings" pitchFamily="2" charset="2"/>
              </a:rPr>
              <a:t> 400/971</a:t>
            </a:r>
          </a:p>
          <a:p>
            <a:pPr marL="1200150" lvl="2" indent="-342900"/>
            <a:r>
              <a:rPr lang="it-IT" dirty="0">
                <a:sym typeface="Wingdings" pitchFamily="2" charset="2"/>
              </a:rPr>
              <a:t>B</a:t>
            </a:r>
            <a:r>
              <a:rPr lang="it-US" dirty="0">
                <a:sym typeface="Wingdings" pitchFamily="2" charset="2"/>
              </a:rPr>
              <a:t>asata su PCA, stesso scopo</a:t>
            </a:r>
          </a:p>
          <a:p>
            <a:pPr marL="1200150" lvl="2" indent="-342900"/>
            <a:r>
              <a:rPr lang="it-US" dirty="0">
                <a:sym typeface="Wingdings" pitchFamily="2" charset="2"/>
              </a:rPr>
              <a:t>Procedimento algebrico  sfrutta PCA per individuare sottoinsieme caratteristiche</a:t>
            </a:r>
          </a:p>
          <a:p>
            <a:pPr marL="1200150" lvl="2" indent="-342900"/>
            <a:endParaRPr lang="it-US" dirty="0"/>
          </a:p>
          <a:p>
            <a:pPr marL="800100" lvl="1" indent="-342900">
              <a:buFont typeface="+mj-lt"/>
              <a:buAutoNum type="arabicPeriod"/>
            </a:pPr>
            <a:endParaRPr lang="it-US" dirty="0"/>
          </a:p>
          <a:p>
            <a:pPr lvl="1">
              <a:buFont typeface="+mj-lt"/>
              <a:buAutoNum type="arabicPeriod"/>
            </a:pPr>
            <a:endParaRPr lang="it-US" dirty="0"/>
          </a:p>
        </p:txBody>
      </p:sp>
    </p:spTree>
    <p:extLst>
      <p:ext uri="{BB962C8B-B14F-4D97-AF65-F5344CB8AC3E}">
        <p14:creationId xmlns:p14="http://schemas.microsoft.com/office/powerpoint/2010/main" val="370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BDCF9-C75E-8D43-A3E8-0EF029C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US" dirty="0"/>
              <a:t>3)NORMALIZZAZIONE CARATTERISTICHE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B69E6FD-3A6A-2D48-930E-E0517B821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US" b="1" dirty="0"/>
                  <a:t>Problema</a:t>
                </a:r>
              </a:p>
              <a:p>
                <a:r>
                  <a:rPr lang="it-US" dirty="0"/>
                  <a:t>Molte caratteristiche, scale potenzialmente diverse </a:t>
                </a:r>
                <a:r>
                  <a:rPr lang="it-US" dirty="0">
                    <a:sym typeface="Wingdings" pitchFamily="2" charset="2"/>
                  </a:rPr>
                  <a:t> allenamento modelli falsato</a:t>
                </a:r>
              </a:p>
              <a:p>
                <a:endParaRPr lang="it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it-US" b="1" dirty="0">
                    <a:sym typeface="Wingdings" pitchFamily="2" charset="2"/>
                  </a:rPr>
                  <a:t>Procedimento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US" dirty="0"/>
                  <a:t>: media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US" dirty="0"/>
                  <a:t>: deviazione standard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B69E6FD-3A6A-2D48-930E-E0517B821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5" t="-369"/>
                </a:stretch>
              </a:blipFill>
            </p:spPr>
            <p:txBody>
              <a:bodyPr/>
              <a:lstStyle/>
              <a:p>
                <a:r>
                  <a:rPr lang="it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91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909</Words>
  <Application>Microsoft Macintosh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Gothic</vt:lpstr>
      <vt:lpstr>Roboto Condensed Light</vt:lpstr>
      <vt:lpstr>Wingdings 3</vt:lpstr>
      <vt:lpstr>Riunioni ione</vt:lpstr>
      <vt:lpstr>Riconoscimento del gait attraverso caratteristiche di segnali prodotti da wereable sensors </vt:lpstr>
      <vt:lpstr>UNO SGUARDO AI SISTEMI BIOMETRICI</vt:lpstr>
      <vt:lpstr>UNO SGUARDO AI SISTEMI BIOMETRICI</vt:lpstr>
      <vt:lpstr>RICONOSCIMENTO DELLA CAMMINATA</vt:lpstr>
      <vt:lpstr>APPROCCIO SENSORI INDOSSABILI</vt:lpstr>
      <vt:lpstr>STRUMENTI UTILIZZATI</vt:lpstr>
      <vt:lpstr>1) ESTRAZIONE CARATTERISTICHE</vt:lpstr>
      <vt:lpstr>2) SELEZIONE CARATTERISTICHE</vt:lpstr>
      <vt:lpstr>3)NORMALIZZAZIONE CARATTERISTICHE</vt:lpstr>
      <vt:lpstr>4) PARTIZIONE DEL DATASET</vt:lpstr>
      <vt:lpstr>5) CLASSIFICAZIONE</vt:lpstr>
      <vt:lpstr>CLASSIFICAZIONE</vt:lpstr>
      <vt:lpstr>CLASSIFICAZIONE</vt:lpstr>
      <vt:lpstr>CLASSIFICAZIONE</vt:lpstr>
      <vt:lpstr>6) VALUTAZIONE</vt:lpstr>
      <vt:lpstr>VALUTAZIONE</vt:lpstr>
      <vt:lpstr>VALUTAZIONE</vt:lpstr>
      <vt:lpstr>VALUTAZIONE</vt:lpstr>
      <vt:lpstr>VALUTAZIONE</vt:lpstr>
      <vt:lpstr>CONFRONTO PERFORMANCE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del gait attraverso caratteristiche di segnali prodotti da wereable sensors </dc:title>
  <dc:creator>Andrea Palermo</dc:creator>
  <cp:lastModifiedBy>Andrea Palermo</cp:lastModifiedBy>
  <cp:revision>9</cp:revision>
  <dcterms:created xsi:type="dcterms:W3CDTF">2020-12-02T10:16:49Z</dcterms:created>
  <dcterms:modified xsi:type="dcterms:W3CDTF">2020-12-02T12:06:21Z</dcterms:modified>
</cp:coreProperties>
</file>