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98" r:id="rId3"/>
    <p:sldId id="261" r:id="rId4"/>
    <p:sldId id="299" r:id="rId5"/>
    <p:sldId id="263" r:id="rId6"/>
    <p:sldId id="268" r:id="rId7"/>
    <p:sldId id="300" r:id="rId8"/>
    <p:sldId id="258" r:id="rId9"/>
    <p:sldId id="259" r:id="rId10"/>
    <p:sldId id="260" r:id="rId11"/>
    <p:sldId id="265" r:id="rId12"/>
    <p:sldId id="262" r:id="rId13"/>
    <p:sldId id="301" r:id="rId14"/>
    <p:sldId id="271" r:id="rId15"/>
    <p:sldId id="302" r:id="rId16"/>
    <p:sldId id="272" r:id="rId17"/>
    <p:sldId id="278" r:id="rId18"/>
    <p:sldId id="275" r:id="rId19"/>
    <p:sldId id="279" r:id="rId20"/>
    <p:sldId id="305" r:id="rId21"/>
    <p:sldId id="289" r:id="rId22"/>
    <p:sldId id="288" r:id="rId23"/>
    <p:sldId id="303" r:id="rId24"/>
    <p:sldId id="304" r:id="rId25"/>
    <p:sldId id="307" r:id="rId26"/>
    <p:sldId id="280" r:id="rId27"/>
    <p:sldId id="281" r:id="rId28"/>
    <p:sldId id="283" r:id="rId29"/>
    <p:sldId id="286" r:id="rId30"/>
    <p:sldId id="282" r:id="rId31"/>
    <p:sldId id="285" r:id="rId32"/>
    <p:sldId id="292" r:id="rId33"/>
    <p:sldId id="294" r:id="rId34"/>
    <p:sldId id="290" r:id="rId35"/>
    <p:sldId id="293" r:id="rId36"/>
    <p:sldId id="287" r:id="rId37"/>
    <p:sldId id="306" r:id="rId38"/>
    <p:sldId id="296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3742"/>
  </p:normalViewPr>
  <p:slideViewPr>
    <p:cSldViewPr snapToGrid="0" snapToObjects="1">
      <p:cViewPr varScale="1">
        <p:scale>
          <a:sx n="120" d="100"/>
          <a:sy n="120" d="100"/>
        </p:scale>
        <p:origin x="19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829300"/>
            <a:ext cx="1689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Java_virtual_machin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Threads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274216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Multi-threaded	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multi-threated scenario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E46C0A"/>
                </a:solidFill>
              </a:rPr>
              <a:t>download can execute in background </a:t>
            </a:r>
            <a:r>
              <a:rPr lang="en-US" dirty="0"/>
              <a:t>(i.e. in another thread)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E46C0A"/>
                </a:solidFill>
              </a:rPr>
              <a:t>analysis, too, can execute in background</a:t>
            </a:r>
            <a:r>
              <a:rPr lang="en-US" dirty="0"/>
              <a:t> (i.e. in another thread) and eventually use multiple CPU cores for saving time</a:t>
            </a:r>
          </a:p>
          <a:p>
            <a:pPr lvl="1"/>
            <a:r>
              <a:rPr lang="en-US" dirty="0"/>
              <a:t>the user can enjoy a responsive GUI while awaiting for eventual notifications (buy/sell signals)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25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parallelism </a:t>
            </a:r>
          </a:p>
          <a:p>
            <a:r>
              <a:rPr lang="en-US" dirty="0"/>
              <a:t>Lighter than processes for both</a:t>
            </a:r>
          </a:p>
          <a:p>
            <a:pPr lvl="1"/>
            <a:r>
              <a:rPr lang="en-US" dirty="0"/>
              <a:t>Creation(i.e., fork())</a:t>
            </a:r>
          </a:p>
          <a:p>
            <a:pPr lvl="1"/>
            <a:r>
              <a:rPr lang="en-US" dirty="0"/>
              <a:t>Communication (i.e., r/w pipes 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295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39846"/>
            <a:ext cx="8229600" cy="18863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Hard for most programmers</a:t>
            </a:r>
          </a:p>
          <a:p>
            <a:r>
              <a:rPr lang="en-US" dirty="0"/>
              <a:t>Even for experts, </a:t>
            </a:r>
            <a:r>
              <a:rPr lang="en-US" dirty="0">
                <a:solidFill>
                  <a:srgbClr val="E46C0A"/>
                </a:solidFill>
              </a:rPr>
              <a:t>development is often painful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Threads break abstraction</a:t>
            </a:r>
            <a:r>
              <a:rPr lang="en-US" dirty="0"/>
              <a:t>: can't design modules independently.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663700"/>
            <a:ext cx="7702946" cy="24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79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important!</a:t>
            </a:r>
          </a:p>
        </p:txBody>
      </p:sp>
      <p:pic>
        <p:nvPicPr>
          <p:cNvPr id="4" name="Content Placeholder 3" descr="Screen Shot 2018-05-21 at 19.11.3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578" r="-20578"/>
          <a:stretch>
            <a:fillRect/>
          </a:stretch>
        </p:blipFill>
        <p:spPr>
          <a:xfrm>
            <a:off x="190499" y="1512558"/>
            <a:ext cx="9537701" cy="5245369"/>
          </a:xfrm>
        </p:spPr>
      </p:pic>
    </p:spTree>
    <p:extLst>
      <p:ext uri="{BB962C8B-B14F-4D97-AF65-F5344CB8AC3E}">
        <p14:creationId xmlns:p14="http://schemas.microsoft.com/office/powerpoint/2010/main" val="594701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Java it is not possible to explicitly call the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syscall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fork() as in C.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Syscalls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fork() and exec() can be jointly via the Process Class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Methods of Process Class also allow developers to acquire standard input, output, error, and exit value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/* Process p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Runtime.getRuntime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().exec("/bin/ls -al /"); */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Process p = (new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ProcessBuilder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("/bin/ls", "-al", "/")).start();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= new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(new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InputStreamReader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p.getInputStream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while ((line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in.readLine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 != null)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(line);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in.close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p.exitValue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179310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can be created by 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extending the Thread class </a:t>
            </a:r>
            <a:r>
              <a:rPr lang="en-US" dirty="0"/>
              <a:t>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overriding its run() method</a:t>
            </a:r>
            <a:endParaRPr lang="en-US" dirty="0"/>
          </a:p>
          <a:p>
            <a:pPr lvl="1"/>
            <a:r>
              <a:rPr lang="en-US" dirty="0"/>
              <a:t>passing to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Thread class constructor </a:t>
            </a:r>
            <a:r>
              <a:rPr lang="en-US" dirty="0"/>
              <a:t>an object implementing the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java.lang.Runnable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Interface</a:t>
            </a:r>
            <a:endParaRPr lang="en-US" dirty="0"/>
          </a:p>
          <a:p>
            <a:r>
              <a:rPr lang="en-US" dirty="0"/>
              <a:t>It is legal to create many threads using the same Runnable object as the target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35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E46C0A"/>
                </a:solidFill>
              </a:rPr>
              <a:t>Extending Thread</a:t>
            </a:r>
          </a:p>
          <a:p>
            <a:pPr marL="0" indent="0">
              <a:buNone/>
            </a:pPr>
            <a:r>
              <a:rPr lang="en-US" sz="2300" dirty="0">
                <a:latin typeface="Consolas"/>
                <a:cs typeface="Consolas"/>
              </a:rPr>
              <a:t>Class T extends Thread {</a:t>
            </a:r>
          </a:p>
          <a:p>
            <a:pPr marL="400050" lvl="1" indent="0">
              <a:buNone/>
            </a:pPr>
            <a:r>
              <a:rPr lang="en-US" sz="2300" dirty="0">
                <a:latin typeface="Consolas"/>
                <a:cs typeface="Consolas"/>
              </a:rPr>
              <a:t>public void run() {</a:t>
            </a:r>
          </a:p>
          <a:p>
            <a:pPr marL="400050" lvl="1" indent="0">
              <a:buNone/>
            </a:pPr>
            <a:r>
              <a:rPr lang="en-US" sz="2300" dirty="0">
                <a:latin typeface="Consolas"/>
                <a:cs typeface="Consolas"/>
              </a:rPr>
              <a:t>		//code here   </a:t>
            </a:r>
          </a:p>
          <a:p>
            <a:pPr marL="400050" lvl="1" indent="0">
              <a:buNone/>
            </a:pPr>
            <a:r>
              <a:rPr lang="en-US" sz="23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23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300" dirty="0">
                <a:latin typeface="Consolas"/>
                <a:cs typeface="Consolas"/>
              </a:rPr>
              <a:t>T t = new T(); </a:t>
            </a:r>
          </a:p>
          <a:p>
            <a:pPr marL="0" indent="0">
              <a:buNone/>
            </a:pPr>
            <a:r>
              <a:rPr lang="en-US" sz="2300" dirty="0" err="1">
                <a:latin typeface="Consolas"/>
                <a:cs typeface="Consolas"/>
              </a:rPr>
              <a:t>t.start</a:t>
            </a:r>
            <a:r>
              <a:rPr lang="en-US" sz="23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Implementing Runnable interface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Class R implements Runnable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public void run()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	//code here   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Thread t = new Thread(new R());</a:t>
            </a:r>
          </a:p>
          <a:p>
            <a:pPr marL="0" indent="0">
              <a:buNone/>
            </a:pPr>
            <a:r>
              <a:rPr lang="en-US" sz="2200" dirty="0" err="1">
                <a:latin typeface="Consolas"/>
                <a:cs typeface="Consolas"/>
              </a:rPr>
              <a:t>t.start</a:t>
            </a:r>
            <a:r>
              <a:rPr lang="en-US" sz="2200" dirty="0">
                <a:latin typeface="Consolas"/>
                <a:cs typeface="Consolas"/>
              </a:rPr>
              <a:t>();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16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class  Counter  implements  Runnable  { </a:t>
            </a:r>
          </a:p>
          <a:p>
            <a:pPr marL="0" indent="0">
              <a:buNone/>
            </a:pPr>
            <a:r>
              <a:rPr lang="fi-FI" sz="1600" dirty="0">
                <a:latin typeface="Consolas"/>
                <a:cs typeface="Consolas"/>
              </a:rPr>
              <a:t>	</a:t>
            </a:r>
            <a:r>
              <a:rPr lang="fi-FI" sz="1600" dirty="0" err="1">
                <a:latin typeface="Consolas"/>
                <a:cs typeface="Consolas"/>
              </a:rPr>
              <a:t>public</a:t>
            </a:r>
            <a:r>
              <a:rPr lang="fi-FI" sz="1600" dirty="0">
                <a:latin typeface="Consolas"/>
                <a:cs typeface="Consolas"/>
              </a:rPr>
              <a:t>  </a:t>
            </a:r>
            <a:r>
              <a:rPr lang="fi-FI" sz="1600" dirty="0" err="1">
                <a:latin typeface="Consolas"/>
                <a:cs typeface="Consolas"/>
              </a:rPr>
              <a:t>void</a:t>
            </a:r>
            <a:r>
              <a:rPr lang="fi-FI" sz="1600" dirty="0">
                <a:latin typeface="Consolas"/>
                <a:cs typeface="Consolas"/>
              </a:rPr>
              <a:t>  </a:t>
            </a:r>
            <a:r>
              <a:rPr lang="fi-FI" sz="1600" dirty="0" err="1">
                <a:latin typeface="Consolas"/>
                <a:cs typeface="Consolas"/>
              </a:rPr>
              <a:t>run</a:t>
            </a:r>
            <a:r>
              <a:rPr lang="fi-FI" sz="16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fi-FI" sz="1600" dirty="0">
                <a:latin typeface="Consolas"/>
                <a:cs typeface="Consolas"/>
              </a:rPr>
              <a:t>		</a:t>
            </a:r>
            <a:r>
              <a:rPr lang="fi-FI" sz="1600" dirty="0" err="1">
                <a:latin typeface="Consolas"/>
                <a:cs typeface="Consolas"/>
              </a:rPr>
              <a:t>for(int</a:t>
            </a:r>
            <a:r>
              <a:rPr lang="fi-FI" sz="1600" dirty="0">
                <a:latin typeface="Consolas"/>
                <a:cs typeface="Consolas"/>
              </a:rPr>
              <a:t>  i=0;  i&lt;10;  i++)</a:t>
            </a:r>
            <a:r>
              <a:rPr lang="ro-RO" sz="1600" dirty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ro-RO" sz="1600" dirty="0">
                <a:latin typeface="Consolas"/>
                <a:cs typeface="Consolas"/>
              </a:rPr>
              <a:t>			System.out.println(Thread.currentThread().</a:t>
            </a:r>
            <a:r>
              <a:rPr lang="ro-RO" sz="1600" dirty="0" err="1">
                <a:latin typeface="Consolas"/>
                <a:cs typeface="Consolas"/>
              </a:rPr>
              <a:t>getName</a:t>
            </a:r>
            <a:r>
              <a:rPr lang="ro-RO" sz="1600" dirty="0">
                <a:latin typeface="Consolas"/>
                <a:cs typeface="Consolas"/>
              </a:rPr>
              <a:t>() + i);</a:t>
            </a:r>
          </a:p>
          <a:p>
            <a:pPr marL="0" indent="0">
              <a:buNone/>
            </a:pPr>
            <a:r>
              <a:rPr lang="ro-RO" sz="16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public class Runner{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public static void main(String[] </a:t>
            </a:r>
            <a:r>
              <a:rPr lang="en-US" sz="1600" dirty="0" err="1">
                <a:latin typeface="Consolas"/>
                <a:cs typeface="Consolas"/>
              </a:rPr>
              <a:t>args</a:t>
            </a:r>
            <a:r>
              <a:rPr lang="en-US" sz="16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Thread t1 = new Thread(new Counter(), “T_A”);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Thread t2 = new Thread(new Counter(), “T_B”);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Thread t3 = new Thread(new Counter(), “T_C”);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t1.start(); t2.start(); t3.start();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55405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When a Thread object is created,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 does not start executing until its start() method is invoked</a:t>
            </a:r>
            <a:r>
              <a:rPr lang="en-US" dirty="0"/>
              <a:t>.</a:t>
            </a:r>
          </a:p>
          <a:p>
            <a:r>
              <a:rPr lang="en-US" dirty="0"/>
              <a:t>When a Thread object exists but hasn't been started, </a:t>
            </a:r>
            <a:r>
              <a:rPr lang="en-US" dirty="0">
                <a:solidFill>
                  <a:srgbClr val="E46C0A"/>
                </a:solidFill>
              </a:rPr>
              <a:t>it is in the </a:t>
            </a:r>
            <a:r>
              <a:rPr lang="en-US" i="1" dirty="0">
                <a:solidFill>
                  <a:srgbClr val="E46C0A"/>
                </a:solidFill>
              </a:rPr>
              <a:t>new</a:t>
            </a:r>
            <a:r>
              <a:rPr lang="en-US" dirty="0">
                <a:solidFill>
                  <a:srgbClr val="E46C0A"/>
                </a:solidFill>
              </a:rPr>
              <a:t> state and is not considered alive.</a:t>
            </a:r>
          </a:p>
          <a:p>
            <a:r>
              <a:rPr lang="en-US" dirty="0"/>
              <a:t>Method start() can be called on a Thread object only once. If start() is called more than once on same object, it will throw a </a:t>
            </a:r>
            <a:r>
              <a:rPr lang="en-US" dirty="0" err="1">
                <a:solidFill>
                  <a:srgbClr val="E46C0A"/>
                </a:solidFill>
              </a:rPr>
              <a:t>RuntimeException</a:t>
            </a:r>
            <a:endParaRPr lang="en-US" dirty="0">
              <a:solidFill>
                <a:srgbClr val="E46C0A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88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It is not guaranteed that threads will start running in the same order in which their start() methods have been called.</a:t>
            </a:r>
          </a:p>
          <a:p>
            <a:r>
              <a:rPr lang="en-US" dirty="0"/>
              <a:t>It is not guaranteed that a thread keeps executing until it's done (it is not guaranteed that its loop completes before another thread begins)</a:t>
            </a:r>
          </a:p>
          <a:p>
            <a:r>
              <a:rPr lang="en-US" dirty="0">
                <a:solidFill>
                  <a:srgbClr val="E46C0A"/>
                </a:solidFill>
              </a:rPr>
              <a:t>Nothing is guaranteed except: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Each thread will start and will run to completion after acquiring the CPU a finite number of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0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operating systems (OS), </a:t>
            </a:r>
            <a:r>
              <a:rPr lang="en-US" dirty="0">
                <a:solidFill>
                  <a:srgbClr val="E46C0A"/>
                </a:solidFill>
              </a:rPr>
              <a:t>a process is an instance of a running application</a:t>
            </a:r>
          </a:p>
          <a:p>
            <a:r>
              <a:rPr lang="en-US" dirty="0"/>
              <a:t>A  process has it own private address space, code,  data, opened files, PID, etc..</a:t>
            </a:r>
          </a:p>
          <a:p>
            <a:r>
              <a:rPr lang="en-US" dirty="0">
                <a:solidFill>
                  <a:srgbClr val="E46C0A"/>
                </a:solidFill>
              </a:rPr>
              <a:t>Processes do not share memory </a:t>
            </a:r>
            <a:r>
              <a:rPr lang="en-US" dirty="0"/>
              <a:t>(separate address spaces), thus they have to communicate through IPC mechanisms offered by the OS (i.e., pipes, signals)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process might contain one or more threads   </a:t>
            </a:r>
            <a:r>
              <a:rPr lang="en-US" dirty="0"/>
              <a:t>running within the context of the process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56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Thread</a:t>
            </a:r>
          </a:p>
        </p:txBody>
      </p:sp>
      <p:sp>
        <p:nvSpPr>
          <p:cNvPr id="5" name="object 7"/>
          <p:cNvSpPr/>
          <p:nvPr/>
        </p:nvSpPr>
        <p:spPr>
          <a:xfrm>
            <a:off x="734159" y="1749792"/>
            <a:ext cx="7628304" cy="4256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0050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priority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E46C0A"/>
                </a:solidFill>
              </a:rPr>
              <a:t>By default, a thread gets the priority of the thread creating it.</a:t>
            </a:r>
          </a:p>
          <a:p>
            <a:r>
              <a:rPr lang="en-US" sz="2800" dirty="0"/>
              <a:t>Priority values are defined between 1 and 10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Thread.MIN_PRIORITY</a:t>
            </a:r>
            <a:r>
              <a:rPr lang="en-US" sz="2000" dirty="0">
                <a:latin typeface="Consolas"/>
                <a:cs typeface="Consolas"/>
              </a:rPr>
              <a:t>	 (== 1)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Thread.NORM_PRIORITY</a:t>
            </a:r>
            <a:r>
              <a:rPr lang="en-US" sz="2000" dirty="0">
                <a:latin typeface="Consolas"/>
                <a:cs typeface="Consolas"/>
              </a:rPr>
              <a:t>  (== 5)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Thread.MAX_PRIORITY</a:t>
            </a:r>
            <a:r>
              <a:rPr lang="en-US" sz="2000" dirty="0">
                <a:latin typeface="Consolas"/>
                <a:cs typeface="Consolas"/>
              </a:rPr>
              <a:t>	 (== 10)</a:t>
            </a:r>
          </a:p>
          <a:p>
            <a:r>
              <a:rPr lang="en-US" sz="2800" dirty="0"/>
              <a:t>Priority can be set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Thread t = new Thread(new Runnable());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t.setPriority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Thread.MAX_PRIORITY</a:t>
            </a:r>
            <a:r>
              <a:rPr lang="en-US" sz="2000" dirty="0">
                <a:latin typeface="Consolas"/>
                <a:cs typeface="Consolas"/>
              </a:rPr>
              <a:t>);	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t.start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6805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scheduling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thread always runs with a priority number</a:t>
            </a:r>
          </a:p>
          <a:p>
            <a:r>
              <a:rPr lang="en-US" sz="2800" dirty="0"/>
              <a:t>The scheduler in most JVMs uses </a:t>
            </a:r>
            <a:r>
              <a:rPr lang="en-US" sz="2800" dirty="0">
                <a:solidFill>
                  <a:srgbClr val="E46C0A"/>
                </a:solidFill>
              </a:rPr>
              <a:t>time-sliced, preemptive, priority-based</a:t>
            </a:r>
            <a:r>
              <a:rPr lang="en-US" sz="2800" dirty="0"/>
              <a:t> scheduling</a:t>
            </a:r>
          </a:p>
          <a:p>
            <a:r>
              <a:rPr lang="en-US" sz="2800" dirty="0">
                <a:solidFill>
                  <a:srgbClr val="E46C0A"/>
                </a:solidFill>
              </a:rPr>
              <a:t>JVM specification does not require a VM to implement a time-slicing scheduler !</a:t>
            </a:r>
          </a:p>
          <a:p>
            <a:pPr lvl="1"/>
            <a:r>
              <a:rPr lang="en-US" sz="2400" dirty="0"/>
              <a:t>some JVM may use a scheduler that lets one thread stay running until it completes its run() method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1656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JVM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public class </a:t>
            </a:r>
            <a:r>
              <a:rPr lang="en-US" sz="1500" b="1" dirty="0" err="1">
                <a:latin typeface="Consolas"/>
                <a:cs typeface="Consolas"/>
              </a:rPr>
              <a:t>CheckPreemption</a:t>
            </a:r>
            <a:r>
              <a:rPr lang="en-US" sz="1500" b="1" dirty="0">
                <a:latin typeface="Consolas"/>
                <a:cs typeface="Consolas"/>
              </a:rPr>
              <a:t> implements Runnable {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@Override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public void run() {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while (true) {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	</a:t>
            </a:r>
            <a:r>
              <a:rPr lang="en-US" sz="1500" b="1" dirty="0" err="1">
                <a:latin typeface="Consolas"/>
                <a:cs typeface="Consolas"/>
              </a:rPr>
              <a:t>System.out.println</a:t>
            </a:r>
            <a:r>
              <a:rPr lang="en-US" sz="1500" b="1" dirty="0">
                <a:latin typeface="Consolas"/>
                <a:cs typeface="Consolas"/>
              </a:rPr>
              <a:t>(</a:t>
            </a:r>
            <a:r>
              <a:rPr lang="en-US" sz="1500" b="1" dirty="0" err="1">
                <a:latin typeface="Consolas"/>
                <a:cs typeface="Consolas"/>
              </a:rPr>
              <a:t>Thread.currentThread</a:t>
            </a:r>
            <a:r>
              <a:rPr lang="en-US" sz="1500" b="1" dirty="0">
                <a:latin typeface="Consolas"/>
                <a:cs typeface="Consolas"/>
              </a:rPr>
              <a:t>().</a:t>
            </a:r>
            <a:r>
              <a:rPr lang="en-US" sz="1500" b="1" dirty="0" err="1">
                <a:latin typeface="Consolas"/>
                <a:cs typeface="Consolas"/>
              </a:rPr>
              <a:t>getName</a:t>
            </a:r>
            <a:r>
              <a:rPr lang="en-US" sz="1500" b="1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}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endParaRPr lang="en-US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public static void main(String </a:t>
            </a:r>
            <a:r>
              <a:rPr lang="en-US" sz="1500" b="1" dirty="0" err="1">
                <a:latin typeface="Consolas"/>
                <a:cs typeface="Consolas"/>
              </a:rPr>
              <a:t>argv</a:t>
            </a:r>
            <a:r>
              <a:rPr lang="en-US" sz="1500" b="1" dirty="0">
                <a:latin typeface="Consolas"/>
                <a:cs typeface="Consolas"/>
              </a:rPr>
              <a:t>[]) {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</a:t>
            </a:r>
            <a:r>
              <a:rPr lang="en-US" sz="1500" b="1" dirty="0" err="1">
                <a:latin typeface="Consolas"/>
                <a:cs typeface="Consolas"/>
              </a:rPr>
              <a:t>CheckPreemption</a:t>
            </a:r>
            <a:r>
              <a:rPr lang="en-US" sz="1500" b="1" dirty="0">
                <a:latin typeface="Consolas"/>
                <a:cs typeface="Consolas"/>
              </a:rPr>
              <a:t> c = new </a:t>
            </a:r>
            <a:r>
              <a:rPr lang="en-US" sz="1500" b="1" dirty="0" err="1">
                <a:latin typeface="Consolas"/>
                <a:cs typeface="Consolas"/>
              </a:rPr>
              <a:t>CheckPreemption</a:t>
            </a:r>
            <a:r>
              <a:rPr lang="en-US" sz="1500" b="1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new Thread(c, "To be").start();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new Thread(c, "Not to be").start();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}</a:t>
            </a:r>
          </a:p>
          <a:p>
            <a:r>
              <a:rPr lang="en-US" dirty="0"/>
              <a:t>If the scheduler is non-preemptive the first thread chosen runs forever</a:t>
            </a:r>
          </a:p>
          <a:p>
            <a:r>
              <a:rPr lang="en-US" dirty="0"/>
              <a:t>If the scheduler is preemptive both threads randomly alternate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01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If the parent thread terminates, all of its child threads terminate as well.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Child threads share resources with the parent thread, including variables</a:t>
            </a:r>
            <a:r>
              <a:rPr lang="en-US" dirty="0"/>
              <a:t>. When the parent thread terminates, the child threads will not be able to access to those resources that the parent thread owns. </a:t>
            </a:r>
          </a:p>
          <a:p>
            <a:r>
              <a:rPr lang="en-US" dirty="0"/>
              <a:t>Thus, if the parent thread terminates earlier than its own child threads,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synchronization mechanisms</a:t>
            </a:r>
            <a:r>
              <a:rPr lang="en-US" dirty="0"/>
              <a:t> are required.</a:t>
            </a:r>
          </a:p>
        </p:txBody>
      </p:sp>
    </p:spTree>
    <p:extLst>
      <p:ext uri="{BB962C8B-B14F-4D97-AF65-F5344CB8AC3E}">
        <p14:creationId xmlns:p14="http://schemas.microsoft.com/office/powerpoint/2010/main" val="3965462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a Thread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E3FF6-E0A2-8E43-A7DA-44BB91F1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/* start children threads */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producer.start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consumer.start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/* wait 1/10 of second */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Thread.sleep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/* gracefully shut down children threads */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producer.running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false;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consumer.running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false;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/* wait for children before exit */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producer.join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consumer.join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23603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states</a:t>
            </a:r>
          </a:p>
        </p:txBody>
      </p:sp>
      <p:pic>
        <p:nvPicPr>
          <p:cNvPr id="5" name="Picture 4" descr="thread-stat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432052"/>
            <a:ext cx="7467600" cy="50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71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Running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thread has been selected (from the runnable pool) to be </a:t>
            </a:r>
            <a:r>
              <a:rPr lang="en-US" dirty="0">
                <a:solidFill>
                  <a:srgbClr val="E46C0A"/>
                </a:solidFill>
              </a:rPr>
              <a:t>the currently executing thread</a:t>
            </a:r>
            <a:r>
              <a:rPr lang="en-US" dirty="0"/>
              <a:t>.</a:t>
            </a:r>
          </a:p>
          <a:p>
            <a:r>
              <a:rPr lang="en-US" dirty="0"/>
              <a:t>Transitions:</a:t>
            </a:r>
          </a:p>
          <a:p>
            <a:pPr lvl="1"/>
            <a:r>
              <a:rPr lang="en-US" dirty="0" err="1"/>
              <a:t>Thread.yield</a:t>
            </a:r>
            <a:r>
              <a:rPr lang="en-US" dirty="0"/>
              <a:t>()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RUNNABLE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Thread.sleep</a:t>
            </a:r>
            <a:r>
              <a:rPr lang="en-US" dirty="0"/>
              <a:t>()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SLEEPING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Thread.join</a:t>
            </a:r>
            <a:r>
              <a:rPr lang="en-US" dirty="0"/>
              <a:t>()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WAITING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acquire a resource but there is no work to do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WAITING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Awaiting for a resource or I/O completion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BLOCKING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End of run() method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DEAD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0D1AFBF0-6ECF-1E4B-AD19-3A4ED94C3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34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Runnable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thread which is eligible to run, but the scheduler has not selected it to be the running thread</a:t>
            </a:r>
          </a:p>
          <a:p>
            <a:r>
              <a:rPr lang="en-US" dirty="0"/>
              <a:t>A thread first enters the runnable state when the start() method is invoked</a:t>
            </a:r>
          </a:p>
          <a:p>
            <a:r>
              <a:rPr lang="en-US" dirty="0"/>
              <a:t>A thread can also return to the runnable state after either the running, blocked, waiting, or sleeping state	</a:t>
            </a:r>
          </a:p>
          <a:p>
            <a:endParaRPr lang="en-US" dirty="0"/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67986BB7-F8AC-2F44-8467-026D2E21D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70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Waiting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A thread that can acquire a resource but there is no work to do</a:t>
            </a:r>
          </a:p>
          <a:p>
            <a:r>
              <a:rPr lang="en-US" dirty="0">
                <a:solidFill>
                  <a:srgbClr val="E46C0A"/>
                </a:solidFill>
              </a:rPr>
              <a:t>A thread awaiting for its children (</a:t>
            </a:r>
            <a:r>
              <a:rPr lang="en-US" dirty="0" err="1">
                <a:solidFill>
                  <a:srgbClr val="E46C0A"/>
                </a:solidFill>
              </a:rPr>
              <a:t>Thread.join</a:t>
            </a:r>
            <a:r>
              <a:rPr lang="en-US" dirty="0">
                <a:solidFill>
                  <a:srgbClr val="E46C0A"/>
                </a:solidFill>
              </a:rPr>
              <a:t>())</a:t>
            </a:r>
            <a:endParaRPr lang="en-US" dirty="0"/>
          </a:p>
          <a:p>
            <a:r>
              <a:rPr lang="en-US" dirty="0"/>
              <a:t>The thread calls </a:t>
            </a:r>
            <a:r>
              <a:rPr lang="en-US" dirty="0" err="1"/>
              <a:t>object.wait</a:t>
            </a:r>
            <a:r>
              <a:rPr lang="en-US" dirty="0"/>
              <a:t>() and waits for another thread to call </a:t>
            </a:r>
            <a:r>
              <a:rPr lang="en-US" dirty="0" err="1"/>
              <a:t>object.notify</a:t>
            </a:r>
            <a:r>
              <a:rPr lang="en-US" dirty="0"/>
              <a:t>() or </a:t>
            </a:r>
            <a:r>
              <a:rPr lang="en-US" dirty="0" err="1"/>
              <a:t>object.notifyAll</a:t>
            </a:r>
            <a:r>
              <a:rPr lang="en-US" dirty="0"/>
              <a:t>()</a:t>
            </a:r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B9CDDEB6-62CE-0A42-8848-F6F10E30D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6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dirty="0"/>
              <a:t>Threads are sometimes called 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lightweight processes. </a:t>
            </a:r>
            <a:r>
              <a:rPr lang="en-US" sz="2500" dirty="0"/>
              <a:t>Like processes, </a:t>
            </a:r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each thread has its own stack, program counter, and local variables </a:t>
            </a:r>
          </a:p>
          <a:p>
            <a:r>
              <a:rPr lang="en-US" sz="2500" dirty="0"/>
              <a:t>However, </a:t>
            </a:r>
            <a:r>
              <a:rPr lang="en-US" sz="2500" dirty="0">
                <a:solidFill>
                  <a:srgbClr val="E46C0A"/>
                </a:solidFill>
              </a:rPr>
              <a:t>threads within the same process are less insulated from each other </a:t>
            </a:r>
            <a:r>
              <a:rPr lang="en-US" sz="2500" dirty="0"/>
              <a:t>than processes. They share the same address space and, consequently, can share variables and objects</a:t>
            </a:r>
          </a:p>
          <a:p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Sharing variables is a simple and fast way threads use for communicating but frequently causes bugs unseen in single-thread programs</a:t>
            </a:r>
          </a:p>
          <a:p>
            <a:r>
              <a:rPr lang="en-US" sz="2500" dirty="0"/>
              <a:t>OOP principle of </a:t>
            </a:r>
            <a:r>
              <a:rPr lang="en-US" sz="2500" i="1" dirty="0"/>
              <a:t>separation of concerns</a:t>
            </a:r>
            <a:r>
              <a:rPr lang="en-US" sz="2500" dirty="0"/>
              <a:t> can be broken!</a:t>
            </a:r>
          </a:p>
        </p:txBody>
      </p:sp>
    </p:spTree>
    <p:extLst>
      <p:ext uri="{BB962C8B-B14F-4D97-AF65-F5344CB8AC3E}">
        <p14:creationId xmlns:p14="http://schemas.microsoft.com/office/powerpoint/2010/main" val="1144271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Blocking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A thread waiting for a resource </a:t>
            </a:r>
          </a:p>
          <a:p>
            <a:r>
              <a:rPr lang="en-US" dirty="0"/>
              <a:t>For example, awaiting for the completion of I/O operations or for an object's lock</a:t>
            </a:r>
          </a:p>
          <a:p>
            <a:endParaRPr lang="en-US" dirty="0"/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AB63AC89-46C1-6647-990A-7498DDB7B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77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Sleeping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thread which is sleeping after an explicit call to </a:t>
            </a:r>
            <a:r>
              <a:rPr lang="en-US" sz="2000" dirty="0" err="1"/>
              <a:t>Thread.sleep</a:t>
            </a:r>
            <a:r>
              <a:rPr lang="en-US" sz="2000" dirty="0"/>
              <a:t>() </a:t>
            </a:r>
          </a:p>
          <a:p>
            <a:r>
              <a:rPr lang="en-US" sz="2000" dirty="0"/>
              <a:t>Back to Runnable state when the thread wakes up because its sleep time has expired.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Thread.sleep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(1000);  // one second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catch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InterruptedException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ex) { }</a:t>
            </a:r>
          </a:p>
          <a:p>
            <a:endParaRPr lang="en-US" sz="2000" dirty="0"/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A82C1C0E-E793-3544-AAB1-D79B3447A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29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Leaving the running state (explicitly)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3 ways for a thread to do it: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sleep()</a:t>
            </a:r>
            <a:r>
              <a:rPr lang="en-US" dirty="0"/>
              <a:t>:  the currently running thread stops executing for at least the specified sleep duration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yield()</a:t>
            </a:r>
            <a:r>
              <a:rPr lang="en-US" dirty="0"/>
              <a:t>: the currently running thread moves back to runnable to give room to other threads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join()</a:t>
            </a:r>
            <a:r>
              <a:rPr lang="en-US" dirty="0"/>
              <a:t>:  the currently running thread stop executing until the thread it joins completes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65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try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// Sleep for 1 second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Thread.sleep</a:t>
            </a:r>
            <a:r>
              <a:rPr lang="en-US" sz="2400" dirty="0">
                <a:latin typeface="Consolas"/>
                <a:cs typeface="Consolas"/>
              </a:rPr>
              <a:t>(1000);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 catch (</a:t>
            </a:r>
            <a:r>
              <a:rPr lang="en-US" sz="2400" dirty="0" err="1">
                <a:latin typeface="Consolas"/>
                <a:cs typeface="Consolas"/>
              </a:rPr>
              <a:t>InterruptedException</a:t>
            </a:r>
            <a:r>
              <a:rPr lang="en-US" sz="2400" dirty="0">
                <a:latin typeface="Consolas"/>
                <a:cs typeface="Consolas"/>
              </a:rPr>
              <a:t> ex) {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//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39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The method yield() make the currently running thread back to Runnable state</a:t>
            </a:r>
          </a:p>
          <a:p>
            <a:pPr lvl="1"/>
            <a:r>
              <a:rPr lang="en-US" dirty="0"/>
              <a:t>It allows other threads to get their turn</a:t>
            </a:r>
          </a:p>
          <a:p>
            <a:pPr lvl="1"/>
            <a:r>
              <a:rPr lang="en-US" dirty="0"/>
              <a:t>However, it might have no effect at all. In fact, there's no guarantee the yielding thread won't be scheduled again for execution. </a:t>
            </a:r>
          </a:p>
          <a:p>
            <a:endParaRPr lang="en-US" dirty="0"/>
          </a:p>
        </p:txBody>
      </p:sp>
      <p:pic>
        <p:nvPicPr>
          <p:cNvPr id="5" name="Content Placeholder 4" descr="thread-yield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26" b="-27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69894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is less dependent from the scheduler type, because threads release CPU when needed. </a:t>
            </a:r>
          </a:p>
          <a:p>
            <a:r>
              <a:rPr lang="en-US" dirty="0"/>
              <a:t>Frequently used when computation is not possible (no work to do) in a specific time slice. </a:t>
            </a:r>
          </a:p>
        </p:txBody>
      </p:sp>
    </p:spTree>
    <p:extLst>
      <p:ext uri="{BB962C8B-B14F-4D97-AF65-F5344CB8AC3E}">
        <p14:creationId xmlns:p14="http://schemas.microsoft.com/office/powerpoint/2010/main" val="3122054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thread can execute a thread join to wait until the other thread terminates.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general, thread join is for a parent to join with one of its child threads. </a:t>
            </a:r>
            <a:r>
              <a:rPr lang="en-US" dirty="0"/>
              <a:t>Thread join has the following activities, assuming that a parent thread P wants to join with one of its child threads C</a:t>
            </a:r>
          </a:p>
          <a:p>
            <a:pPr lvl="1"/>
            <a:r>
              <a:rPr lang="en-US" dirty="0"/>
              <a:t>When P executes </a:t>
            </a:r>
            <a:r>
              <a:rPr lang="en-US" dirty="0" err="1"/>
              <a:t>Thread.join</a:t>
            </a:r>
            <a:r>
              <a:rPr lang="en-US" dirty="0"/>
              <a:t>() in order to join with C, which is still running, P is suspended until C terminates. Once C terminates, P resumes</a:t>
            </a:r>
          </a:p>
          <a:p>
            <a:pPr lvl="1"/>
            <a:r>
              <a:rPr lang="en-US" dirty="0"/>
              <a:t>When P executes </a:t>
            </a:r>
            <a:r>
              <a:rPr lang="en-US" dirty="0" err="1"/>
              <a:t>Thread.join</a:t>
            </a:r>
            <a:r>
              <a:rPr lang="en-US" dirty="0"/>
              <a:t>() and C has already terminated, P continues as if no such thread join has ever executed</a:t>
            </a:r>
          </a:p>
        </p:txBody>
      </p:sp>
    </p:spTree>
    <p:extLst>
      <p:ext uri="{BB962C8B-B14F-4D97-AF65-F5344CB8AC3E}">
        <p14:creationId xmlns:p14="http://schemas.microsoft.com/office/powerpoint/2010/main" val="1141336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join() method lets one thread "join onto the end” of another thread.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Thread t = new Thread();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t.start</a:t>
            </a:r>
            <a:r>
              <a:rPr lang="en-US" sz="20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t.join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/>
              <a:t>Caller move to Waiting state and it will be Runnable when thread t is dead. A timeout can be set to wait for a thread’s end</a:t>
            </a: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t.join</a:t>
            </a:r>
            <a:r>
              <a:rPr lang="en-US" sz="1800" dirty="0">
                <a:latin typeface="Consolas"/>
                <a:cs typeface="Consolas"/>
              </a:rPr>
              <a:t>(5000);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// wait t for 5 seconds: if t is not finished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// then current thread is Runnable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69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word of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 methods may look like they tell another thread to block, but they don't.</a:t>
            </a:r>
          </a:p>
          <a:p>
            <a:r>
              <a:rPr lang="en-US" dirty="0">
                <a:solidFill>
                  <a:srgbClr val="000000"/>
                </a:solidFill>
              </a:rPr>
              <a:t>If t	is a thread object reference, you can write something like: </a:t>
            </a:r>
            <a:r>
              <a:rPr lang="en-US" dirty="0" err="1">
                <a:solidFill>
                  <a:srgbClr val="E46C0A"/>
                </a:solidFill>
              </a:rPr>
              <a:t>t.sleep</a:t>
            </a:r>
            <a:r>
              <a:rPr lang="en-US" dirty="0">
                <a:solidFill>
                  <a:srgbClr val="E46C0A"/>
                </a:solidFill>
              </a:rPr>
              <a:t>()</a:t>
            </a:r>
            <a:r>
              <a:rPr lang="en-US" dirty="0">
                <a:solidFill>
                  <a:srgbClr val="000000"/>
                </a:solidFill>
              </a:rPr>
              <a:t> or	</a:t>
            </a:r>
            <a:r>
              <a:rPr lang="en-US" dirty="0" err="1">
                <a:solidFill>
                  <a:srgbClr val="E46C0A"/>
                </a:solidFill>
              </a:rPr>
              <a:t>t.yield</a:t>
            </a:r>
            <a:r>
              <a:rPr lang="en-US" dirty="0">
                <a:solidFill>
                  <a:srgbClr val="E46C0A"/>
                </a:solidFill>
              </a:rPr>
              <a:t>()</a:t>
            </a:r>
          </a:p>
          <a:p>
            <a:r>
              <a:rPr lang="en-US" dirty="0"/>
              <a:t>However,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they are static methods of Thread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they don't affect the instance t !!!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instead they affect the thread which is currently in execution</a:t>
            </a:r>
          </a:p>
          <a:p>
            <a:r>
              <a:rPr lang="en-US" dirty="0">
                <a:solidFill>
                  <a:srgbClr val="E46C0A"/>
                </a:solidFill>
              </a:rPr>
              <a:t>Using an instance variable to access a static method is error-prone!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3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Every Java program must have at least one thread, the main() thread</a:t>
            </a:r>
            <a:r>
              <a:rPr lang="en-US" dirty="0"/>
              <a:t>. When a program starts running, the JVM creates a new thread and calls the main() method </a:t>
            </a:r>
          </a:p>
          <a:p>
            <a:r>
              <a:rPr lang="en-US" dirty="0"/>
              <a:t>There are other threads created by the JVM that users usually don’t interact with explicitly (e.g., garbage collector)</a:t>
            </a:r>
          </a:p>
        </p:txBody>
      </p:sp>
    </p:spTree>
    <p:extLst>
      <p:ext uri="{BB962C8B-B14F-4D97-AF65-F5344CB8AC3E}">
        <p14:creationId xmlns:p14="http://schemas.microsoft.com/office/powerpoint/2010/main" val="369095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and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multitasking	operating	system	assigns	CPU time (slices) to processes/threads</a:t>
            </a:r>
            <a:r>
              <a:rPr lang="en-US" sz="2800" dirty="0"/>
              <a:t> via a kernel component called </a:t>
            </a:r>
            <a:r>
              <a:rPr lang="en-US" sz="2800" i="1" dirty="0"/>
              <a:t>scheduler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Preemption</a:t>
            </a:r>
            <a:r>
              <a:rPr lang="en-US" sz="2800" dirty="0"/>
              <a:t> is defined as the ability of the scheduler to suspend a process/thread before the end of its execution (i.e., when its time slice is over)</a:t>
            </a:r>
            <a:endParaRPr lang="en-US" sz="2800" i="1" dirty="0"/>
          </a:p>
          <a:p>
            <a:r>
              <a:rPr lang="en-US" sz="2800" dirty="0"/>
              <a:t>Small time-slices (5-20ms) provide the </a:t>
            </a:r>
            <a:r>
              <a:rPr lang="en-US" sz="2800" dirty="0">
                <a:solidFill>
                  <a:srgbClr val="E46C0A"/>
                </a:solidFill>
              </a:rPr>
              <a:t>illusion of parallelism of different processes/threads </a:t>
            </a:r>
            <a:r>
              <a:rPr lang="en-US" sz="2800" dirty="0"/>
              <a:t>(on multi-core machines it is a partial illusion)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436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and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JVM is a process and gets the CPU as assigned by the OS’s scheduler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Java is a specification with many different implementations*</a:t>
            </a:r>
          </a:p>
          <a:p>
            <a:pPr lvl="1"/>
            <a:r>
              <a:rPr lang="en-US" dirty="0"/>
              <a:t>Some JVMs operate like a mini-OS and schedule their own threads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Most JVMs use the OS scheduler (a Java thread is actually mapped to a system thread)</a:t>
            </a:r>
            <a:endParaRPr lang="en-US" dirty="0"/>
          </a:p>
          <a:p>
            <a:pPr marL="0" lvl="1" indent="0">
              <a:buNone/>
            </a:pPr>
            <a:r>
              <a:rPr lang="en-US" sz="2400" dirty="0"/>
              <a:t>*</a:t>
            </a:r>
            <a:r>
              <a:rPr lang="en-US" sz="2400" dirty="0">
                <a:hlinkClick r:id="rId2"/>
              </a:rPr>
              <a:t>https://en.wikipedia.org/wiki/List_of_Java_virtual_machines</a:t>
            </a:r>
            <a:endParaRPr lang="en-US" sz="2400" dirty="0">
              <a:solidFill>
                <a:srgbClr val="E46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73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threads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There are many reasons to use threads in your Java programs. If you use Android, Swing, JavaFX, Servlets, RMI, JavaBeans (EJB) you may already be using threads without realizing it. </a:t>
            </a:r>
          </a:p>
          <a:p>
            <a:r>
              <a:rPr lang="en-US" dirty="0"/>
              <a:t>Main reasons for using threads: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make the UI more responsive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take advantage of multiprocessor systems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perform asynchronous operations or background processing</a:t>
            </a:r>
          </a:p>
        </p:txBody>
      </p:sp>
    </p:spTree>
    <p:extLst>
      <p:ext uri="{BB962C8B-B14F-4D97-AF65-F5344CB8AC3E}">
        <p14:creationId xmlns:p14="http://schemas.microsoft.com/office/powerpoint/2010/main" val="366647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threads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 stock-broker application with three key capabilities:</a:t>
            </a:r>
          </a:p>
          <a:p>
            <a:pPr lvl="1"/>
            <a:r>
              <a:rPr lang="en-US" dirty="0"/>
              <a:t>Download stock prices</a:t>
            </a:r>
          </a:p>
          <a:p>
            <a:pPr lvl="1"/>
            <a:r>
              <a:rPr lang="en-US" dirty="0"/>
              <a:t>Store stock prices into a database</a:t>
            </a:r>
          </a:p>
          <a:p>
            <a:pPr lvl="1"/>
            <a:r>
              <a:rPr lang="en-US" dirty="0"/>
              <a:t>Short-term analysis (1 hour) for buy/sell signals</a:t>
            </a:r>
          </a:p>
        </p:txBody>
      </p:sp>
    </p:spTree>
    <p:extLst>
      <p:ext uri="{BB962C8B-B14F-4D97-AF65-F5344CB8AC3E}">
        <p14:creationId xmlns:p14="http://schemas.microsoft.com/office/powerpoint/2010/main" val="224669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Single-threaded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 </a:t>
            </a:r>
            <a:r>
              <a:rPr lang="en-US" dirty="0">
                <a:solidFill>
                  <a:srgbClr val="E46C0A"/>
                </a:solidFill>
              </a:rPr>
              <a:t>single-threaded runtime environment, actions execute one after another. </a:t>
            </a:r>
            <a:r>
              <a:rPr lang="en-US" dirty="0"/>
              <a:t>An action happens only when the previous one is completed.</a:t>
            </a:r>
          </a:p>
          <a:p>
            <a:r>
              <a:rPr lang="en-US" dirty="0"/>
              <a:t>If the download takes 10 minutes, should the user enjoy 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unresponsive UI</a:t>
            </a:r>
            <a:r>
              <a:rPr lang="en-US" dirty="0"/>
              <a:t>?</a:t>
            </a:r>
          </a:p>
          <a:p>
            <a:r>
              <a:rPr lang="en-US" dirty="0"/>
              <a:t>If short-term analysis takes additional 10 minute the result may come too late. Prices could already have changed significantly!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32767"/>
      </p:ext>
    </p:extLst>
  </p:cSld>
  <p:clrMapOvr>
    <a:masterClrMapping/>
  </p:clrMapOvr>
</p:sld>
</file>

<file path=ppt/theme/theme1.xml><?xml version="1.0" encoding="utf-8"?>
<a:theme xmlns:a="http://schemas.openxmlformats.org/drawingml/2006/main" name="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ING.thmx</Template>
  <TotalTime>1213</TotalTime>
  <Words>1780</Words>
  <Application>Microsoft Macintosh PowerPoint</Application>
  <PresentationFormat>On-screen Show (4:3)</PresentationFormat>
  <Paragraphs>239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Courier New</vt:lpstr>
      <vt:lpstr>Mangal</vt:lpstr>
      <vt:lpstr>ING</vt:lpstr>
      <vt:lpstr>Java Threads</vt:lpstr>
      <vt:lpstr>Processes</vt:lpstr>
      <vt:lpstr>Threads</vt:lpstr>
      <vt:lpstr>Threads</vt:lpstr>
      <vt:lpstr>JVM and Operating System</vt:lpstr>
      <vt:lpstr>JVM and Operating System</vt:lpstr>
      <vt:lpstr>Why threads ?</vt:lpstr>
      <vt:lpstr>Why threads ?</vt:lpstr>
      <vt:lpstr>Single-threaded scenario</vt:lpstr>
      <vt:lpstr>Multi-threaded scenario</vt:lpstr>
      <vt:lpstr>The good</vt:lpstr>
      <vt:lpstr>The bad</vt:lpstr>
      <vt:lpstr>The important!</vt:lpstr>
      <vt:lpstr>Creating a Process</vt:lpstr>
      <vt:lpstr>Creating a Thread</vt:lpstr>
      <vt:lpstr>Creating a Thread</vt:lpstr>
      <vt:lpstr>Creating a Thread</vt:lpstr>
      <vt:lpstr>Starting a Thread</vt:lpstr>
      <vt:lpstr>Starting a Thread</vt:lpstr>
      <vt:lpstr>Starting a Thread</vt:lpstr>
      <vt:lpstr>Thread priority</vt:lpstr>
      <vt:lpstr>JVM scheduling policy</vt:lpstr>
      <vt:lpstr>Checking JVM scheduler</vt:lpstr>
      <vt:lpstr>Terminating a Thread</vt:lpstr>
      <vt:lpstr>Terminating a Thread</vt:lpstr>
      <vt:lpstr>Thread states</vt:lpstr>
      <vt:lpstr>Thread state: Running</vt:lpstr>
      <vt:lpstr>Thread state: Runnable</vt:lpstr>
      <vt:lpstr>Thread state: Waiting</vt:lpstr>
      <vt:lpstr>Thread state: Blocking</vt:lpstr>
      <vt:lpstr>Thread state: Sleeping</vt:lpstr>
      <vt:lpstr>Leaving the running state (explicitly)</vt:lpstr>
      <vt:lpstr>sleep()</vt:lpstr>
      <vt:lpstr>yield()</vt:lpstr>
      <vt:lpstr>yield()</vt:lpstr>
      <vt:lpstr>join()</vt:lpstr>
      <vt:lpstr>join()</vt:lpstr>
      <vt:lpstr>A word of advice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Threads</dc:title>
  <dc:creator>Nicola Bicocchi</dc:creator>
  <cp:lastModifiedBy>Microsoft Office User</cp:lastModifiedBy>
  <cp:revision>223</cp:revision>
  <dcterms:created xsi:type="dcterms:W3CDTF">2014-10-22T20:49:05Z</dcterms:created>
  <dcterms:modified xsi:type="dcterms:W3CDTF">2020-05-01T15:10:20Z</dcterms:modified>
</cp:coreProperties>
</file>