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256" r:id="rId2"/>
    <p:sldId id="257" r:id="rId3"/>
    <p:sldId id="258" r:id="rId4"/>
    <p:sldId id="263" r:id="rId5"/>
    <p:sldId id="261" r:id="rId6"/>
    <p:sldId id="267" r:id="rId7"/>
    <p:sldId id="265" r:id="rId8"/>
    <p:sldId id="260" r:id="rId9"/>
    <p:sldId id="272" r:id="rId10"/>
    <p:sldId id="273" r:id="rId11"/>
    <p:sldId id="274" r:id="rId12"/>
    <p:sldId id="275" r:id="rId13"/>
    <p:sldId id="277" r:id="rId14"/>
    <p:sldId id="391" r:id="rId15"/>
    <p:sldId id="392" r:id="rId16"/>
    <p:sldId id="282" r:id="rId17"/>
    <p:sldId id="278" r:id="rId18"/>
    <p:sldId id="292" r:id="rId19"/>
    <p:sldId id="393" r:id="rId20"/>
    <p:sldId id="264" r:id="rId21"/>
    <p:sldId id="374" r:id="rId22"/>
    <p:sldId id="375" r:id="rId23"/>
    <p:sldId id="394" r:id="rId24"/>
    <p:sldId id="395" r:id="rId25"/>
    <p:sldId id="382" r:id="rId26"/>
    <p:sldId id="383" r:id="rId27"/>
    <p:sldId id="384" r:id="rId28"/>
    <p:sldId id="376" r:id="rId29"/>
    <p:sldId id="377" r:id="rId30"/>
    <p:sldId id="385" r:id="rId31"/>
    <p:sldId id="379"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283" r:id="rId45"/>
    <p:sldId id="294" r:id="rId46"/>
    <p:sldId id="356" r:id="rId47"/>
    <p:sldId id="386" r:id="rId48"/>
    <p:sldId id="396" r:id="rId49"/>
    <p:sldId id="387" r:id="rId50"/>
    <p:sldId id="381" r:id="rId51"/>
    <p:sldId id="402" r:id="rId52"/>
    <p:sldId id="390" r:id="rId53"/>
    <p:sldId id="401" r:id="rId54"/>
    <p:sldId id="297" r:id="rId55"/>
    <p:sldId id="298" r:id="rId56"/>
    <p:sldId id="299" r:id="rId57"/>
    <p:sldId id="301" r:id="rId58"/>
    <p:sldId id="302" r:id="rId59"/>
    <p:sldId id="388" r:id="rId60"/>
    <p:sldId id="304" r:id="rId61"/>
    <p:sldId id="398" r:id="rId62"/>
    <p:sldId id="400" r:id="rId63"/>
    <p:sldId id="311" r:id="rId64"/>
    <p:sldId id="306" r:id="rId65"/>
    <p:sldId id="313" r:id="rId66"/>
    <p:sldId id="312" r:id="rId67"/>
    <p:sldId id="289" r:id="rId68"/>
    <p:sldId id="349" r:id="rId69"/>
    <p:sldId id="359" r:id="rId70"/>
    <p:sldId id="358" r:id="rId71"/>
    <p:sldId id="351" r:id="rId72"/>
    <p:sldId id="352" r:id="rId73"/>
    <p:sldId id="353" r:id="rId74"/>
    <p:sldId id="355" r:id="rId75"/>
    <p:sldId id="360" r:id="rId76"/>
    <p:sldId id="288" r:id="rId77"/>
    <p:sldId id="340" r:id="rId78"/>
    <p:sldId id="341" r:id="rId79"/>
    <p:sldId id="342" r:id="rId80"/>
    <p:sldId id="344" r:id="rId81"/>
    <p:sldId id="345" r:id="rId82"/>
    <p:sldId id="346" r:id="rId8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3"/>
    <p:restoredTop sz="93609"/>
  </p:normalViewPr>
  <p:slideViewPr>
    <p:cSldViewPr>
      <p:cViewPr varScale="1">
        <p:scale>
          <a:sx n="120" d="100"/>
          <a:sy n="120" d="100"/>
        </p:scale>
        <p:origin x="1440" y="1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01/03/20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18</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6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Pure OO language</a:t>
            </a:r>
          </a:p>
          <a:p>
            <a:r>
              <a:rPr lang="en-US" sz="1800" dirty="0"/>
              <a:t>Strong type model and no pointers</a:t>
            </a:r>
          </a:p>
          <a:p>
            <a:r>
              <a:rPr lang="en-US" sz="1800" dirty="0"/>
              <a:t>Exceptions as a pervasive mechanism</a:t>
            </a:r>
          </a:p>
          <a:p>
            <a:r>
              <a:rPr lang="en-US" sz="1800" dirty="0"/>
              <a:t>Shares many syntax elements w/ C++ (learning curve less steep)</a:t>
            </a:r>
          </a:p>
          <a:p>
            <a:r>
              <a:rPr lang="en-US" sz="1800" dirty="0"/>
              <a:t>Automatic garbage collection</a:t>
            </a:r>
          </a:p>
          <a:p>
            <a:r>
              <a:rPr lang="en-US" sz="1800" dirty="0"/>
              <a:t>Run time loading and linking</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pPr marL="0" indent="0">
              <a:buNone/>
            </a:pPr>
            <a:r>
              <a:rPr lang="en-US" sz="2400" dirty="0"/>
              <a:t>Java checks array bounds</a:t>
            </a:r>
            <a:endParaRPr lang="en-US" sz="1800" dirty="0"/>
          </a:p>
          <a:p>
            <a:pPr marL="0" indent="0">
              <a:buNone/>
            </a:pP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v = new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rPr>
              <a:t>ArrayIndexOutOfBoundsException</a:t>
            </a:r>
            <a:r>
              <a:rPr lang="en-US" sz="1800" dirty="0">
                <a:solidFill>
                  <a:schemeClr val="accent6">
                    <a:lumMod val="75000"/>
                  </a:schemeClr>
                </a:solidFill>
              </a:rPr>
              <a:t> (runtime!)</a:t>
            </a:r>
            <a:endParaRPr lang="en-US" sz="1800" dirty="0"/>
          </a:p>
          <a:p>
            <a:endParaRPr lang="en-US" sz="2400" dirty="0"/>
          </a:p>
          <a:p>
            <a:pPr marL="0" indent="0">
              <a:buNone/>
            </a:pPr>
            <a:r>
              <a:rPr lang="en-US" sz="2400" dirty="0"/>
              <a:t>Array length (size of the array, not number of contained elements) is given by the attribute length </a:t>
            </a:r>
          </a:p>
          <a:p>
            <a:pPr marL="0" indent="0">
              <a:buNone/>
            </a:pPr>
            <a:r>
              <a:rPr lang="en-US" sz="1800" dirty="0">
                <a:latin typeface="Consolas" panose="020B0609020204030204" pitchFamily="49" charset="0"/>
                <a:cs typeface="Consolas" panose="020B0609020204030204" pitchFamily="49" charset="0"/>
              </a:rPr>
              <a:t>for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v.length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v[</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r>
              <a:rPr lang="it-IT" dirty="0"/>
              <a:t> and Objects</a:t>
            </a:r>
          </a:p>
        </p:txBody>
      </p:sp>
    </p:spTree>
    <p:extLst>
      <p:ext uri="{BB962C8B-B14F-4D97-AF65-F5344CB8AC3E}">
        <p14:creationId xmlns:p14="http://schemas.microsoft.com/office/powerpoint/2010/main" val="2760304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If a constructor is not defined within a class, a default one (with no parameters) is defined.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3992351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CF42197A-C0A4-C441-833D-2EC3C394E12E}"/>
              </a:ext>
            </a:extLst>
          </p:cNvPr>
          <p:cNvSpPr>
            <a:spLocks noGrp="1"/>
          </p:cNvSpPr>
          <p:nvPr>
            <p:ph idx="1"/>
          </p:nvPr>
        </p:nvSpPr>
        <p:spPr/>
        <p:txBody>
          <a:bodyPr/>
          <a:lstStyle/>
          <a:p>
            <a:r>
              <a:rPr lang="en-GB" dirty="0"/>
              <a:t>It is handy to obtain a textual representation from objects.</a:t>
            </a:r>
          </a:p>
          <a:p>
            <a:r>
              <a:rPr lang="en-GB" dirty="0"/>
              <a:t>In order to provide objects with this feature the method </a:t>
            </a:r>
            <a:r>
              <a:rPr lang="en-GB" i="1" dirty="0"/>
              <a:t>String </a:t>
            </a:r>
            <a:r>
              <a:rPr lang="en-GB" i="1" dirty="0" err="1"/>
              <a:t>toString</a:t>
            </a:r>
            <a:r>
              <a:rPr lang="en-GB" i="1" dirty="0"/>
              <a:t>() </a:t>
            </a:r>
            <a:r>
              <a:rPr lang="en-GB" dirty="0"/>
              <a:t>have to be implemented.</a:t>
            </a:r>
          </a:p>
          <a:p>
            <a:endParaRPr lang="en-GB"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45025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Methods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
        <p:nvSpPr>
          <p:cNvPr id="5" name="Content Placeholder 4">
            <a:extLst>
              <a:ext uri="{FF2B5EF4-FFF2-40B4-BE49-F238E27FC236}">
                <a16:creationId xmlns:a16="http://schemas.microsoft.com/office/drawing/2014/main" id="{D87C2F44-27D5-224C-A6BC-BF656C2570CF}"/>
              </a:ext>
            </a:extLst>
          </p:cNvPr>
          <p:cNvSpPr>
            <a:spLocks noGrp="1"/>
          </p:cNvSpPr>
          <p:nvPr>
            <p:ph idx="1"/>
          </p:nvPr>
        </p:nvSpPr>
        <p:spPr/>
        <p:txBody>
          <a:bodyPr>
            <a:normAutofit fontScale="92500" lnSpcReduction="10000"/>
          </a:bodyPr>
          <a:lstStyle/>
          <a:p>
            <a:pPr marL="0" indent="0">
              <a:buNone/>
            </a:pPr>
            <a:r>
              <a:rPr lang="it-IT" sz="2000" b="1" dirty="0">
                <a:latin typeface="Consolas" panose="020B0609020204030204" pitchFamily="49" charset="0"/>
                <a:cs typeface="Consolas" panose="020B0609020204030204" pitchFamily="49" charset="0"/>
              </a:rPr>
              <a:t>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class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main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args</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a:t>
            </a:r>
            <a:r>
              <a:rPr lang="it-IT" sz="2000" dirty="0">
                <a:latin typeface="Consolas" panose="020B0609020204030204" pitchFamily="49" charset="0"/>
                <a:cs typeface="Consolas" panose="020B0609020204030204" pitchFamily="49" charset="0"/>
              </a:rPr>
              <a:t> = </a:t>
            </a:r>
            <a:r>
              <a:rPr lang="it-IT" sz="2000" b="1" dirty="0">
                <a:latin typeface="Consolas" panose="020B0609020204030204" pitchFamily="49" charset="0"/>
                <a:cs typeface="Consolas" panose="020B0609020204030204" pitchFamily="49" charset="0"/>
              </a:rPr>
              <a:t>new</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(5,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 8</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5));  // 15</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it-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4545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6"/>
            <a:ext cx="4059102" cy="2664296"/>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5541" r="-25541"/>
          <a:stretch>
            <a:fillRect/>
          </a:stretch>
        </p:blipFill>
        <p:spPr>
          <a:xfrm>
            <a:off x="4355976" y="2132857"/>
            <a:ext cx="4846917" cy="2665618"/>
          </a:xfrm>
        </p:spPr>
      </p:pic>
    </p:spTree>
    <p:extLst>
      <p:ext uri="{BB962C8B-B14F-4D97-AF65-F5344CB8AC3E}">
        <p14:creationId xmlns:p14="http://schemas.microsoft.com/office/powerpoint/2010/main" val="705320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a:t>
            </a:r>
          </a:p>
          <a:p>
            <a:r>
              <a:rPr lang="en-US" sz="2000" dirty="0"/>
              <a:t>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7" y="2708920"/>
            <a:ext cx="5806827" cy="367240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Represent properties (attributes) and behaviors (methods) which are common to all instances of an object </a:t>
            </a:r>
          </a:p>
          <a:p>
            <a:r>
              <a:rPr lang="en-US" sz="2800" dirty="0"/>
              <a:t>They exist even when no object has been instantiated!</a:t>
            </a:r>
          </a:p>
          <a:p>
            <a:r>
              <a:rPr lang="en-US" sz="2800" dirty="0"/>
              <a:t>They are defined with the </a:t>
            </a:r>
            <a:r>
              <a:rPr lang="en-US" sz="2800" dirty="0">
                <a:solidFill>
                  <a:schemeClr val="accent6">
                    <a:lumMod val="75000"/>
                  </a:schemeClr>
                </a:solidFill>
              </a:rPr>
              <a:t>static</a:t>
            </a:r>
            <a:r>
              <a:rPr lang="en-US" sz="2800" dirty="0"/>
              <a:t> modifier </a:t>
            </a:r>
          </a:p>
          <a:p>
            <a:r>
              <a:rPr lang="en-US" sz="2800" dirty="0"/>
              <a:t>Access: </a:t>
            </a:r>
            <a:r>
              <a:rPr lang="en-US" sz="2800" i="1" dirty="0" err="1"/>
              <a:t>ClassName.attributename|methodname</a:t>
            </a:r>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fontScale="92500" lnSpcReduction="20000"/>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solidFill>
                  <a:srgbClr val="E46C0A"/>
                </a:solidFill>
              </a:rPr>
              <a:t>Constructors (e.g., new Integer(5)) have been deprecated since Java 9</a:t>
            </a:r>
          </a:p>
          <a:p>
            <a:r>
              <a:rPr lang="en-US" dirty="0"/>
              <a:t>They provide </a:t>
            </a:r>
            <a:r>
              <a:rPr lang="en-US" dirty="0">
                <a:solidFill>
                  <a:srgbClr val="E46C0A"/>
                </a:solidFill>
              </a:rPr>
              <a:t>conversion </a:t>
            </a:r>
            <a:r>
              <a:rPr lang="en-US" dirty="0"/>
              <a:t>operations 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pic>
        <p:nvPicPr>
          <p:cNvPr id="5" name="Content Placeholder 4" descr="Screen Shot 2016-03-09 at 16.43.28.png"/>
          <p:cNvPicPr>
            <a:picLocks noGrp="1" noChangeAspect="1"/>
          </p:cNvPicPr>
          <p:nvPr>
            <p:ph idx="1"/>
          </p:nvPr>
        </p:nvPicPr>
        <p:blipFill>
          <a:blip r:embed="rId2">
            <a:extLst>
              <a:ext uri="{28A0092B-C50C-407E-A947-70E740481C1C}">
                <a14:useLocalDpi xmlns:a14="http://schemas.microsoft.com/office/drawing/2010/main" val="0"/>
              </a:ext>
            </a:extLst>
          </a:blip>
          <a:srcRect l="-957" r="-957"/>
          <a:stretch>
            <a:fillRect/>
          </a:stretch>
        </p:blipFill>
        <p:spPr>
          <a:xfrm>
            <a:off x="1249288" y="1600200"/>
            <a:ext cx="7283152" cy="4005453"/>
          </a:xfrm>
        </p:spPr>
      </p:pic>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474274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a:t>
            </a:r>
          </a:p>
        </p:txBody>
      </p:sp>
      <p:sp>
        <p:nvSpPr>
          <p:cNvPr id="3" name="Content Placeholder 2"/>
          <p:cNvSpPr>
            <a:spLocks noGrp="1"/>
          </p:cNvSpPr>
          <p:nvPr>
            <p:ph idx="1"/>
          </p:nvPr>
        </p:nvSpPr>
        <p:spPr/>
        <p:txBody>
          <a:bodyPr>
            <a:normAutofit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700" dirty="0">
              <a:latin typeface="Courier"/>
              <a:cs typeface="Courier"/>
            </a:endParaRPr>
          </a:p>
          <a:p>
            <a:pPr marL="0" indent="0">
              <a:buNone/>
            </a:pPr>
            <a:r>
              <a:rPr lang="en-US" sz="1700" dirty="0">
                <a:latin typeface="Consolas"/>
                <a:cs typeface="Consolas"/>
              </a:rPr>
              <a:t>class </a:t>
            </a:r>
            <a:r>
              <a:rPr lang="en-US" sz="1700" dirty="0" err="1">
                <a:latin typeface="Consolas"/>
                <a:cs typeface="Consolas"/>
              </a:rPr>
              <a:t>AutoboxingExample</a:t>
            </a:r>
            <a:r>
              <a:rPr lang="en-US" sz="1700" dirty="0">
                <a:latin typeface="Consolas"/>
                <a:cs typeface="Consolas"/>
              </a:rPr>
              <a:t> {</a:t>
            </a:r>
          </a:p>
          <a:p>
            <a:pPr marL="0" indent="0">
              <a:buNone/>
            </a:pPr>
            <a:r>
              <a:rPr lang="en-US" sz="1700" dirty="0">
                <a:latin typeface="Consolas"/>
                <a:cs typeface="Consolas"/>
              </a:rPr>
              <a:t>   public static void </a:t>
            </a:r>
            <a:r>
              <a:rPr lang="en-US" sz="1700" dirty="0" err="1">
                <a:latin typeface="Consolas"/>
                <a:cs typeface="Consolas"/>
              </a:rPr>
              <a:t>myMethod</a:t>
            </a:r>
            <a:r>
              <a:rPr lang="en-US" sz="1700" dirty="0">
                <a:latin typeface="Consolas"/>
                <a:cs typeface="Consolas"/>
              </a:rPr>
              <a:t>(Integer </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r>
              <a:rPr lang="en-US" sz="1700" dirty="0" err="1">
                <a:latin typeface="Consolas"/>
                <a:cs typeface="Consolas"/>
              </a:rPr>
              <a:t>System.out.println</a:t>
            </a:r>
            <a:r>
              <a:rPr lang="en-US" sz="1700" dirty="0">
                <a:latin typeface="Consolas"/>
                <a:cs typeface="Consolas"/>
              </a:rPr>
              <a:t>(</a:t>
            </a:r>
            <a:r>
              <a:rPr lang="en-US" sz="1700" dirty="0" err="1">
                <a:latin typeface="Consolas"/>
                <a:cs typeface="Consolas"/>
              </a:rPr>
              <a:t>num</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   public static void main(String[] </a:t>
            </a:r>
            <a:r>
              <a:rPr lang="en-US" sz="1700" dirty="0" err="1">
                <a:latin typeface="Consolas"/>
                <a:cs typeface="Consolas"/>
              </a:rPr>
              <a:t>args</a:t>
            </a:r>
            <a:r>
              <a:rPr lang="en-US" sz="1700" dirty="0">
                <a:latin typeface="Consolas"/>
                <a:cs typeface="Consolas"/>
              </a:rPr>
              <a:t>) {</a:t>
            </a:r>
          </a:p>
          <a:p>
            <a:pPr marL="0" indent="0">
              <a:buNone/>
            </a:pPr>
            <a:r>
              <a:rPr lang="en-US" sz="1700" dirty="0">
                <a:latin typeface="Consolas"/>
                <a:cs typeface="Consolas"/>
              </a:rPr>
              <a:t>		</a:t>
            </a:r>
            <a:r>
              <a:rPr lang="en-US" sz="1700" dirty="0" err="1">
                <a:latin typeface="Consolas"/>
                <a:cs typeface="Consolas"/>
              </a:rPr>
              <a:t>int</a:t>
            </a:r>
            <a:r>
              <a:rPr lang="en-US" sz="1700" dirty="0">
                <a:latin typeface="Consolas"/>
                <a:cs typeface="Consolas"/>
              </a:rPr>
              <a:t> i = 2;</a:t>
            </a:r>
          </a:p>
          <a:p>
            <a:pPr marL="0" indent="0">
              <a:buNone/>
            </a:pPr>
            <a:r>
              <a:rPr lang="en-US" sz="1700" dirty="0">
                <a:latin typeface="Consolas"/>
                <a:cs typeface="Consolas"/>
              </a:rPr>
              <a:t>		</a:t>
            </a:r>
            <a:r>
              <a:rPr lang="en-US" sz="1700" dirty="0" err="1">
                <a:latin typeface="Consolas"/>
                <a:cs typeface="Consolas"/>
              </a:rPr>
              <a:t>myMethod</a:t>
            </a:r>
            <a:r>
              <a:rPr lang="en-US" sz="1700" dirty="0">
                <a:latin typeface="Consolas"/>
                <a:cs typeface="Consolas"/>
              </a:rPr>
              <a:t>(</a:t>
            </a:r>
            <a:r>
              <a:rPr lang="en-US" sz="1700" dirty="0" err="1">
                <a:latin typeface="Consolas"/>
                <a:cs typeface="Consolas"/>
              </a:rPr>
              <a:t>i</a:t>
            </a:r>
            <a:r>
              <a:rPr lang="en-US" sz="1700" dirty="0">
                <a:latin typeface="Consolas"/>
                <a:cs typeface="Consolas"/>
              </a:rPr>
              <a:t>);</a:t>
            </a:r>
          </a:p>
          <a:p>
            <a:pPr marL="0" indent="0">
              <a:buNone/>
            </a:pPr>
            <a:r>
              <a:rPr lang="en-US" sz="1700" dirty="0">
                <a:latin typeface="Consolas"/>
                <a:cs typeface="Consolas"/>
              </a:rPr>
              <a:t>   }</a:t>
            </a:r>
          </a:p>
          <a:p>
            <a:pPr marL="0" indent="0">
              <a:buNone/>
            </a:pPr>
            <a:r>
              <a:rPr lang="en-US" sz="17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unboxing</a:t>
            </a:r>
          </a:p>
        </p:txBody>
      </p:sp>
      <p:sp>
        <p:nvSpPr>
          <p:cNvPr id="3" name="Content Placeholder 2"/>
          <p:cNvSpPr>
            <a:spLocks noGrp="1"/>
          </p:cNvSpPr>
          <p:nvPr>
            <p:ph idx="1"/>
          </p:nvPr>
        </p:nvSpPr>
        <p:spPr/>
        <p:txBody>
          <a:bodyPr>
            <a:normAutofit fontScale="92500" lnSpcReduction="10000"/>
          </a:bodyPr>
          <a:lstStyle/>
          <a:p>
            <a:r>
              <a:rPr lang="en-US" sz="2200" dirty="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Unboxing</a:t>
            </a:r>
            <a:r>
              <a:rPr lang="en-US" sz="2200" dirty="0"/>
              <a:t>.</a:t>
            </a:r>
          </a:p>
          <a:p>
            <a:pPr marL="0" indent="0">
              <a:buNone/>
            </a:pPr>
            <a:endParaRPr lang="en-US" sz="1800" dirty="0">
              <a:latin typeface="Consolas"/>
              <a:cs typeface="Consolas"/>
            </a:endParaRPr>
          </a:p>
          <a:p>
            <a:pPr marL="0" indent="0">
              <a:buNone/>
            </a:pPr>
            <a:r>
              <a:rPr lang="en-US" sz="1900" dirty="0">
                <a:latin typeface="Consolas"/>
                <a:cs typeface="Consolas"/>
              </a:rPr>
              <a:t>class </a:t>
            </a:r>
            <a:r>
              <a:rPr lang="en-US" sz="1900" dirty="0" err="1">
                <a:latin typeface="Consolas"/>
                <a:cs typeface="Consolas"/>
              </a:rPr>
              <a:t>UnboxingExample</a:t>
            </a:r>
            <a:r>
              <a:rPr lang="en-US" sz="1900" dirty="0">
                <a:latin typeface="Consolas"/>
                <a:cs typeface="Consolas"/>
              </a:rPr>
              <a:t> {</a:t>
            </a:r>
          </a:p>
          <a:p>
            <a:pPr marL="0" indent="0">
              <a:buNone/>
            </a:pPr>
            <a:r>
              <a:rPr lang="en-US" sz="1900" dirty="0">
                <a:latin typeface="Consolas"/>
                <a:cs typeface="Consolas"/>
              </a:rPr>
              <a:t>   public static void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int</a:t>
            </a:r>
            <a:r>
              <a:rPr lang="en-US" sz="1900" dirty="0">
                <a:latin typeface="Consolas"/>
                <a:cs typeface="Consolas"/>
              </a:rPr>
              <a:t> </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r>
              <a:rPr lang="en-US" sz="1900" dirty="0" err="1">
                <a:latin typeface="Consolas"/>
                <a:cs typeface="Consolas"/>
              </a:rPr>
              <a:t>System.out.println</a:t>
            </a:r>
            <a:r>
              <a:rPr lang="en-US" sz="1900" dirty="0">
                <a:latin typeface="Consolas"/>
                <a:cs typeface="Consolas"/>
              </a:rPr>
              <a:t>(</a:t>
            </a:r>
            <a:r>
              <a:rPr lang="en-US" sz="1900" dirty="0" err="1">
                <a:latin typeface="Consolas"/>
                <a:cs typeface="Consolas"/>
              </a:rPr>
              <a:t>num</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   public static void main(String[] </a:t>
            </a:r>
            <a:r>
              <a:rPr lang="en-US" sz="1900" dirty="0" err="1">
                <a:latin typeface="Consolas"/>
                <a:cs typeface="Consolas"/>
              </a:rPr>
              <a:t>args</a:t>
            </a:r>
            <a:r>
              <a:rPr lang="en-US" sz="1900" dirty="0">
                <a:latin typeface="Consolas"/>
                <a:cs typeface="Consolas"/>
              </a:rPr>
              <a:t>) {</a:t>
            </a:r>
          </a:p>
          <a:p>
            <a:pPr marL="0" indent="0">
              <a:buNone/>
            </a:pPr>
            <a:r>
              <a:rPr lang="en-US" sz="1900" dirty="0">
                <a:latin typeface="Consolas"/>
                <a:cs typeface="Consolas"/>
              </a:rPr>
              <a:t>    	Integer </a:t>
            </a:r>
            <a:r>
              <a:rPr lang="en-US" sz="1900" dirty="0" err="1">
                <a:latin typeface="Consolas"/>
                <a:cs typeface="Consolas"/>
              </a:rPr>
              <a:t>i</a:t>
            </a:r>
            <a:r>
              <a:rPr lang="en-US" sz="1900" dirty="0">
                <a:latin typeface="Consolas"/>
                <a:cs typeface="Consolas"/>
              </a:rPr>
              <a:t> = new Integer(100);</a:t>
            </a:r>
          </a:p>
          <a:p>
            <a:pPr marL="0" indent="0">
              <a:buNone/>
            </a:pPr>
            <a:r>
              <a:rPr lang="en-US" sz="1900" dirty="0">
                <a:latin typeface="Consolas"/>
                <a:cs typeface="Consolas"/>
              </a:rPr>
              <a:t>		</a:t>
            </a:r>
            <a:r>
              <a:rPr lang="en-US" sz="1900" dirty="0" err="1">
                <a:latin typeface="Consolas"/>
                <a:cs typeface="Consolas"/>
              </a:rPr>
              <a:t>myMethod</a:t>
            </a:r>
            <a:r>
              <a:rPr lang="en-US" sz="1900" dirty="0">
                <a:latin typeface="Consolas"/>
                <a:cs typeface="Consolas"/>
              </a:rPr>
              <a:t>(</a:t>
            </a:r>
            <a:r>
              <a:rPr lang="en-US" sz="1900" dirty="0" err="1">
                <a:latin typeface="Consolas"/>
                <a:cs typeface="Consolas"/>
              </a:rPr>
              <a:t>i</a:t>
            </a:r>
            <a:r>
              <a:rPr lang="en-US" sz="1900" dirty="0">
                <a:latin typeface="Consolas"/>
                <a:cs typeface="Consolas"/>
              </a:rPr>
              <a:t>);</a:t>
            </a:r>
          </a:p>
          <a:p>
            <a:pPr marL="0" indent="0">
              <a:buNone/>
            </a:pPr>
            <a:r>
              <a:rPr lang="en-US" sz="1900" dirty="0">
                <a:latin typeface="Consolas"/>
                <a:cs typeface="Consolas"/>
              </a:rPr>
              <a:t>    }</a:t>
            </a:r>
          </a:p>
          <a:p>
            <a:pPr marL="0" indent="0">
              <a:buNone/>
            </a:pPr>
            <a:r>
              <a:rPr lang="en-US" sz="19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599580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procedure.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then possible to use same class names in different packages without name conflicts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java.lang.String</a:t>
            </a:r>
            <a:endParaRPr lang="en-US" dirty="0"/>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r>
              <a:rPr lang="en-US" dirty="0"/>
              <a:t>Conventions to create unique names (Internet name in reverse order)</a:t>
            </a:r>
          </a:p>
          <a:p>
            <a:pPr lvl="1"/>
            <a:r>
              <a:rPr lang="en-US" b="1" dirty="0" err="1"/>
              <a:t>it.unimo.myPackage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pPr marL="0" indent="0">
              <a:buNone/>
            </a:pPr>
            <a:r>
              <a:rPr lang="en-US" sz="2800" b="1" i="1" dirty="0"/>
              <a:t>public static void main(String[] </a:t>
            </a:r>
            <a:r>
              <a:rPr lang="en-US" sz="2800" b="1" i="1" dirty="0" err="1"/>
              <a:t>args</a:t>
            </a:r>
            <a:r>
              <a:rPr lang="en-US" sz="2800" b="1" i="1" dirty="0"/>
              <a:t>) {</a:t>
            </a:r>
          </a:p>
          <a:p>
            <a:pPr marL="0" indent="0">
              <a:buNone/>
            </a:pPr>
            <a:r>
              <a:rPr lang="it-IT" sz="2800" b="1" i="1" dirty="0"/>
              <a:t>	</a:t>
            </a:r>
            <a:r>
              <a:rPr lang="mr-IN" sz="2800" b="1" i="1" dirty="0"/>
              <a:t>…</a:t>
            </a:r>
            <a:endParaRPr lang="it-IT" sz="2800" b="1" i="1" dirty="0"/>
          </a:p>
          <a:p>
            <a:pPr marL="0" indent="0">
              <a:buNone/>
            </a:pPr>
            <a:r>
              <a:rPr lang="it-IT" sz="2800" b="1" i="1" dirty="0"/>
              <a:t>}</a:t>
            </a:r>
            <a:endParaRPr lang="en-US" sz="2800"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Referring to a method/class of a package </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myPackage.Console.readInt</a:t>
            </a:r>
            <a:r>
              <a:rPr lang="en-US" sz="2000" dirty="0">
                <a:latin typeface="Consolas" panose="020B0609020204030204" pitchFamily="49" charset="0"/>
                <a:cs typeface="Consolas" panose="020B0609020204030204" pitchFamily="49" charset="0"/>
              </a:rPr>
              <a:t>() </a:t>
            </a:r>
          </a:p>
          <a:p>
            <a:r>
              <a:rPr lang="en-US" sz="2800" dirty="0"/>
              <a:t>If two packages define a class with the same name, they cannot be both imported. If you need both classes you have to use one of them with its fully-qualified name: </a:t>
            </a:r>
          </a:p>
          <a:p>
            <a:pPr marL="0" indent="0">
              <a:buNone/>
            </a:pPr>
            <a:r>
              <a:rPr lang="en-US" sz="2000"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java.sql.Date</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Date d1 = new Date(); // </a:t>
            </a:r>
            <a:r>
              <a:rPr lang="en-US" sz="2000" dirty="0" err="1">
                <a:latin typeface="Consolas" panose="020B0609020204030204" pitchFamily="49" charset="0"/>
                <a:cs typeface="Consolas" panose="020B0609020204030204" pitchFamily="49" charset="0"/>
              </a:rPr>
              <a:t>java.sql.Date</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d2 = new </a:t>
            </a: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6278</TotalTime>
  <Words>2795</Words>
  <Application>Microsoft Macintosh PowerPoint</Application>
  <PresentationFormat>On-screen Show (4:3)</PresentationFormat>
  <Paragraphs>678</Paragraphs>
  <Slides>82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Compiled vs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 and Objects</vt:lpstr>
      <vt:lpstr>Class</vt:lpstr>
      <vt:lpstr>Class</vt:lpstr>
      <vt:lpstr>Class Definition</vt:lpstr>
      <vt:lpstr>Information hiding</vt:lpstr>
      <vt:lpstr>Information hiding</vt:lpstr>
      <vt:lpstr>Visibility</vt:lpstr>
      <vt:lpstr>Constructors</vt:lpstr>
      <vt:lpstr>Getters and Setters</vt:lpstr>
      <vt:lpstr>toString()</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Objects destruction</vt:lpstr>
      <vt:lpstr>Operations on references</vt:lpstr>
      <vt:lpstr>Combining dotted notations</vt:lpstr>
      <vt:lpstr>Static attributes and methods </vt:lpstr>
      <vt:lpstr>Static attributes and methods </vt:lpstr>
      <vt:lpstr>Static attributes and methods </vt:lpstr>
      <vt:lpstr>Wrapper Classes</vt:lpstr>
      <vt:lpstr>Wrapper Classes</vt:lpstr>
      <vt:lpstr>Wrapper Classes</vt:lpstr>
      <vt:lpstr>Conversions</vt:lpstr>
      <vt:lpstr>Auto boxing</vt:lpstr>
      <vt:lpstr>Auto unboxing</vt:lpstr>
      <vt:lpstr>Package</vt:lpstr>
      <vt:lpstr>Motivation</vt:lpstr>
      <vt:lpstr>Package </vt:lpstr>
      <vt:lpstr>Package names</vt:lpstr>
      <vt:lpstr> Definition and usage  </vt:lpstr>
      <vt:lpstr>Access to a class in a package </vt:lpstr>
      <vt:lpstr>Package and scope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304</cp:revision>
  <cp:lastPrinted>2020-03-01T16:00:09Z</cp:lastPrinted>
  <dcterms:created xsi:type="dcterms:W3CDTF">2011-09-06T09:06:15Z</dcterms:created>
  <dcterms:modified xsi:type="dcterms:W3CDTF">2020-03-01T16:04:16Z</dcterms:modified>
</cp:coreProperties>
</file>