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4"/>
  </p:notesMasterIdLst>
  <p:sldIdLst>
    <p:sldId id="256" r:id="rId2"/>
    <p:sldId id="261" r:id="rId3"/>
    <p:sldId id="260" r:id="rId4"/>
    <p:sldId id="257" r:id="rId5"/>
    <p:sldId id="258" r:id="rId6"/>
    <p:sldId id="259" r:id="rId7"/>
    <p:sldId id="270" r:id="rId8"/>
    <p:sldId id="264" r:id="rId9"/>
    <p:sldId id="271" r:id="rId10"/>
    <p:sldId id="263" r:id="rId11"/>
    <p:sldId id="265" r:id="rId12"/>
    <p:sldId id="266" r:id="rId13"/>
    <p:sldId id="272" r:id="rId14"/>
    <p:sldId id="269" r:id="rId15"/>
    <p:sldId id="274" r:id="rId16"/>
    <p:sldId id="273" r:id="rId17"/>
    <p:sldId id="278" r:id="rId18"/>
    <p:sldId id="280" r:id="rId19"/>
    <p:sldId id="333" r:id="rId20"/>
    <p:sldId id="277" r:id="rId21"/>
    <p:sldId id="279" r:id="rId22"/>
    <p:sldId id="275" r:id="rId23"/>
    <p:sldId id="276" r:id="rId24"/>
    <p:sldId id="283" r:id="rId25"/>
    <p:sldId id="284" r:id="rId26"/>
    <p:sldId id="285" r:id="rId27"/>
    <p:sldId id="286" r:id="rId28"/>
    <p:sldId id="287" r:id="rId29"/>
    <p:sldId id="289" r:id="rId30"/>
    <p:sldId id="334" r:id="rId31"/>
    <p:sldId id="335" r:id="rId32"/>
    <p:sldId id="290" r:id="rId33"/>
    <p:sldId id="291" r:id="rId34"/>
    <p:sldId id="292" r:id="rId35"/>
    <p:sldId id="293" r:id="rId36"/>
    <p:sldId id="336" r:id="rId37"/>
    <p:sldId id="294" r:id="rId38"/>
    <p:sldId id="295" r:id="rId39"/>
    <p:sldId id="297" r:id="rId40"/>
    <p:sldId id="298" r:id="rId41"/>
    <p:sldId id="300" r:id="rId42"/>
    <p:sldId id="301" r:id="rId43"/>
    <p:sldId id="303" r:id="rId44"/>
    <p:sldId id="304" r:id="rId45"/>
    <p:sldId id="305" r:id="rId46"/>
    <p:sldId id="307" r:id="rId47"/>
    <p:sldId id="308" r:id="rId48"/>
    <p:sldId id="309" r:id="rId49"/>
    <p:sldId id="310" r:id="rId50"/>
    <p:sldId id="313" r:id="rId51"/>
    <p:sldId id="327" r:id="rId52"/>
    <p:sldId id="314" r:id="rId53"/>
    <p:sldId id="337" r:id="rId54"/>
    <p:sldId id="338" r:id="rId55"/>
    <p:sldId id="339" r:id="rId56"/>
    <p:sldId id="319" r:id="rId57"/>
    <p:sldId id="320" r:id="rId58"/>
    <p:sldId id="329" r:id="rId59"/>
    <p:sldId id="330" r:id="rId60"/>
    <p:sldId id="322" r:id="rId61"/>
    <p:sldId id="325" r:id="rId62"/>
    <p:sldId id="326" r:id="rId6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542"/>
  </p:normalViewPr>
  <p:slideViewPr>
    <p:cSldViewPr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23/04/19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57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60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61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56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one above</a:t>
            </a:r>
          </a:p>
          <a:p>
            <a:pPr lvl="1"/>
            <a:r>
              <a:rPr lang="en-US" dirty="0"/>
              <a:t>Parent class</a:t>
            </a:r>
          </a:p>
          <a:p>
            <a:r>
              <a:rPr lang="en-US" b="1" dirty="0"/>
              <a:t>Class one below</a:t>
            </a:r>
          </a:p>
          <a:p>
            <a:pPr lvl="1"/>
            <a:r>
              <a:rPr lang="en-US" dirty="0"/>
              <a:t>Child class</a:t>
            </a:r>
          </a:p>
          <a:p>
            <a:r>
              <a:rPr lang="en-US" b="1" dirty="0"/>
              <a:t>Class one or more above</a:t>
            </a:r>
          </a:p>
          <a:p>
            <a:pPr lvl="1"/>
            <a:r>
              <a:rPr lang="en-US" dirty="0"/>
              <a:t>Superclass, Ancestor class, Base class</a:t>
            </a:r>
          </a:p>
          <a:p>
            <a:r>
              <a:rPr lang="en-US" b="1" dirty="0"/>
              <a:t>Class one or more below</a:t>
            </a:r>
          </a:p>
          <a:p>
            <a:pPr lvl="1"/>
            <a:r>
              <a:rPr lang="en-US" dirty="0"/>
              <a:t>Subclass,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and 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/* Do not work! Not visible!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/* Works!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subclass “contains” an instance of the parent class, the latter </a:t>
            </a:r>
            <a:r>
              <a:rPr lang="en-US" dirty="0">
                <a:solidFill>
                  <a:srgbClr val="E46C0A"/>
                </a:solidFill>
              </a:rPr>
              <a:t>must be initialized</a:t>
            </a:r>
          </a:p>
          <a:p>
            <a:r>
              <a:rPr lang="en-US" dirty="0"/>
              <a:t>Java compiler automatically calls the </a:t>
            </a:r>
            <a:r>
              <a:rPr lang="en-US" dirty="0">
                <a:solidFill>
                  <a:srgbClr val="E46C0A"/>
                </a:solidFill>
              </a:rPr>
              <a:t>default constructor (no </a:t>
            </a:r>
            <a:r>
              <a:rPr lang="en-US" dirty="0" err="1">
                <a:solidFill>
                  <a:srgbClr val="E46C0A"/>
                </a:solidFill>
              </a:rPr>
              <a:t>params</a:t>
            </a:r>
            <a:r>
              <a:rPr lang="en-US" dirty="0">
                <a:solidFill>
                  <a:srgbClr val="E46C0A"/>
                </a:solidFill>
              </a:rPr>
              <a:t>!) </a:t>
            </a:r>
            <a:r>
              <a:rPr lang="en-US" dirty="0"/>
              <a:t>of parent class</a:t>
            </a:r>
          </a:p>
          <a:p>
            <a:r>
              <a:rPr lang="en-US" dirty="0"/>
              <a:t>The call is inserted as the </a:t>
            </a:r>
            <a:r>
              <a:rPr lang="en-US" dirty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constructor. If parent class disabled default constructor (by defining others) </a:t>
            </a:r>
            <a:r>
              <a:rPr lang="en-US" dirty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this </a:t>
            </a:r>
            <a:r>
              <a:rPr lang="en-US" sz="2800" dirty="0"/>
              <a:t>is a reference to the current object</a:t>
            </a:r>
          </a:p>
          <a:p>
            <a:r>
              <a:rPr lang="en-US" sz="2800" dirty="0">
                <a:solidFill>
                  <a:srgbClr val="E46C0A"/>
                </a:solidFill>
              </a:rPr>
              <a:t>super </a:t>
            </a:r>
            <a:r>
              <a:rPr lang="en-US" sz="2800" dirty="0"/>
              <a:t>is a reference to the parent class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E46C0A"/>
                </a:solidFill>
              </a:rPr>
              <a:t>super()</a:t>
            </a:r>
            <a:r>
              <a:rPr lang="en-US" sz="2800" dirty="0">
                <a:solidFill>
                  <a:srgbClr val="F79646"/>
                </a:solidFill>
              </a:rPr>
              <a:t> </a:t>
            </a:r>
            <a:r>
              <a:rPr lang="en-US" sz="2800" dirty="0"/>
              <a:t>calls the default constructor of parent class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super(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/>
              <a:t>calls other constructors of parent class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Must be the first statement </a:t>
            </a:r>
            <a:r>
              <a:rPr lang="en-US" sz="2400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isSelfDriving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 </a:t>
            </a:r>
            <a:r>
              <a:rPr lang="en-US" sz="20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isOn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licensePlate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isSelfDriving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  /* automatic call to parent default constructor here!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  </a:t>
            </a:r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5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move, have a shape, shields, and weapons.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/* automatic call to parent default constructor here! */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// Not working!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super(“DD543EF”);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constructors proceeds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top-down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along the inheritance hierarchy</a:t>
            </a:r>
          </a:p>
          <a:p>
            <a:r>
              <a:rPr lang="en-US" dirty="0"/>
              <a:t>In this way, when a method of the child class is executed (constructor included), the super-class is completely 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Car()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Car created”);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created”);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 = 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Car[] garage = new Car[4];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garage[0] = new Car();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garage[1]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garage[2]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garage[3] = new Car();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which method is actually called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* is not knowable at compile time!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When using collections of objects belonging to a hierarchy of classes, methods actually called are known only at </a:t>
            </a:r>
            <a:r>
              <a:rPr lang="en-US" sz="2800" dirty="0">
                <a:solidFill>
                  <a:srgbClr val="E46C0A"/>
                </a:solidFill>
                <a:latin typeface="Calibri"/>
                <a:cs typeface="Calibri"/>
              </a:rPr>
              <a:t>runtime</a:t>
            </a:r>
            <a:r>
              <a:rPr lang="en-US" sz="2800" dirty="0">
                <a:latin typeface="Calibri"/>
                <a:cs typeface="Calibri"/>
              </a:rPr>
              <a:t>. </a:t>
            </a:r>
          </a:p>
          <a:p>
            <a:r>
              <a:rPr lang="en-US" sz="2800" dirty="0">
                <a:latin typeface="Calibri"/>
                <a:cs typeface="Calibri"/>
              </a:rPr>
              <a:t>The same call (methods with the same signature) might have different results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polymorphism</a:t>
            </a:r>
            <a:r>
              <a:rPr lang="en-US" sz="2800" dirty="0">
                <a:latin typeface="Calibri"/>
                <a:cs typeface="Calibri"/>
              </a:rPr>
              <a:t>)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 objects can be seen as Object instances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Object defines basic services</a:t>
            </a:r>
            <a:r>
              <a:rPr lang="en-US" sz="2600" dirty="0"/>
              <a:t>, which are useful for all classes. They are often overridden in sub-classes. For example:</a:t>
            </a:r>
          </a:p>
          <a:p>
            <a:pPr lvl="1"/>
            <a:r>
              <a:rPr lang="en-US" sz="2600" dirty="0" err="1"/>
              <a:t>toString</a:t>
            </a:r>
            <a:r>
              <a:rPr lang="en-US" sz="2600" dirty="0"/>
              <a:t>(): returns a string representation</a:t>
            </a:r>
          </a:p>
          <a:p>
            <a:pPr lvl="1"/>
            <a:r>
              <a:rPr lang="it-IT" sz="2600" dirty="0" err="1"/>
              <a:t>equals</a:t>
            </a:r>
            <a:r>
              <a:rPr lang="it-IT" sz="2600" dirty="0"/>
              <a:t>(Object o): </a:t>
            </a:r>
            <a:r>
              <a:rPr lang="it-IT" sz="2600" dirty="0" err="1"/>
              <a:t>tests</a:t>
            </a:r>
            <a:r>
              <a:rPr lang="it-IT" sz="2600" dirty="0"/>
              <a:t> </a:t>
            </a:r>
            <a:r>
              <a:rPr lang="it-IT" sz="2600" dirty="0" err="1"/>
              <a:t>equality</a:t>
            </a:r>
            <a:endParaRPr lang="it-IT" sz="2600" dirty="0"/>
          </a:p>
          <a:p>
            <a:pPr lvl="1"/>
            <a:r>
              <a:rPr lang="it-IT" sz="2600" dirty="0"/>
              <a:t>clone(): </a:t>
            </a:r>
            <a:r>
              <a:rPr lang="it-IT" sz="2600" dirty="0" err="1"/>
              <a:t>returns</a:t>
            </a:r>
            <a:r>
              <a:rPr lang="it-IT" sz="2600" dirty="0"/>
              <a:t> a </a:t>
            </a:r>
            <a:r>
              <a:rPr lang="it-IT" sz="2600" dirty="0" err="1"/>
              <a:t>shallow</a:t>
            </a:r>
            <a:r>
              <a:rPr lang="it-IT" sz="2600" dirty="0"/>
              <a:t> copy of the </a:t>
            </a:r>
            <a:r>
              <a:rPr lang="it-IT" sz="2600" dirty="0" err="1"/>
              <a:t>object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Car{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licencePlate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public String </a:t>
            </a:r>
            <a:r>
              <a:rPr lang="en-US" sz="1800" b="1" dirty="0" err="1">
                <a:latin typeface="Consolas"/>
                <a:cs typeface="Consolas"/>
              </a:rPr>
              <a:t>toString</a:t>
            </a:r>
            <a:r>
              <a:rPr lang="en-US" sz="1800" b="1" dirty="0">
                <a:latin typeface="Consolas"/>
                <a:cs typeface="Consolas"/>
              </a:rPr>
              <a:t>(){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	return “[Car] ” + </a:t>
            </a:r>
            <a:r>
              <a:rPr lang="en-US" sz="1800" b="1" dirty="0" err="1">
                <a:latin typeface="Consolas"/>
                <a:cs typeface="Consolas"/>
              </a:rPr>
              <a:t>licencePlate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(Object) call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(c);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(String) call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c.toString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Frequently, a class is merely a modification of another class. Inheritance allows minimal repetition of the same code</a:t>
            </a:r>
          </a:p>
          <a:p>
            <a:r>
              <a:rPr lang="en-US" dirty="0"/>
              <a:t>A new design created by changing an existing design. (The new design consists of only the 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Localization of code</a:t>
            </a:r>
          </a:p>
          <a:p>
            <a:pPr lvl="1"/>
            <a:r>
              <a:rPr lang="en-US" dirty="0"/>
              <a:t>Fixing a bug in the base class automatically fixes it in the subclasses</a:t>
            </a:r>
          </a:p>
          <a:p>
            <a:pPr lvl="1"/>
            <a:r>
              <a:rPr lang="en-US" dirty="0"/>
              <a:t>Adding functionalities to the base class automatically adds them to the subclasses</a:t>
            </a:r>
          </a:p>
          <a:p>
            <a:pPr lvl="1"/>
            <a:r>
              <a:rPr lang="en-US" dirty="0"/>
              <a:t>Reduced chances of different (and inconsistent) implementations 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c1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c2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(c1.equals(c2));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//false!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76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overridden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(Car)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408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is a strictly typed language</a:t>
            </a:r>
          </a:p>
          <a:p>
            <a:r>
              <a:rPr lang="en-US" sz="2600" dirty="0"/>
              <a:t>Each variable has a type</a:t>
            </a:r>
          </a:p>
          <a:p>
            <a:r>
              <a:rPr lang="en-US" sz="2600" dirty="0"/>
              <a:t>float f;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4.7;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			//OK!     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“hello!”;       //!OK </a:t>
            </a:r>
          </a:p>
          <a:p>
            <a:endParaRPr lang="it-IT" sz="2600" dirty="0"/>
          </a:p>
          <a:p>
            <a:r>
              <a:rPr lang="mr-IN" sz="2600" dirty="0" err="1"/>
              <a:t>Car</a:t>
            </a:r>
            <a:r>
              <a:rPr lang="mr-IN" sz="2600" dirty="0"/>
              <a:t> </a:t>
            </a:r>
            <a:r>
              <a:rPr lang="mr-IN" sz="2600" dirty="0" err="1"/>
              <a:t>c</a:t>
            </a:r>
            <a:r>
              <a:rPr lang="it-IT" sz="2600" dirty="0"/>
              <a:t>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new Car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//OK!</a:t>
            </a:r>
            <a:endParaRPr lang="it-IT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new String();  //!OK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c1 = new Car();      // OK!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c2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();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But also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…</a:t>
            </a:r>
            <a:endParaRPr lang="it-IT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sz="2000" dirty="0" err="1">
                <a:solidFill>
                  <a:srgbClr val="E46C0A"/>
                </a:solidFill>
                <a:latin typeface="Courier"/>
                <a:cs typeface="Courier"/>
              </a:rPr>
              <a:t>SDcar</a:t>
            </a: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2000" dirty="0"/>
              <a:t>Specialization defines a sub-typing relationship (</a:t>
            </a:r>
            <a:r>
              <a:rPr lang="en-US" sz="2000" dirty="0">
                <a:solidFill>
                  <a:srgbClr val="E46C0A"/>
                </a:solidFill>
              </a:rPr>
              <a:t>is a 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All </a:t>
            </a:r>
            <a:r>
              <a:rPr lang="en-US" sz="2000" dirty="0" err="1">
                <a:solidFill>
                  <a:srgbClr val="E46C0A"/>
                </a:solidFill>
              </a:rPr>
              <a:t>ECar</a:t>
            </a:r>
            <a:r>
              <a:rPr lang="en-US" sz="2000" dirty="0">
                <a:solidFill>
                  <a:srgbClr val="E46C0A"/>
                </a:solidFill>
              </a:rPr>
              <a:t>(s) are Car(s). Not all Car(s) are </a:t>
            </a:r>
            <a:r>
              <a:rPr lang="en-US" sz="2000" dirty="0" err="1">
                <a:solidFill>
                  <a:srgbClr val="E46C0A"/>
                </a:solidFill>
              </a:rPr>
              <a:t>ECar</a:t>
            </a:r>
            <a:r>
              <a:rPr lang="en-US" sz="2000" dirty="0">
                <a:solidFill>
                  <a:srgbClr val="E46C0A"/>
                </a:solidFill>
              </a:rPr>
              <a:t>(s).</a:t>
            </a:r>
          </a:p>
          <a:p>
            <a:pPr marL="0" indent="0">
              <a:buNone/>
            </a:pPr>
            <a:endParaRPr lang="en-US" sz="2000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Upcasting and </a:t>
            </a:r>
            <a:r>
              <a:rPr lang="en-US" sz="2000" dirty="0" err="1">
                <a:solidFill>
                  <a:srgbClr val="E46C0A"/>
                </a:solidFill>
              </a:rPr>
              <a:t>downcasting</a:t>
            </a:r>
            <a:r>
              <a:rPr lang="en-US" sz="2000" dirty="0">
                <a:solidFill>
                  <a:srgbClr val="E46C0A"/>
                </a:solidFill>
              </a:rPr>
              <a:t> refer to the possibility of changing the reference type of a given object. </a:t>
            </a:r>
            <a:r>
              <a:rPr lang="en-US" sz="2000" dirty="0"/>
              <a:t>Upcasting consists in using more general references, while </a:t>
            </a:r>
            <a:r>
              <a:rPr lang="en-US" sz="2000" dirty="0" err="1"/>
              <a:t>downcasting</a:t>
            </a:r>
            <a:r>
              <a:rPr lang="en-US" sz="2000" dirty="0"/>
              <a:t> more specific references.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C283EF-97FB-BB47-B082-4D1D6B22F89B}"/>
              </a:ext>
            </a:extLst>
          </p:cNvPr>
          <p:cNvSpPr/>
          <p:nvPr/>
        </p:nvSpPr>
        <p:spPr>
          <a:xfrm>
            <a:off x="4463480" y="2916325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E308D6-2A6B-4E43-8914-C2CCE97A07C1}"/>
              </a:ext>
            </a:extLst>
          </p:cNvPr>
          <p:cNvSpPr/>
          <p:nvPr/>
        </p:nvSpPr>
        <p:spPr>
          <a:xfrm>
            <a:off x="5687616" y="3866069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40FA8-3D50-4645-9593-380830093D75}"/>
              </a:ext>
            </a:extLst>
          </p:cNvPr>
          <p:cNvSpPr txBox="1"/>
          <p:nvPr/>
        </p:nvSpPr>
        <p:spPr>
          <a:xfrm>
            <a:off x="7127776" y="50902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SDCar</a:t>
            </a:r>
            <a:r>
              <a:rPr lang="en-US" dirty="0"/>
              <a:t>(s)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C0AE3-A645-8844-926D-2F2A44FAACB3}"/>
              </a:ext>
            </a:extLst>
          </p:cNvPr>
          <p:cNvCxnSpPr/>
          <p:nvPr/>
        </p:nvCxnSpPr>
        <p:spPr>
          <a:xfrm>
            <a:off x="5327576" y="3938077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D86AC-232B-1642-AF50-A75917E4776D}"/>
              </a:ext>
            </a:extLst>
          </p:cNvPr>
          <p:cNvCxnSpPr/>
          <p:nvPr/>
        </p:nvCxnSpPr>
        <p:spPr>
          <a:xfrm flipH="1" flipV="1">
            <a:off x="5975648" y="3578037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929053-762E-1C40-B8FF-55541B16A9F1}"/>
              </a:ext>
            </a:extLst>
          </p:cNvPr>
          <p:cNvSpPr txBox="1"/>
          <p:nvPr/>
        </p:nvSpPr>
        <p:spPr>
          <a:xfrm>
            <a:off x="6479704" y="343402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Upcast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99B2A-1CA6-054D-97E6-AAC0C2F80281}"/>
              </a:ext>
            </a:extLst>
          </p:cNvPr>
          <p:cNvSpPr txBox="1"/>
          <p:nvPr/>
        </p:nvSpPr>
        <p:spPr>
          <a:xfrm>
            <a:off x="4679504" y="4298117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Downcast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A51E52F2-99E9-484D-B58C-C08A56DD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3809" y="6489026"/>
            <a:ext cx="4850191" cy="365125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4BEBD-E595-684B-8C5E-F0CDF79B7123}"/>
              </a:ext>
            </a:extLst>
          </p:cNvPr>
          <p:cNvSpPr txBox="1"/>
          <p:nvPr/>
        </p:nvSpPr>
        <p:spPr>
          <a:xfrm>
            <a:off x="7716625" y="60488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92E1-0254-6844-992F-AC9A26D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E299-2450-5245-927F-4E7D565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85F0D9-A3C9-294D-86E8-5FF7321DBE49}"/>
              </a:ext>
            </a:extLst>
          </p:cNvPr>
          <p:cNvSpPr/>
          <p:nvPr/>
        </p:nvSpPr>
        <p:spPr>
          <a:xfrm>
            <a:off x="3152533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48091-21DF-DC43-A983-C83EEFFAFBC2}"/>
              </a:ext>
            </a:extLst>
          </p:cNvPr>
          <p:cNvSpPr/>
          <p:nvPr/>
        </p:nvSpPr>
        <p:spPr>
          <a:xfrm>
            <a:off x="3656589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C827C-A433-A34B-949A-A9F6564FAEB0}"/>
              </a:ext>
            </a:extLst>
          </p:cNvPr>
          <p:cNvSpPr/>
          <p:nvPr/>
        </p:nvSpPr>
        <p:spPr>
          <a:xfrm>
            <a:off x="3152533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84583-CDD8-674E-ACEA-A9111BBC5F14}"/>
              </a:ext>
            </a:extLst>
          </p:cNvPr>
          <p:cNvSpPr/>
          <p:nvPr/>
        </p:nvSpPr>
        <p:spPr>
          <a:xfrm>
            <a:off x="3656589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AAF67-304B-5041-B9E4-31618AC1476D}"/>
              </a:ext>
            </a:extLst>
          </p:cNvPr>
          <p:cNvSpPr/>
          <p:nvPr/>
        </p:nvSpPr>
        <p:spPr>
          <a:xfrm>
            <a:off x="3140872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0AAD4-3FCA-2B42-938B-5E27E028A069}"/>
              </a:ext>
            </a:extLst>
          </p:cNvPr>
          <p:cNvSpPr/>
          <p:nvPr/>
        </p:nvSpPr>
        <p:spPr>
          <a:xfrm>
            <a:off x="3644928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663CA2-EC15-C248-BC44-F5BB9C5F197B}"/>
              </a:ext>
            </a:extLst>
          </p:cNvPr>
          <p:cNvSpPr/>
          <p:nvPr/>
        </p:nvSpPr>
        <p:spPr>
          <a:xfrm>
            <a:off x="1242721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38875D-7606-A048-A89E-F2356112EFA2}"/>
              </a:ext>
            </a:extLst>
          </p:cNvPr>
          <p:cNvSpPr/>
          <p:nvPr/>
        </p:nvSpPr>
        <p:spPr>
          <a:xfrm>
            <a:off x="1746777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0B478-1291-9F47-ABB7-B43525BD7BCE}"/>
              </a:ext>
            </a:extLst>
          </p:cNvPr>
          <p:cNvSpPr/>
          <p:nvPr/>
        </p:nvSpPr>
        <p:spPr>
          <a:xfrm>
            <a:off x="1242721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013B74-2A7D-6942-82CE-7D62A1EDE92B}"/>
              </a:ext>
            </a:extLst>
          </p:cNvPr>
          <p:cNvSpPr/>
          <p:nvPr/>
        </p:nvSpPr>
        <p:spPr>
          <a:xfrm>
            <a:off x="1746777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771A9-F182-6D42-B4B9-DE5B82884D29}"/>
              </a:ext>
            </a:extLst>
          </p:cNvPr>
          <p:cNvSpPr txBox="1"/>
          <p:nvPr/>
        </p:nvSpPr>
        <p:spPr>
          <a:xfrm>
            <a:off x="996443" y="1632971"/>
            <a:ext cx="16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general </a:t>
            </a:r>
          </a:p>
          <a:p>
            <a:r>
              <a:rPr lang="it-IT" dirty="0"/>
              <a:t>Reference (Car)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A1B5-F561-C644-8CB2-CC388AAC9902}"/>
              </a:ext>
            </a:extLst>
          </p:cNvPr>
          <p:cNvSpPr txBox="1"/>
          <p:nvPr/>
        </p:nvSpPr>
        <p:spPr>
          <a:xfrm>
            <a:off x="2906255" y="1632971"/>
            <a:ext cx="188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</a:t>
            </a:r>
            <a:r>
              <a:rPr lang="it-IT" dirty="0" err="1"/>
              <a:t>specific</a:t>
            </a:r>
            <a:r>
              <a:rPr lang="it-IT" dirty="0"/>
              <a:t> </a:t>
            </a:r>
          </a:p>
          <a:p>
            <a:r>
              <a:rPr lang="it-IT" dirty="0"/>
              <a:t>Reference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D2FC21-CC2F-4246-A437-9100BF8D29B9}"/>
              </a:ext>
            </a:extLst>
          </p:cNvPr>
          <p:cNvSpPr/>
          <p:nvPr/>
        </p:nvSpPr>
        <p:spPr>
          <a:xfrm>
            <a:off x="990693" y="2298315"/>
            <a:ext cx="1349059" cy="20667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98E79A-BA8F-0C4C-95C9-C1385BB07E16}"/>
              </a:ext>
            </a:extLst>
          </p:cNvPr>
          <p:cNvSpPr/>
          <p:nvPr/>
        </p:nvSpPr>
        <p:spPr>
          <a:xfrm>
            <a:off x="2912637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FB8102-9F9C-FA4E-9379-3A0D1EF76A9E}"/>
              </a:ext>
            </a:extLst>
          </p:cNvPr>
          <p:cNvSpPr/>
          <p:nvPr/>
        </p:nvSpPr>
        <p:spPr>
          <a:xfrm>
            <a:off x="6612096" y="2492896"/>
            <a:ext cx="360040" cy="7920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22CDDE-4373-704A-9A41-63AF90753CBB}"/>
              </a:ext>
            </a:extLst>
          </p:cNvPr>
          <p:cNvSpPr/>
          <p:nvPr/>
        </p:nvSpPr>
        <p:spPr>
          <a:xfrm>
            <a:off x="7116152" y="2492896"/>
            <a:ext cx="360040" cy="7920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1CDBA-2BD3-C54B-9027-4F898470A798}"/>
              </a:ext>
            </a:extLst>
          </p:cNvPr>
          <p:cNvSpPr/>
          <p:nvPr/>
        </p:nvSpPr>
        <p:spPr>
          <a:xfrm>
            <a:off x="6612096" y="3386113"/>
            <a:ext cx="360040" cy="79208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B8C20E-8AA3-8346-9E45-0036597E32B7}"/>
              </a:ext>
            </a:extLst>
          </p:cNvPr>
          <p:cNvSpPr/>
          <p:nvPr/>
        </p:nvSpPr>
        <p:spPr>
          <a:xfrm>
            <a:off x="7116152" y="3386113"/>
            <a:ext cx="360040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2ED33D-E637-EB4E-92C7-326A1044A3B7}"/>
              </a:ext>
            </a:extLst>
          </p:cNvPr>
          <p:cNvSpPr/>
          <p:nvPr/>
        </p:nvSpPr>
        <p:spPr>
          <a:xfrm>
            <a:off x="6600435" y="4279330"/>
            <a:ext cx="360040" cy="7920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55647E-CD1D-CE49-B90D-826A0BFC9972}"/>
              </a:ext>
            </a:extLst>
          </p:cNvPr>
          <p:cNvSpPr/>
          <p:nvPr/>
        </p:nvSpPr>
        <p:spPr>
          <a:xfrm>
            <a:off x="7104491" y="4279330"/>
            <a:ext cx="360040" cy="7920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8E29B9-1E81-AF40-A176-DDA28225514E}"/>
              </a:ext>
            </a:extLst>
          </p:cNvPr>
          <p:cNvSpPr/>
          <p:nvPr/>
        </p:nvSpPr>
        <p:spPr>
          <a:xfrm>
            <a:off x="6372200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74F8D-08C5-1F40-9C9F-B7EAEE93A545}"/>
              </a:ext>
            </a:extLst>
          </p:cNvPr>
          <p:cNvSpPr txBox="1"/>
          <p:nvPr/>
        </p:nvSpPr>
        <p:spPr>
          <a:xfrm>
            <a:off x="5870552" y="1771470"/>
            <a:ext cx="305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608139-3720-CA4B-B20F-C785CB945668}"/>
              </a:ext>
            </a:extLst>
          </p:cNvPr>
          <p:cNvCxnSpPr>
            <a:cxnSpLocks/>
          </p:cNvCxnSpPr>
          <p:nvPr/>
        </p:nvCxnSpPr>
        <p:spPr>
          <a:xfrm>
            <a:off x="457200" y="4725144"/>
            <a:ext cx="24554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9F7B08-704D-504A-8ADE-878D1FA3CE2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56589" y="4675374"/>
            <a:ext cx="34479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916167-1C63-3745-9EF6-40C779C56E83}"/>
              </a:ext>
            </a:extLst>
          </p:cNvPr>
          <p:cNvCxnSpPr>
            <a:cxnSpLocks/>
          </p:cNvCxnSpPr>
          <p:nvPr/>
        </p:nvCxnSpPr>
        <p:spPr>
          <a:xfrm>
            <a:off x="457200" y="3789040"/>
            <a:ext cx="533493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4B947F-6F5A-4944-BA93-4C3C26172C52}"/>
              </a:ext>
            </a:extLst>
          </p:cNvPr>
          <p:cNvCxnSpPr>
            <a:cxnSpLocks/>
          </p:cNvCxnSpPr>
          <p:nvPr/>
        </p:nvCxnSpPr>
        <p:spPr>
          <a:xfrm>
            <a:off x="1746777" y="3807066"/>
            <a:ext cx="115947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8B282-609C-294F-8CF2-6092421F8949}"/>
              </a:ext>
            </a:extLst>
          </p:cNvPr>
          <p:cNvCxnSpPr/>
          <p:nvPr/>
        </p:nvCxnSpPr>
        <p:spPr>
          <a:xfrm>
            <a:off x="3656589" y="3789040"/>
            <a:ext cx="2943846" cy="180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from a more specific type to a more general type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 well: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type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type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concepts</a:t>
            </a:r>
            <a:r>
              <a:rPr lang="en-US" sz="2400" dirty="0">
                <a:solidFill>
                  <a:srgbClr val="F79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 referenced by ‘c’ continues to be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SDCar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type!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 the interface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/>
              <a:t>It is always true that an electric car is a car too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automatic 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Car c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SDCar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c2 = c1;  // </a:t>
            </a:r>
            <a:r>
              <a:rPr lang="en-US" sz="2000" dirty="0" err="1">
                <a:latin typeface="Courier"/>
                <a:cs typeface="Courier"/>
              </a:rPr>
              <a:t>Upcast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interface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turnSDOn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() call)</a:t>
            </a: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can be a sub-type of another class</a:t>
            </a:r>
          </a:p>
          <a:p>
            <a:r>
              <a:rPr lang="en-US" dirty="0"/>
              <a:t>The inheriting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all the attributes and methods of the class it inherited from 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additional attributes and methods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override the definition of existing methods</a:t>
            </a:r>
            <a:r>
              <a:rPr lang="en-US" dirty="0"/>
              <a:t> by providing its own implementation</a:t>
            </a:r>
          </a:p>
          <a:p>
            <a:r>
              <a:rPr lang="en-US" dirty="0"/>
              <a:t>The code of the inheriting class consists only of the changes and additions to the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from a more general type (super-type) to a more specific type (sub-type)</a:t>
            </a:r>
          </a:p>
          <a:p>
            <a:pPr lvl="1"/>
            <a:r>
              <a:rPr lang="en-US" dirty="0"/>
              <a:t>Reference type and object type do not change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be explicit</a:t>
            </a:r>
          </a:p>
          <a:p>
            <a:pPr lvl="1"/>
            <a:r>
              <a:rPr lang="en-US" dirty="0"/>
              <a:t>It’s a risky operation, no automatic conversion provided by the compiler (it’s up 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Accidentally OK! The object referenced by c1 was actually of class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SDCar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Run time error!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is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Compilers aid developers in writing working code. </a:t>
            </a:r>
            <a:r>
              <a:rPr lang="en-US" dirty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</a:t>
            </a:r>
            <a:r>
              <a:rPr lang="en-US" sz="2600" dirty="0">
                <a:latin typeface="Consolas"/>
                <a:cs typeface="Consolas"/>
              </a:rPr>
              <a:t> = (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ec.turnSDOn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to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Each class is either directly or indirectly a subclass of Object</a:t>
            </a:r>
          </a:p>
          <a:p>
            <a:r>
              <a:rPr lang="en-US" dirty="0"/>
              <a:t>It is always possible to </a:t>
            </a:r>
            <a:r>
              <a:rPr lang="en-US" dirty="0" err="1"/>
              <a:t>upcast</a:t>
            </a:r>
            <a:r>
              <a:rPr lang="en-US" dirty="0"/>
              <a:t> any instance to Object type (see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any = 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= (Object)any;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object without </a:t>
            </a:r>
            <a:r>
              <a:rPr lang="en-US" i="1" dirty="0">
                <a:latin typeface="Calibri"/>
                <a:cs typeface="Calibri"/>
              </a:rPr>
              <a:t>defining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declare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defining it </a:t>
            </a:r>
            <a:r>
              <a:rPr lang="en-US" dirty="0">
                <a:cs typeface="Calibri"/>
              </a:rPr>
              <a:t>(i.e., the body of the method is missing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0348313-231F-544A-9631-ADAAFEC6005A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46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47</a:t>
            </a:fld>
            <a:endParaRPr lang="en-US" sz="1400" dirty="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method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 abstract class is </a:t>
            </a:r>
            <a:r>
              <a:rPr lang="en-US" i="1" dirty="0">
                <a:latin typeface="Calibri"/>
                <a:cs typeface="Calibri"/>
              </a:rPr>
              <a:t>incomplete</a:t>
            </a:r>
            <a:r>
              <a:rPr lang="en-US" dirty="0">
                <a:latin typeface="Calibri"/>
                <a:cs typeface="Calibri"/>
              </a:rPr>
              <a:t> (It has </a:t>
            </a:r>
            <a:r>
              <a:rPr lang="en-US" altLang="ja-JP" dirty="0">
                <a:latin typeface="Calibri"/>
                <a:cs typeface="Calibri"/>
              </a:rPr>
              <a:t>missing method bodies)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>
                <a:latin typeface="Calibri"/>
                <a:cs typeface="Calibri"/>
              </a:rPr>
              <a:t>concrete and 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must be abstract too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just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use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subclass has a method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draw() </a:t>
            </a:r>
            <a:r>
              <a:rPr lang="en-US" dirty="0">
                <a:latin typeface="Calibri"/>
                <a:cs typeface="Calibri"/>
              </a:rPr>
              <a:t>for representing its shape on a 2D graphic panel</a:t>
            </a: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i="1" dirty="0">
                <a:latin typeface="Consolas"/>
                <a:cs typeface="Consolas"/>
              </a:rPr>
              <a:t>*SD = Self Driving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();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Illegal, Shape does not have draw()</a:t>
            </a: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Same problem, another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shapes[1] = new Star();</a:t>
            </a:r>
          </a:p>
          <a:p>
            <a:pPr marL="0" indent="0" eaLnBrk="1" hangingPunct="1">
              <a:buNone/>
            </a:pPr>
            <a:r>
              <a:rPr lang="mr-IN" sz="1800" dirty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Illegal, Shape is abstract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// Legal, Shape does have 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C420-625F-FF4F-AFD4-A7286D8F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91D-7BF0-9B49-A1B1-3CDB9732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shapes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capabilities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shape</a:t>
            </a:r>
            <a:r>
              <a:rPr lang="it-IT" dirty="0"/>
              <a:t> [</a:t>
            </a:r>
            <a:r>
              <a:rPr lang="it-IT" dirty="0" err="1"/>
              <a:t>draw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 </a:t>
            </a:r>
          </a:p>
          <a:p>
            <a:pPr lvl="1"/>
            <a:r>
              <a:rPr lang="it-IT" dirty="0" err="1"/>
              <a:t>Setting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ID [</a:t>
            </a:r>
            <a:r>
              <a:rPr lang="it-IT" dirty="0" err="1"/>
              <a:t>setID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518A6C-5427-E443-8216-7CC7B13D286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53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4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keep the Shape class abstract while providing an implementation to its methods.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Benefits:</a:t>
            </a:r>
          </a:p>
          <a:p>
            <a:pPr>
              <a:buAutoNum type="arabicPeriod"/>
            </a:pPr>
            <a:r>
              <a:rPr lang="en-US" sz="1800" dirty="0"/>
              <a:t>Shape cannot be instantiated</a:t>
            </a:r>
          </a:p>
          <a:p>
            <a:pPr>
              <a:buAutoNum type="arabicPeriod"/>
            </a:pPr>
            <a:r>
              <a:rPr lang="en-US" sz="1800" dirty="0"/>
              <a:t>Shape subclasses can redefine draw()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Drawbacks: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We partially loose the possibility to define abstract concepts such as Shape. </a:t>
            </a:r>
            <a:r>
              <a:rPr lang="en-US" sz="1800" dirty="0"/>
              <a:t>Now Shape contains code!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8FF59D1-59E1-924F-9BB2-58A1BC9D4EF8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54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4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use a Shape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r>
              <a:rPr lang="en-US" sz="1800" dirty="0"/>
              <a:t>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Interfaces are special classes for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declaring methods without supplying implementations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cs typeface="Calibri"/>
              </a:rPr>
              <a:t>All their methods are implicitly 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public</a:t>
            </a:r>
            <a:r>
              <a:rPr lang="en-US" sz="18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abstract</a:t>
            </a:r>
            <a:endParaRPr lang="en-US" sz="1800" dirty="0">
              <a:solidFill>
                <a:srgbClr val="000000"/>
              </a:solidFill>
              <a:cs typeface="Calibri"/>
            </a:endParaRPr>
          </a:p>
          <a:p>
            <a:r>
              <a:rPr lang="en-US" sz="1800" dirty="0">
                <a:cs typeface="Calibri"/>
              </a:rPr>
              <a:t>Interfaces cannot be instantiated because they do not contain actual code</a:t>
            </a:r>
          </a:p>
          <a:p>
            <a:r>
              <a:rPr lang="en-US" sz="1800" dirty="0">
                <a:cs typeface="Calibri"/>
              </a:rPr>
              <a:t>When a class implements an interface, 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it promises to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all the methods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endParaRPr lang="en-US" sz="1800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interface Shape()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public abstract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public abstract void draw();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1400" dirty="0">
                <a:latin typeface="Consolas"/>
                <a:cs typeface="Consolas"/>
              </a:rPr>
              <a:t>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E1CDF17-4E02-5B4C-ABD9-F7B22136D28A}"/>
              </a:ext>
            </a:extLst>
          </p:cNvPr>
          <p:cNvSpPr/>
          <p:nvPr/>
        </p:nvSpPr>
        <p:spPr>
          <a:xfrm>
            <a:off x="8772364" y="1600200"/>
            <a:ext cx="133672" cy="46618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4AD6F-EB50-6D47-B98A-EDD30881412F}"/>
              </a:ext>
            </a:extLst>
          </p:cNvPr>
          <p:cNvSpPr txBox="1"/>
          <p:nvPr/>
        </p:nvSpPr>
        <p:spPr>
          <a:xfrm>
            <a:off x="6667500" y="6011996"/>
            <a:ext cx="20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Level of </a:t>
            </a:r>
            <a:r>
              <a:rPr lang="it-I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abstraction</a:t>
            </a:r>
            <a:endParaRPr lang="it-I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C27C2B-4D33-534D-8CC2-153AA438415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55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03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Specialization and partial implementation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specialized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Specializing an interface means adding new methods in derived interfaces. Overriding methods does not make sense in interfaces because code is absent.</a:t>
            </a:r>
          </a:p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partially implemented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Partial implementations of interfaces can be found in abstract classes. The unimplemented methods must be marked as abstract.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Multiple inheritance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 Java, a class can only extend one class, but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>
                <a:latin typeface="Calibri"/>
                <a:cs typeface="Calibri"/>
              </a:rPr>
              <a:t>roles </a:t>
            </a:r>
            <a:r>
              <a:rPr lang="en-US" altLang="ja-JP" dirty="0">
                <a:latin typeface="Calibri"/>
                <a:cs typeface="Calibri"/>
              </a:rPr>
              <a:t>(i.e., multiple set of methods)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graphical interfaces (GUIs), it is common to have one class implementing several listeners (i.e., interfaces)</a:t>
            </a:r>
          </a:p>
          <a:p>
            <a:pPr marL="0" indent="0">
              <a:buNone/>
            </a:pP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nsolas"/>
                <a:cs typeface="Consolas"/>
              </a:rPr>
              <a:t>class Application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JFrame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2400" dirty="0">
                <a:latin typeface="Consolas"/>
                <a:cs typeface="Consolas"/>
              </a:rPr>
              <a:t>  ActionListener,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Not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713670-84E6-6244-85B6-E38989D65219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58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A8E821E-23E9-D747-8AB9-E6970B5C13E5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59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String </a:t>
            </a:r>
            <a:r>
              <a:rPr lang="en-US" sz="1500" dirty="0" err="1">
                <a:latin typeface="Consolas"/>
                <a:cs typeface="Consolas"/>
              </a:rPr>
              <a:t>licensePlate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Class </a:t>
            </a:r>
            <a:r>
              <a:rPr lang="en-US" sz="1500" dirty="0" err="1">
                <a:latin typeface="Consolas"/>
                <a:cs typeface="Consolas"/>
              </a:rPr>
              <a:t>SDCar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500" dirty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isSelfDriving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60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Interfaces and </a:t>
            </a:r>
            <a:r>
              <a:rPr lang="en-US" dirty="0" err="1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eaLnBrk="1" hangingPunct="1"/>
            <a:r>
              <a:rPr lang="en-US" altLang="ja-JP" sz="2400" dirty="0">
                <a:latin typeface="Calibri"/>
                <a:cs typeface="Calibri"/>
              </a:rPr>
              <a:t>Membership of a class or interfaces can be translated with 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“has its methods implemented”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class Dog extends Animal implements Pet {...} 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Dog </a:t>
            </a: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latin typeface="Consolas"/>
                <a:cs typeface="Consolas"/>
              </a:rPr>
              <a:t> = new Dog();						 </a:t>
            </a:r>
            <a:br>
              <a:rPr lang="en-US" sz="20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Dog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Animal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Pet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   //OK!</a:t>
            </a: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/>
              <a:t>Bossidy</a:t>
            </a:r>
            <a:endParaRPr lang="en-US" i="1" dirty="0"/>
          </a:p>
          <a:p>
            <a:pPr algn="r"/>
            <a:r>
              <a:rPr lang="en-US" sz="1800" i="1" dirty="0"/>
              <a:t>Ex CEO Honeywell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/>
              <a:t>Exupery</a:t>
            </a:r>
            <a:endParaRPr lang="en-US" i="1" dirty="0"/>
          </a:p>
          <a:p>
            <a:pPr algn="r"/>
            <a:r>
              <a:rPr lang="en-US" sz="1800" i="1" dirty="0" err="1"/>
              <a:t>Scrittore</a:t>
            </a:r>
            <a:r>
              <a:rPr lang="en-US" sz="1800" i="1" dirty="0"/>
              <a:t>, </a:t>
            </a:r>
            <a:r>
              <a:rPr lang="en-US" sz="1800" i="1" dirty="0" err="1"/>
              <a:t>aviatore</a:t>
            </a:r>
            <a:r>
              <a:rPr lang="en-US" sz="1800" i="1" dirty="0"/>
              <a:t> </a:t>
            </a:r>
            <a:r>
              <a:rPr lang="en-US" sz="1800" i="1" dirty="0" err="1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turnOn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turnOff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Inherits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isOn</a:t>
            </a:r>
            <a:r>
              <a:rPr lang="en-US" sz="2200" dirty="0"/>
              <a:t>, </a:t>
            </a:r>
            <a:r>
              <a:rPr lang="en-US" sz="2200" dirty="0" err="1"/>
              <a:t>licencePlate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isSelfDriving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turnSDOn</a:t>
            </a:r>
            <a:r>
              <a:rPr lang="en-US" sz="2200" dirty="0"/>
              <a:t>, </a:t>
            </a:r>
            <a:r>
              <a:rPr lang="en-US" sz="2200" dirty="0" err="1"/>
              <a:t>turnSDOff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Modifies (overrides)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87BBA-A476-FD49-BEEB-9569BE20E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SDCar</a:t>
            </a:r>
            <a:r>
              <a:rPr lang="en-US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isSelfDriving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turnOn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turnOff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turnSDOn</a:t>
            </a:r>
            <a:r>
              <a:rPr lang="en-US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 {</a:t>
            </a:r>
            <a:r>
              <a:rPr lang="mr-IN" dirty="0">
                <a:latin typeface="Consolas"/>
                <a:cs typeface="Consolas"/>
              </a:rPr>
              <a:t>…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current object</a:t>
            </a:r>
          </a:p>
          <a:p>
            <a:r>
              <a:rPr lang="en-US" dirty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7436</TotalTime>
  <Words>2030</Words>
  <Application>Microsoft Macintosh PowerPoint</Application>
  <PresentationFormat>On-screen Show (4:3)</PresentationFormat>
  <Paragraphs>710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ＭＳ Ｐゴシック</vt:lpstr>
      <vt:lpstr>Arial</vt:lpstr>
      <vt:lpstr>Calibri</vt:lpstr>
      <vt:lpstr>Consolas</vt:lpstr>
      <vt:lpstr>Courier</vt:lpstr>
      <vt:lpstr>Mangal</vt:lpstr>
      <vt:lpstr>Times</vt:lpstr>
      <vt:lpstr>Times New Roman</vt:lpstr>
      <vt:lpstr>Trebuchet MS</vt:lpstr>
      <vt:lpstr>Wingdings</vt:lpstr>
      <vt:lpstr>Nicola</vt:lpstr>
      <vt:lpstr>OOP Inheritance</vt:lpstr>
      <vt:lpstr>Motivation</vt:lpstr>
      <vt:lpstr>Motivation</vt:lpstr>
      <vt:lpstr>Inheritance</vt:lpstr>
      <vt:lpstr>Example I (extension)</vt:lpstr>
      <vt:lpstr>Example II (override)</vt:lpstr>
      <vt:lpstr>Example III (override)</vt:lpstr>
      <vt:lpstr>Class SDCar</vt:lpstr>
      <vt:lpstr>this and super</vt:lpstr>
      <vt:lpstr>Terminology</vt:lpstr>
      <vt:lpstr>Visibility and Inheritance</vt:lpstr>
      <vt:lpstr>Visibility</vt:lpstr>
      <vt:lpstr>Visibility</vt:lpstr>
      <vt:lpstr>Recap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Java.lang.Object</vt:lpstr>
      <vt:lpstr>Java.lang.Object</vt:lpstr>
      <vt:lpstr>toString()</vt:lpstr>
      <vt:lpstr>equals(Object o)</vt:lpstr>
      <vt:lpstr>equals(Object o)</vt:lpstr>
      <vt:lpstr>Casting</vt:lpstr>
      <vt:lpstr>Types</vt:lpstr>
      <vt:lpstr>Upcasting and Downcasting</vt:lpstr>
      <vt:lpstr>Upcasting and Downcasting</vt:lpstr>
      <vt:lpstr>Upcasting and Downcasting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Upcast to object</vt:lpstr>
      <vt:lpstr>Abstract Classes and Interfaces</vt:lpstr>
      <vt:lpstr>Abstract methods</vt:lpstr>
      <vt:lpstr>Abstract classes</vt:lpstr>
      <vt:lpstr>Abstract classes</vt:lpstr>
      <vt:lpstr>Why use abstract classes?</vt:lpstr>
      <vt:lpstr>A problem</vt:lpstr>
      <vt:lpstr>Same problem, another view</vt:lpstr>
      <vt:lpstr>A solution</vt:lpstr>
      <vt:lpstr>Another problem</vt:lpstr>
      <vt:lpstr>A solution</vt:lpstr>
      <vt:lpstr>A better solution</vt:lpstr>
      <vt:lpstr>Specialization and partial implementation</vt:lpstr>
      <vt:lpstr>Multiple inheritance</vt:lpstr>
      <vt:lpstr>Multiple inheritance</vt:lpstr>
      <vt:lpstr>Multiple inheritance</vt:lpstr>
      <vt:lpstr>Interfaces and instanceof</vt:lpstr>
      <vt:lpstr>Vocabulary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396</cp:revision>
  <cp:lastPrinted>2019-03-13T12:08:00Z</cp:lastPrinted>
  <dcterms:created xsi:type="dcterms:W3CDTF">2011-09-06T09:06:15Z</dcterms:created>
  <dcterms:modified xsi:type="dcterms:W3CDTF">2019-04-23T19:51:05Z</dcterms:modified>
</cp:coreProperties>
</file>