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80" r:id="rId4"/>
    <p:sldId id="279" r:id="rId5"/>
    <p:sldId id="282" r:id="rId6"/>
    <p:sldId id="281" r:id="rId7"/>
    <p:sldId id="278" r:id="rId8"/>
    <p:sldId id="258" r:id="rId9"/>
    <p:sldId id="259" r:id="rId10"/>
    <p:sldId id="260" r:id="rId11"/>
    <p:sldId id="261" r:id="rId12"/>
    <p:sldId id="295" r:id="rId13"/>
    <p:sldId id="262" r:id="rId14"/>
    <p:sldId id="263" r:id="rId15"/>
    <p:sldId id="270" r:id="rId16"/>
    <p:sldId id="284" r:id="rId17"/>
    <p:sldId id="332" r:id="rId18"/>
    <p:sldId id="285" r:id="rId19"/>
    <p:sldId id="286" r:id="rId20"/>
    <p:sldId id="324" r:id="rId21"/>
    <p:sldId id="325" r:id="rId22"/>
    <p:sldId id="272" r:id="rId23"/>
    <p:sldId id="273" r:id="rId24"/>
    <p:sldId id="291" r:id="rId25"/>
    <p:sldId id="292" r:id="rId26"/>
    <p:sldId id="319" r:id="rId27"/>
    <p:sldId id="320" r:id="rId28"/>
    <p:sldId id="271" r:id="rId29"/>
    <p:sldId id="326" r:id="rId30"/>
    <p:sldId id="288" r:id="rId31"/>
    <p:sldId id="289" r:id="rId32"/>
    <p:sldId id="333" r:id="rId33"/>
    <p:sldId id="321" r:id="rId34"/>
    <p:sldId id="322" r:id="rId35"/>
    <p:sldId id="293" r:id="rId36"/>
    <p:sldId id="294" r:id="rId37"/>
    <p:sldId id="298" r:id="rId38"/>
    <p:sldId id="300" r:id="rId39"/>
    <p:sldId id="274" r:id="rId40"/>
    <p:sldId id="334" r:id="rId41"/>
    <p:sldId id="275" r:id="rId42"/>
    <p:sldId id="303" r:id="rId43"/>
    <p:sldId id="305" r:id="rId44"/>
    <p:sldId id="307" r:id="rId45"/>
    <p:sldId id="299" r:id="rId46"/>
    <p:sldId id="277" r:id="rId47"/>
    <p:sldId id="327" r:id="rId48"/>
    <p:sldId id="328" r:id="rId49"/>
    <p:sldId id="276" r:id="rId50"/>
    <p:sldId id="329" r:id="rId51"/>
    <p:sldId id="308" r:id="rId52"/>
    <p:sldId id="331"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675"/>
  </p:normalViewPr>
  <p:slideViewPr>
    <p:cSldViewPr snapToGrid="0" snapToObjects="1">
      <p:cViewPr varScale="1">
        <p:scale>
          <a:sx n="120" d="100"/>
          <a:sy n="120" d="100"/>
        </p:scale>
        <p:origin x="19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Collections Framework (JCF)</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Interface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interface </a:t>
            </a:r>
            <a:r>
              <a:rPr lang="en-US" sz="1800" dirty="0" err="1">
                <a:latin typeface="Consolas"/>
                <a:cs typeface="Consolas"/>
              </a:rPr>
              <a:t>Iterable</a:t>
            </a:r>
            <a:r>
              <a:rPr lang="en-US" sz="1800" dirty="0">
                <a:latin typeface="Consolas"/>
                <a:cs typeface="Consolas"/>
              </a:rPr>
              <a:t>&lt;T&gt; {</a:t>
            </a:r>
          </a:p>
          <a:p>
            <a:pPr marL="0" indent="0">
              <a:buNone/>
            </a:pPr>
            <a:r>
              <a:rPr lang="en-US" sz="1800" dirty="0">
                <a:latin typeface="Consolas"/>
                <a:cs typeface="Consolas"/>
              </a:rPr>
              <a:t>  public Iterator&lt;T&gt; iterator();    </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err="1">
                <a:latin typeface="Consolas"/>
                <a:cs typeface="Consolas"/>
              </a:rPr>
              <a:t>ArrayList</a:t>
            </a:r>
            <a:r>
              <a:rPr lang="en-US" sz="1800" dirty="0">
                <a:latin typeface="Consolas"/>
                <a:cs typeface="Consolas"/>
              </a:rPr>
              <a:t>&lt;Object&gt; l = new </a:t>
            </a:r>
            <a:r>
              <a:rPr lang="en-US" sz="1800" dirty="0" err="1">
                <a:latin typeface="Consolas"/>
                <a:cs typeface="Consolas"/>
              </a:rPr>
              <a:t>ArrayList</a:t>
            </a:r>
            <a:r>
              <a:rPr lang="en-US" sz="1800" dirty="0">
                <a:latin typeface="Consolas"/>
                <a:cs typeface="Consolas"/>
              </a:rPr>
              <a:t>&lt;Object&gt;();</a:t>
            </a:r>
          </a:p>
          <a:p>
            <a:pPr marL="0" indent="0">
              <a:buNone/>
            </a:pPr>
            <a:r>
              <a:rPr lang="en-US" sz="1800" dirty="0">
                <a:latin typeface="Consolas"/>
                <a:cs typeface="Consolas"/>
              </a:rPr>
              <a:t>for(Object o : l){</a:t>
            </a:r>
          </a:p>
          <a:p>
            <a:pPr marL="0" indent="0">
              <a:buNone/>
            </a:pPr>
            <a:r>
              <a:rPr lang="en-US" sz="1800" dirty="0">
                <a:latin typeface="Consolas"/>
                <a:cs typeface="Consolas"/>
              </a:rPr>
              <a:t>    //do something;    </a:t>
            </a:r>
          </a:p>
          <a:p>
            <a:pPr marL="0" indent="0">
              <a:buNone/>
            </a:pPr>
            <a:r>
              <a:rPr lang="en-US" sz="1800" dirty="0">
                <a:latin typeface="Consolas"/>
                <a:cs typeface="Consolas"/>
              </a:rPr>
              <a:t>}</a:t>
            </a:r>
            <a:endParaRPr lang="en-US" sz="1800" dirty="0"/>
          </a:p>
          <a:p>
            <a:pPr marL="0" indent="0">
              <a:buNone/>
            </a:pPr>
            <a:endParaRPr lang="en-US" sz="1800" dirty="0"/>
          </a:p>
          <a:p>
            <a:pPr marL="0" indent="0">
              <a:buNone/>
            </a:pPr>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endParaRPr lang="en-US" sz="1800" dirty="0"/>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pPr marL="0" indent="0">
              <a:buNone/>
            </a:pPr>
            <a:endParaRPr lang="en-US" dirty="0">
              <a:latin typeface="Consolas"/>
              <a:cs typeface="Consolas"/>
            </a:endParaRPr>
          </a:p>
          <a:p>
            <a:pPr marL="0" indent="0">
              <a:buNone/>
            </a:pP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 l = new </a:t>
            </a: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a:t>
            </a:r>
          </a:p>
          <a:p>
            <a:pPr marL="0" indent="0">
              <a:buNone/>
            </a:pPr>
            <a:r>
              <a:rPr lang="it-IT" sz="2000" dirty="0">
                <a:latin typeface="Consolas" panose="020B0609020204030204" pitchFamily="49" charset="0"/>
                <a:cs typeface="Consolas" panose="020B0609020204030204" pitchFamily="49" charset="0"/>
              </a:rPr>
              <a:t>for (Iterator&lt;Object&gt; i = </a:t>
            </a:r>
            <a:r>
              <a:rPr lang="it-IT" sz="2000" dirty="0" err="1">
                <a:latin typeface="Consolas" panose="020B0609020204030204" pitchFamily="49" charset="0"/>
                <a:cs typeface="Consolas" panose="020B0609020204030204" pitchFamily="49" charset="0"/>
              </a:rPr>
              <a:t>l.iterator</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i.hasNext</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Object </a:t>
            </a:r>
            <a:r>
              <a:rPr lang="it-IT" sz="2000" u="sng" dirty="0">
                <a:latin typeface="Consolas" panose="020B0609020204030204" pitchFamily="49" charset="0"/>
                <a:cs typeface="Consolas" panose="020B0609020204030204" pitchFamily="49" charset="0"/>
              </a:rPr>
              <a:t>o</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i.next</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something</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75696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907" y="4273511"/>
            <a:ext cx="3459238" cy="2584489"/>
          </a:xfrm>
          <a:prstGeom prst="rect">
            <a:avLst/>
          </a:prstGeom>
        </p:spPr>
      </p:pic>
    </p:spTree>
    <p:extLst>
      <p:ext uri="{BB962C8B-B14F-4D97-AF65-F5344CB8AC3E}">
        <p14:creationId xmlns:p14="http://schemas.microsoft.com/office/powerpoint/2010/main" val="356901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907" y="4200941"/>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solidFill>
                  <a:schemeClr val="accent6">
                    <a:lumMod val="75000"/>
                  </a:schemeClr>
                </a:solidFill>
                <a:latin typeface="Consolas" panose="020B0609020204030204" pitchFamily="49" charset="0"/>
                <a:cs typeface="Consolas" panose="020B0609020204030204" pitchFamily="49" charset="0"/>
              </a:rPr>
              <a:t>&gt;(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Queue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a:t>
            </a:r>
            <a:r>
              <a:rPr lang="en-US" sz="1400" dirty="0" err="1">
                <a:solidFill>
                  <a:schemeClr val="accent6">
                    <a:lumMod val="75000"/>
                  </a:schemeClr>
                </a:solidFill>
                <a:latin typeface="Consolas"/>
                <a:cs typeface="Consolas"/>
              </a:rPr>
              <a:t>ArrayList</a:t>
            </a:r>
            <a:r>
              <a:rPr lang="en-US" sz="1400" dirty="0">
                <a:solidFill>
                  <a:schemeClr val="accent6">
                    <a:lumMod val="75000"/>
                  </a:schemeClr>
                </a:solidFill>
                <a:latin typeface="Consolas"/>
                <a:cs typeface="Consolas"/>
              </a:rPr>
              <a: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solidFill>
                  <a:schemeClr val="accent6">
                    <a:lumMod val="75000"/>
                  </a:schemeClr>
                </a:solidFill>
                <a:latin typeface="Consolas"/>
                <a:cs typeface="Consolas"/>
              </a:rPr>
              <a:t>/* Decoupling references from actual objects allows to change implementation (and related performance!) by changing a single line of code! */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LinkedList&lt;Car&gt;();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endParaRPr lang="it-IT" sz="1400" dirty="0"/>
          </a:p>
        </p:txBody>
      </p:sp>
    </p:spTree>
    <p:extLst>
      <p:ext uri="{BB962C8B-B14F-4D97-AF65-F5344CB8AC3E}">
        <p14:creationId xmlns:p14="http://schemas.microsoft.com/office/powerpoint/2010/main" val="287674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rgbClr val="E46C0A"/>
                </a:solidFill>
              </a:rPr>
              <a:t>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1343247" y="1853609"/>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705294"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1981200" y="186424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2612065"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3260650" y="186424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3900375" y="186424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5179825" y="186424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4541872"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5817778"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6448643" y="188550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7097228" y="187487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1339703" y="338292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701750"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1977656" y="3393555"/>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2608521" y="340418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3257106" y="339355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3896831" y="339355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5176281" y="339355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4538328"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5814234"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6445099" y="341482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7093684" y="340418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1343247" y="505046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705294" y="5050467"/>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1981200" y="5061099"/>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2612065" y="5071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3260650" y="506109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3900375" y="506109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5179825" y="506109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4541872"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5817778"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6448643" y="508236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7097228" y="507173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1695007"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1110217"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2279797"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3586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2927499"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4185554"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457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1114645" y="2032545"/>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2390551"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3670001" y="204317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1752598"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3026732"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1109329" y="35424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2385235"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3664685" y="355304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4945907" y="3553043"/>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1747282"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3021416"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4338082"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1460203"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2770664" y="1561007"/>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3723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3652281"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3723159"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491756"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462516"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1102241" y="499209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2378147"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3657597" y="500273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4938819"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1740194"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3014328"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4330994"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455428"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1352993"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2663454" y="3072703"/>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3973915" y="307452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735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287" y="4261416"/>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a:t>
            </a:r>
          </a:p>
          <a:p>
            <a:pPr lvl="1"/>
            <a:r>
              <a:rPr lang="en-US" sz="2400" dirty="0"/>
              <a:t>User definable internal ordering</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hs</a:t>
            </a:r>
            <a:r>
              <a:rPr lang="en-US" sz="2000" dirty="0">
                <a:solidFill>
                  <a:srgbClr val="E46C0A"/>
                </a:solidFill>
                <a:latin typeface="Consolas"/>
                <a:cs typeface="Consolas"/>
              </a:rPr>
              <a:t> = new </a:t>
            </a:r>
            <a:r>
              <a:rPr lang="en-US" sz="2000" dirty="0" err="1">
                <a:solidFill>
                  <a:srgbClr val="E46C0A"/>
                </a:solidFill>
                <a:latin typeface="Consolas"/>
                <a:cs typeface="Consolas"/>
              </a:rPr>
              <a:t>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hs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1100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lhs</a:t>
            </a:r>
            <a:r>
              <a:rPr lang="en-US" sz="2000" dirty="0">
                <a:solidFill>
                  <a:srgbClr val="E46C0A"/>
                </a:solidFill>
                <a:latin typeface="Consolas"/>
                <a:cs typeface="Consolas"/>
              </a:rPr>
              <a:t> = new </a:t>
            </a:r>
            <a:r>
              <a:rPr lang="en-US" sz="2000" dirty="0" err="1">
                <a:solidFill>
                  <a:srgbClr val="E46C0A"/>
                </a:solidFill>
                <a:latin typeface="Consolas"/>
                <a:cs typeface="Consolas"/>
              </a:rPr>
              <a:t>LinkedHashSet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(lhs);</a:t>
            </a:r>
          </a:p>
          <a:p>
            <a:pPr marL="0" indent="0">
              <a:buNone/>
            </a:pPr>
            <a:r>
              <a:rPr lang="en-US" sz="2000" i="1" dirty="0">
                <a:solidFill>
                  <a:srgbClr val="E46C0A"/>
                </a:solidFill>
                <a:latin typeface="Consolas"/>
                <a:cs typeface="Consolas"/>
              </a:rPr>
              <a:t>[Nicola,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ts</a:t>
            </a:r>
            <a:r>
              <a:rPr lang="en-US" sz="2000" dirty="0">
                <a:solidFill>
                  <a:srgbClr val="E46C0A"/>
                </a:solidFill>
                <a:latin typeface="Consolas"/>
                <a:cs typeface="Consolas"/>
              </a:rPr>
              <a:t> = new </a:t>
            </a:r>
            <a:r>
              <a:rPr lang="en-US" sz="2000" dirty="0" err="1">
                <a:solidFill>
                  <a:srgbClr val="E46C0A"/>
                </a:solidFill>
                <a:latin typeface="Consolas"/>
                <a:cs typeface="Consolas"/>
              </a:rPr>
              <a:t>TreeSet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ts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800" dirty="0"/>
              <a:t>A </a:t>
            </a:r>
            <a:r>
              <a:rPr lang="it-IT" sz="2800" dirty="0" err="1"/>
              <a:t>collection</a:t>
            </a:r>
            <a:r>
              <a:rPr lang="it-IT" sz="2800" dirty="0"/>
              <a:t> </a:t>
            </a:r>
            <a:r>
              <a:rPr lang="it-IT" sz="2800" dirty="0" err="1"/>
              <a:t>designed</a:t>
            </a:r>
            <a:r>
              <a:rPr lang="it-IT" sz="2800" dirty="0"/>
              <a:t> for </a:t>
            </a:r>
            <a:r>
              <a:rPr lang="it-IT" sz="2800" dirty="0">
                <a:solidFill>
                  <a:schemeClr val="accent6">
                    <a:lumMod val="75000"/>
                  </a:schemeClr>
                </a:solidFill>
              </a:rPr>
              <a:t>holding </a:t>
            </a:r>
            <a:r>
              <a:rPr lang="it-IT" sz="2800" dirty="0" err="1">
                <a:solidFill>
                  <a:schemeClr val="accent6">
                    <a:lumMod val="75000"/>
                  </a:schemeClr>
                </a:solidFill>
              </a:rPr>
              <a:t>elements</a:t>
            </a:r>
            <a:r>
              <a:rPr lang="it-IT" sz="2800" dirty="0">
                <a:solidFill>
                  <a:schemeClr val="accent6">
                    <a:lumMod val="75000"/>
                  </a:schemeClr>
                </a:solidFill>
              </a:rPr>
              <a:t> </a:t>
            </a:r>
            <a:r>
              <a:rPr lang="it-IT" sz="2800" dirty="0" err="1">
                <a:solidFill>
                  <a:schemeClr val="accent6">
                    <a:lumMod val="75000"/>
                  </a:schemeClr>
                </a:solidFill>
              </a:rPr>
              <a:t>prior</a:t>
            </a:r>
            <a:r>
              <a:rPr lang="it-IT" sz="2800" dirty="0">
                <a:solidFill>
                  <a:schemeClr val="accent6">
                    <a:lumMod val="75000"/>
                  </a:schemeClr>
                </a:solidFill>
              </a:rPr>
              <a:t> to processing</a:t>
            </a:r>
          </a:p>
          <a:p>
            <a:r>
              <a:rPr lang="it-IT" sz="2800" dirty="0" err="1"/>
              <a:t>Provides</a:t>
            </a:r>
            <a:r>
              <a:rPr lang="it-IT" sz="2800" dirty="0"/>
              <a:t> </a:t>
            </a:r>
            <a:r>
              <a:rPr lang="it-IT" sz="2800" dirty="0" err="1"/>
              <a:t>additional</a:t>
            </a:r>
            <a:r>
              <a:rPr lang="it-IT" sz="2800" dirty="0"/>
              <a:t> </a:t>
            </a:r>
            <a:r>
              <a:rPr lang="it-IT" sz="2800" dirty="0" err="1"/>
              <a:t>insertion</a:t>
            </a:r>
            <a:r>
              <a:rPr lang="it-IT" sz="2800" dirty="0"/>
              <a:t>, </a:t>
            </a:r>
            <a:r>
              <a:rPr lang="it-IT" sz="2800" dirty="0" err="1"/>
              <a:t>extraction</a:t>
            </a:r>
            <a:r>
              <a:rPr lang="it-IT" sz="2800" dirty="0"/>
              <a:t>, and </a:t>
            </a:r>
            <a:r>
              <a:rPr lang="it-IT" sz="2800" dirty="0" err="1"/>
              <a:t>inspection</a:t>
            </a:r>
            <a:r>
              <a:rPr lang="it-IT" sz="2800" dirty="0"/>
              <a:t> </a:t>
            </a:r>
            <a:r>
              <a:rPr lang="it-IT" sz="2800" dirty="0" err="1"/>
              <a:t>operations</a:t>
            </a:r>
            <a:r>
              <a:rPr lang="it-IT" sz="2800" dirty="0"/>
              <a:t>.</a:t>
            </a:r>
            <a:r>
              <a:rPr lang="it-IT" sz="2800" dirty="0">
                <a:solidFill>
                  <a:schemeClr val="accent6">
                    <a:lumMod val="75000"/>
                  </a:schemeClr>
                </a:solidFill>
              </a:rPr>
              <a:t> </a:t>
            </a:r>
            <a:r>
              <a:rPr lang="it-IT" sz="2800" dirty="0" err="1"/>
              <a:t>It</a:t>
            </a:r>
            <a:r>
              <a:rPr lang="it-IT" sz="2800" dirty="0"/>
              <a:t> </a:t>
            </a:r>
            <a:r>
              <a:rPr lang="it-IT" sz="2800" dirty="0" err="1"/>
              <a:t>also</a:t>
            </a:r>
            <a:r>
              <a:rPr lang="it-IT" sz="2800" dirty="0"/>
              <a:t> </a:t>
            </a:r>
            <a:r>
              <a:rPr lang="en-US" sz="2800" dirty="0"/>
              <a:t>defines a </a:t>
            </a:r>
            <a:r>
              <a:rPr lang="en-US" sz="2800" dirty="0">
                <a:solidFill>
                  <a:srgbClr val="E46C0A"/>
                </a:solidFill>
              </a:rPr>
              <a:t>head</a:t>
            </a:r>
            <a:r>
              <a:rPr lang="en-US" sz="2800" dirty="0"/>
              <a:t> (first element) and a </a:t>
            </a:r>
            <a:r>
              <a:rPr lang="en-US" sz="2800" dirty="0">
                <a:solidFill>
                  <a:srgbClr val="E46C0A"/>
                </a:solidFill>
              </a:rPr>
              <a:t>tail</a:t>
            </a:r>
            <a:r>
              <a:rPr lang="en-US" sz="2800" dirty="0"/>
              <a:t> (last element)</a:t>
            </a:r>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907" y="4200941"/>
            <a:ext cx="3459238" cy="2584489"/>
          </a:xfrm>
          <a:prstGeom prst="rect">
            <a:avLst/>
          </a:prstGeom>
        </p:spPr>
      </p:pic>
    </p:spTree>
    <p:extLst>
      <p:ext uri="{BB962C8B-B14F-4D97-AF65-F5344CB8AC3E}">
        <p14:creationId xmlns:p14="http://schemas.microsoft.com/office/powerpoint/2010/main" val="66604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additional methods</a:t>
            </a:r>
          </a:p>
        </p:txBody>
      </p:sp>
      <p:sp>
        <p:nvSpPr>
          <p:cNvPr id="3" name="Content Placeholder 2"/>
          <p:cNvSpPr>
            <a:spLocks noGrp="1"/>
          </p:cNvSpPr>
          <p:nvPr>
            <p:ph idx="1"/>
          </p:nvPr>
        </p:nvSpPr>
        <p:spPr/>
        <p:txBody>
          <a:bodyPr>
            <a:normAutofit/>
          </a:bodyPr>
          <a:lstStyle/>
          <a:p>
            <a:r>
              <a:rPr lang="en-US" sz="2600" dirty="0" err="1">
                <a:latin typeface="Consolas"/>
                <a:cs typeface="Consolas"/>
              </a:rPr>
              <a:t>boolean</a:t>
            </a:r>
            <a:r>
              <a:rPr lang="en-US" sz="2600" dirty="0">
                <a:latin typeface="Consolas"/>
                <a:cs typeface="Consolas"/>
              </a:rPr>
              <a:t> </a:t>
            </a:r>
            <a:r>
              <a:rPr lang="en-US" sz="2600" dirty="0">
                <a:solidFill>
                  <a:srgbClr val="E46C0A"/>
                </a:solidFill>
                <a:latin typeface="Consolas"/>
                <a:cs typeface="Consolas"/>
              </a:rPr>
              <a:t>add</a:t>
            </a:r>
            <a:r>
              <a:rPr lang="en-US" sz="2600" dirty="0">
                <a:latin typeface="Consolas"/>
                <a:cs typeface="Consolas"/>
              </a:rPr>
              <a:t>(Object o) </a:t>
            </a:r>
          </a:p>
          <a:p>
            <a:endParaRPr lang="en-US" sz="2600" dirty="0">
              <a:latin typeface="Consolas"/>
              <a:cs typeface="Consolas"/>
            </a:endParaRPr>
          </a:p>
          <a:p>
            <a:pPr marL="0" indent="0">
              <a:buNone/>
            </a:pPr>
            <a:r>
              <a:rPr lang="en-US" sz="2600" dirty="0">
                <a:latin typeface="Consolas"/>
                <a:cs typeface="Consolas"/>
              </a:rPr>
              <a:t>/* throwing exception on error */</a:t>
            </a:r>
          </a:p>
          <a:p>
            <a:r>
              <a:rPr lang="en-US" sz="2600" dirty="0">
                <a:latin typeface="Consolas"/>
                <a:cs typeface="Consolas"/>
              </a:rPr>
              <a:t>Object </a:t>
            </a:r>
            <a:r>
              <a:rPr lang="en-US" sz="2600" dirty="0">
                <a:solidFill>
                  <a:srgbClr val="E46C0A"/>
                </a:solidFill>
                <a:latin typeface="Consolas"/>
                <a:cs typeface="Consolas"/>
              </a:rPr>
              <a:t>peek</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poll</a:t>
            </a:r>
            <a:r>
              <a:rPr lang="en-US" sz="2600" dirty="0">
                <a:latin typeface="Consolas"/>
                <a:cs typeface="Consolas"/>
              </a:rPr>
              <a:t>()</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not 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element</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remove</a:t>
            </a:r>
            <a:r>
              <a:rPr lang="en-US" sz="2600" dirty="0">
                <a:latin typeface="Consolas"/>
                <a:cs typeface="Consolas"/>
              </a:rPr>
              <a:t>()</a:t>
            </a:r>
          </a:p>
          <a:p>
            <a:endParaRPr lang="en-US" dirty="0">
              <a:latin typeface="Consolas"/>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266770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lstStyle/>
          <a:p>
            <a:r>
              <a:rPr lang="en-US" dirty="0">
                <a:solidFill>
                  <a:srgbClr val="E46C0A"/>
                </a:solidFill>
              </a:rPr>
              <a:t>LinkedList </a:t>
            </a:r>
            <a:r>
              <a:rPr lang="en-US" dirty="0"/>
              <a:t>implements</a:t>
            </a:r>
            <a:r>
              <a:rPr lang="en-US" dirty="0">
                <a:solidFill>
                  <a:srgbClr val="E46C0A"/>
                </a:solidFill>
              </a:rPr>
              <a:t> List, Queue</a:t>
            </a:r>
          </a:p>
          <a:p>
            <a:pPr lvl="1"/>
            <a:r>
              <a:rPr lang="en-US" dirty="0">
                <a:solidFill>
                  <a:srgbClr val="E46C0A"/>
                </a:solidFill>
              </a:rPr>
              <a:t>Insertion order conserved</a:t>
            </a:r>
          </a:p>
          <a:p>
            <a:pPr lvl="1"/>
            <a:r>
              <a:rPr lang="en-US" dirty="0"/>
              <a:t>Head is the first element of the list</a:t>
            </a:r>
          </a:p>
          <a:p>
            <a:pPr lvl="1"/>
            <a:r>
              <a:rPr lang="en-US" dirty="0"/>
              <a:t>FIFO (Fist-In-First-Out) policy</a:t>
            </a:r>
          </a:p>
          <a:p>
            <a:r>
              <a:rPr lang="en-US" dirty="0" err="1">
                <a:solidFill>
                  <a:srgbClr val="E46C0A"/>
                </a:solidFill>
              </a:rPr>
              <a:t>PriorityQueue</a:t>
            </a:r>
            <a:r>
              <a:rPr lang="en-US" dirty="0">
                <a:solidFill>
                  <a:srgbClr val="E46C0A"/>
                </a:solidFill>
              </a:rPr>
              <a:t> </a:t>
            </a:r>
            <a:r>
              <a:rPr lang="en-US" dirty="0"/>
              <a:t>implements</a:t>
            </a:r>
            <a:r>
              <a:rPr lang="en-US" dirty="0">
                <a:solidFill>
                  <a:srgbClr val="E46C0A"/>
                </a:solidFill>
              </a:rPr>
              <a:t> Queue</a:t>
            </a:r>
          </a:p>
          <a:p>
            <a:pPr lvl="1"/>
            <a:r>
              <a:rPr lang="en-US" dirty="0">
                <a:solidFill>
                  <a:schemeClr val="accent6">
                    <a:lumMod val="75000"/>
                  </a:schemeClr>
                </a:solidFill>
              </a:rPr>
              <a:t>Internal ordering policy</a:t>
            </a:r>
            <a:r>
              <a:rPr lang="en-US" dirty="0"/>
              <a:t>. Default is </a:t>
            </a:r>
            <a:r>
              <a:rPr lang="en-US"/>
              <a:t>natural ascending </a:t>
            </a:r>
            <a:r>
              <a:rPr lang="en-US" dirty="0"/>
              <a:t>ordering, if defined. Can be modified by implementing the </a:t>
            </a:r>
            <a:r>
              <a:rPr lang="en-US" dirty="0">
                <a:solidFill>
                  <a:schemeClr val="accent6">
                    <a:lumMod val="75000"/>
                  </a:schemeClr>
                </a:solidFill>
              </a:rPr>
              <a:t>Comparable</a:t>
            </a:r>
            <a:r>
              <a:rPr lang="en-US" dirty="0"/>
              <a:t> interface</a:t>
            </a:r>
          </a:p>
          <a:p>
            <a:endParaRPr lang="en-US" dirty="0"/>
          </a:p>
        </p:txBody>
      </p:sp>
    </p:spTree>
    <p:extLst>
      <p:ext uri="{BB962C8B-B14F-4D97-AF65-F5344CB8AC3E}">
        <p14:creationId xmlns:p14="http://schemas.microsoft.com/office/powerpoint/2010/main" val="171115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&lt;Integer&gt; l = new </a:t>
            </a:r>
            <a:r>
              <a:rPr lang="en-US" sz="2000" dirty="0" err="1">
                <a:latin typeface="Consolas"/>
                <a:cs typeface="Consolas"/>
              </a:rPr>
              <a:t>ArrayList</a:t>
            </a:r>
            <a:r>
              <a:rPr lang="en-US" sz="2000" dirty="0">
                <a:latin typeface="Consolas"/>
                <a:cs typeface="Consolas"/>
              </a:rPr>
              <a:t>&lt;Integer&gt;(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8CC-1F5B-FF40-BB80-0B043E506976}"/>
              </a:ext>
            </a:extLst>
          </p:cNvPr>
          <p:cNvSpPr>
            <a:spLocks noGrp="1"/>
          </p:cNvSpPr>
          <p:nvPr>
            <p:ph type="title"/>
          </p:nvPr>
        </p:nvSpPr>
        <p:spPr/>
        <p:txBody>
          <a:bodyPr/>
          <a:lstStyle/>
          <a:p>
            <a:r>
              <a:rPr lang="it-IT" dirty="0" err="1"/>
              <a:t>PriorityQueue</a:t>
            </a:r>
            <a:r>
              <a:rPr lang="it-IT" dirty="0"/>
              <a:t> or </a:t>
            </a:r>
            <a:r>
              <a:rPr lang="it-IT" dirty="0" err="1"/>
              <a:t>TreeSet</a:t>
            </a:r>
            <a:r>
              <a:rPr lang="it-IT" dirty="0"/>
              <a:t>?!?</a:t>
            </a:r>
          </a:p>
        </p:txBody>
      </p:sp>
      <p:sp>
        <p:nvSpPr>
          <p:cNvPr id="3" name="Content Placeholder 2">
            <a:extLst>
              <a:ext uri="{FF2B5EF4-FFF2-40B4-BE49-F238E27FC236}">
                <a16:creationId xmlns:a16="http://schemas.microsoft.com/office/drawing/2014/main" id="{378BAA8B-7E95-D242-A609-A3EF976E1A7F}"/>
              </a:ext>
            </a:extLst>
          </p:cNvPr>
          <p:cNvSpPr>
            <a:spLocks noGrp="1"/>
          </p:cNvSpPr>
          <p:nvPr>
            <p:ph idx="1"/>
          </p:nvPr>
        </p:nvSpPr>
        <p:spPr/>
        <p:txBody>
          <a:bodyPr>
            <a:normAutofit fontScale="70000" lnSpcReduction="20000"/>
          </a:bodyPr>
          <a:lstStyle/>
          <a:p>
            <a:r>
              <a:rPr lang="it-IT" b="1" dirty="0" err="1"/>
              <a:t>Similarities</a:t>
            </a:r>
            <a:endParaRPr lang="it-IT" b="1" dirty="0"/>
          </a:p>
          <a:p>
            <a:pPr lvl="1"/>
            <a:r>
              <a:rPr lang="it-IT" dirty="0" err="1"/>
              <a:t>Both</a:t>
            </a:r>
            <a:r>
              <a:rPr lang="it-IT" dirty="0"/>
              <a:t> </a:t>
            </a:r>
            <a:r>
              <a:rPr lang="it-IT" dirty="0" err="1"/>
              <a:t>provide</a:t>
            </a:r>
            <a:r>
              <a:rPr lang="it-IT" dirty="0"/>
              <a:t> O(log(</a:t>
            </a:r>
            <a:r>
              <a:rPr lang="it-IT" dirty="0" err="1"/>
              <a:t>N</a:t>
            </a:r>
            <a:r>
              <a:rPr lang="it-IT" dirty="0"/>
              <a:t>)) time </a:t>
            </a:r>
            <a:r>
              <a:rPr lang="it-IT" dirty="0" err="1"/>
              <a:t>complexity</a:t>
            </a:r>
            <a:r>
              <a:rPr lang="it-IT" dirty="0"/>
              <a:t> for </a:t>
            </a:r>
            <a:r>
              <a:rPr lang="it-IT" dirty="0" err="1"/>
              <a:t>adding</a:t>
            </a:r>
            <a:r>
              <a:rPr lang="it-IT" dirty="0"/>
              <a:t>, </a:t>
            </a:r>
            <a:r>
              <a:rPr lang="it-IT" dirty="0" err="1"/>
              <a:t>removing</a:t>
            </a:r>
            <a:r>
              <a:rPr lang="it-IT" dirty="0"/>
              <a:t>, and </a:t>
            </a:r>
            <a:r>
              <a:rPr lang="it-IT" dirty="0" err="1"/>
              <a:t>searching</a:t>
            </a:r>
            <a:r>
              <a:rPr lang="it-IT" dirty="0"/>
              <a:t> </a:t>
            </a:r>
            <a:r>
              <a:rPr lang="it-IT" dirty="0" err="1"/>
              <a:t>elements</a:t>
            </a:r>
            <a:r>
              <a:rPr lang="it-IT" dirty="0"/>
              <a:t> </a:t>
            </a:r>
          </a:p>
          <a:p>
            <a:pPr lvl="1"/>
            <a:r>
              <a:rPr lang="it-IT" dirty="0" err="1"/>
              <a:t>Both</a:t>
            </a:r>
            <a:r>
              <a:rPr lang="it-IT" dirty="0"/>
              <a:t> </a:t>
            </a:r>
            <a:r>
              <a:rPr lang="it-IT" dirty="0" err="1"/>
              <a:t>provide</a:t>
            </a:r>
            <a:r>
              <a:rPr lang="it-IT" dirty="0"/>
              <a:t> </a:t>
            </a:r>
            <a:r>
              <a:rPr lang="it-IT" dirty="0" err="1"/>
              <a:t>elements</a:t>
            </a:r>
            <a:r>
              <a:rPr lang="it-IT" dirty="0"/>
              <a:t> in </a:t>
            </a:r>
            <a:r>
              <a:rPr lang="it-IT" dirty="0" err="1"/>
              <a:t>sorted</a:t>
            </a:r>
            <a:r>
              <a:rPr lang="it-IT" dirty="0"/>
              <a:t> </a:t>
            </a:r>
            <a:r>
              <a:rPr lang="it-IT" dirty="0" err="1"/>
              <a:t>order</a:t>
            </a:r>
            <a:endParaRPr lang="it-IT" dirty="0"/>
          </a:p>
          <a:p>
            <a:pPr marL="0" indent="0">
              <a:buNone/>
            </a:pPr>
            <a:endParaRPr lang="it-IT" dirty="0"/>
          </a:p>
          <a:p>
            <a:r>
              <a:rPr lang="it-IT" b="1" dirty="0" err="1"/>
              <a:t>Differences</a:t>
            </a:r>
            <a:endParaRPr lang="it-IT" b="1" dirty="0"/>
          </a:p>
          <a:p>
            <a:pPr lvl="1"/>
            <a:r>
              <a:rPr lang="it-IT" dirty="0" err="1">
                <a:solidFill>
                  <a:schemeClr val="accent6">
                    <a:lumMod val="75000"/>
                  </a:schemeClr>
                </a:solidFill>
              </a:rPr>
              <a:t>TreeSet</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 Set and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allow</a:t>
            </a:r>
            <a:r>
              <a:rPr lang="it-IT" dirty="0">
                <a:solidFill>
                  <a:schemeClr val="accent6">
                    <a:lumMod val="75000"/>
                  </a:schemeClr>
                </a:solidFill>
              </a:rPr>
              <a:t> a duplicate </a:t>
            </a:r>
            <a:r>
              <a:rPr lang="it-IT" dirty="0" err="1">
                <a:solidFill>
                  <a:schemeClr val="accent6">
                    <a:lumMod val="75000"/>
                  </a:schemeClr>
                </a:solidFill>
              </a:rPr>
              <a:t>element</a:t>
            </a:r>
            <a:r>
              <a:rPr lang="it-IT" dirty="0">
                <a:solidFill>
                  <a:schemeClr val="accent6">
                    <a:lumMod val="75000"/>
                  </a:schemeClr>
                </a:solidFill>
              </a:rPr>
              <a:t>, </a:t>
            </a:r>
            <a:r>
              <a:rPr lang="it-IT" dirty="0" err="1"/>
              <a:t>while</a:t>
            </a:r>
            <a:r>
              <a:rPr lang="it-IT" dirty="0"/>
              <a:t> </a:t>
            </a:r>
            <a:r>
              <a:rPr lang="it-IT" dirty="0" err="1"/>
              <a:t>PriorityQueue</a:t>
            </a:r>
            <a:r>
              <a:rPr lang="it-IT" dirty="0"/>
              <a:t> </a:t>
            </a:r>
            <a:r>
              <a:rPr lang="it-IT" dirty="0" err="1"/>
              <a:t>is</a:t>
            </a:r>
            <a:r>
              <a:rPr lang="it-IT" dirty="0"/>
              <a:t> a </a:t>
            </a:r>
            <a:r>
              <a:rPr lang="it-IT" dirty="0" err="1"/>
              <a:t>queue</a:t>
            </a:r>
            <a:r>
              <a:rPr lang="it-IT" dirty="0"/>
              <a:t> and </a:t>
            </a:r>
            <a:r>
              <a:rPr lang="it-IT" dirty="0" err="1"/>
              <a:t>doesn't</a:t>
            </a:r>
            <a:r>
              <a:rPr lang="it-IT" dirty="0"/>
              <a:t> </a:t>
            </a:r>
            <a:r>
              <a:rPr lang="it-IT" dirty="0" err="1"/>
              <a:t>have</a:t>
            </a:r>
            <a:r>
              <a:rPr lang="it-IT" dirty="0"/>
              <a:t> </a:t>
            </a:r>
            <a:r>
              <a:rPr lang="it-IT" dirty="0" err="1"/>
              <a:t>such</a:t>
            </a:r>
            <a:r>
              <a:rPr lang="it-IT" dirty="0"/>
              <a:t> </a:t>
            </a:r>
            <a:r>
              <a:rPr lang="it-IT" dirty="0" err="1"/>
              <a:t>restriction</a:t>
            </a:r>
            <a:r>
              <a:rPr lang="it-IT" dirty="0"/>
              <a:t>.</a:t>
            </a:r>
          </a:p>
          <a:p>
            <a:pPr lvl="1"/>
            <a:r>
              <a:rPr lang="it-IT" dirty="0" err="1"/>
              <a:t>Another</a:t>
            </a:r>
            <a:r>
              <a:rPr lang="it-IT" dirty="0"/>
              <a:t> </a:t>
            </a:r>
            <a:r>
              <a:rPr lang="it-IT" dirty="0" err="1"/>
              <a:t>key</a:t>
            </a:r>
            <a:r>
              <a:rPr lang="it-IT" dirty="0"/>
              <a:t> </a:t>
            </a:r>
            <a:r>
              <a:rPr lang="it-IT" dirty="0" err="1"/>
              <a:t>difference</a:t>
            </a:r>
            <a:r>
              <a:rPr lang="it-IT" dirty="0"/>
              <a:t> </a:t>
            </a:r>
            <a:r>
              <a:rPr lang="it-IT" dirty="0" err="1"/>
              <a:t>between</a:t>
            </a:r>
            <a:r>
              <a:rPr lang="it-IT" dirty="0"/>
              <a:t> </a:t>
            </a:r>
            <a:r>
              <a:rPr lang="it-IT" dirty="0" err="1"/>
              <a:t>TreeSet</a:t>
            </a:r>
            <a:r>
              <a:rPr lang="it-IT" dirty="0"/>
              <a:t> and </a:t>
            </a:r>
            <a:r>
              <a:rPr lang="it-IT" dirty="0" err="1"/>
              <a:t>PriorityQueue</a:t>
            </a:r>
            <a:r>
              <a:rPr lang="it-IT" dirty="0"/>
              <a:t> </a:t>
            </a:r>
            <a:r>
              <a:rPr lang="it-IT" dirty="0" err="1"/>
              <a:t>is</a:t>
            </a:r>
            <a:r>
              <a:rPr lang="it-IT" dirty="0"/>
              <a:t> </a:t>
            </a:r>
            <a:r>
              <a:rPr lang="it-IT" i="1" dirty="0" err="1"/>
              <a:t>iteration</a:t>
            </a:r>
            <a:r>
              <a:rPr lang="it-IT" i="1" dirty="0"/>
              <a:t> </a:t>
            </a:r>
            <a:r>
              <a:rPr lang="it-IT" i="1" dirty="0" err="1"/>
              <a:t>order</a:t>
            </a:r>
            <a:r>
              <a:rPr lang="it-IT" dirty="0"/>
              <a:t>, </a:t>
            </a:r>
            <a:r>
              <a:rPr lang="it-IT" dirty="0" err="1"/>
              <a:t>though</a:t>
            </a:r>
            <a:r>
              <a:rPr lang="it-IT" dirty="0"/>
              <a:t> </a:t>
            </a:r>
            <a:r>
              <a:rPr lang="it-IT" dirty="0" err="1"/>
              <a:t>you</a:t>
            </a:r>
            <a:r>
              <a:rPr lang="it-IT" dirty="0"/>
              <a:t> can </a:t>
            </a:r>
            <a:r>
              <a:rPr lang="it-IT" dirty="0" err="1"/>
              <a:t>access</a:t>
            </a:r>
            <a:r>
              <a:rPr lang="it-IT" dirty="0"/>
              <a:t> </a:t>
            </a:r>
            <a:r>
              <a:rPr lang="it-IT" dirty="0" err="1"/>
              <a:t>elements</a:t>
            </a:r>
            <a:r>
              <a:rPr lang="it-IT" dirty="0"/>
              <a:t> from the head in a </a:t>
            </a:r>
            <a:r>
              <a:rPr lang="it-IT" dirty="0" err="1"/>
              <a:t>sorted</a:t>
            </a:r>
            <a:r>
              <a:rPr lang="it-IT" dirty="0"/>
              <a:t> </a:t>
            </a:r>
            <a:r>
              <a:rPr lang="it-IT" dirty="0" err="1"/>
              <a:t>order</a:t>
            </a:r>
            <a:r>
              <a:rPr lang="it-IT" dirty="0"/>
              <a:t> e.g. head </a:t>
            </a:r>
            <a:r>
              <a:rPr lang="it-IT" dirty="0" err="1"/>
              <a:t>always</a:t>
            </a:r>
            <a:r>
              <a:rPr lang="it-IT" dirty="0"/>
              <a:t> </a:t>
            </a:r>
            <a:r>
              <a:rPr lang="it-IT" dirty="0" err="1"/>
              <a:t>give</a:t>
            </a:r>
            <a:r>
              <a:rPr lang="it-IT" dirty="0"/>
              <a:t> </a:t>
            </a:r>
            <a:r>
              <a:rPr lang="it-IT" dirty="0" err="1"/>
              <a:t>you</a:t>
            </a:r>
            <a:r>
              <a:rPr lang="it-IT" dirty="0"/>
              <a:t> </a:t>
            </a:r>
            <a:r>
              <a:rPr lang="it-IT" dirty="0" err="1"/>
              <a:t>lowest</a:t>
            </a:r>
            <a:r>
              <a:rPr lang="it-IT" dirty="0"/>
              <a:t> or </a:t>
            </a:r>
            <a:r>
              <a:rPr lang="it-IT" dirty="0" err="1"/>
              <a:t>highest</a:t>
            </a:r>
            <a:r>
              <a:rPr lang="it-IT" dirty="0"/>
              <a:t> </a:t>
            </a:r>
            <a:r>
              <a:rPr lang="it-IT" dirty="0" err="1"/>
              <a:t>priority</a:t>
            </a:r>
            <a:r>
              <a:rPr lang="it-IT" dirty="0"/>
              <a:t> </a:t>
            </a:r>
            <a:r>
              <a:rPr lang="it-IT" dirty="0" err="1"/>
              <a:t>element</a:t>
            </a:r>
            <a:r>
              <a:rPr lang="it-IT" dirty="0"/>
              <a:t> </a:t>
            </a:r>
            <a:r>
              <a:rPr lang="it-IT" dirty="0" err="1"/>
              <a:t>depending</a:t>
            </a:r>
            <a:r>
              <a:rPr lang="it-IT" dirty="0"/>
              <a:t> </a:t>
            </a:r>
            <a:r>
              <a:rPr lang="it-IT" dirty="0" err="1"/>
              <a:t>upon</a:t>
            </a:r>
            <a:r>
              <a:rPr lang="it-IT" dirty="0"/>
              <a:t> </a:t>
            </a:r>
            <a:r>
              <a:rPr lang="it-IT" dirty="0" err="1"/>
              <a:t>your</a:t>
            </a:r>
            <a:r>
              <a:rPr lang="it-IT" dirty="0"/>
              <a:t> </a:t>
            </a:r>
            <a:r>
              <a:rPr lang="it-IT" dirty="0" err="1"/>
              <a:t>Comparable</a:t>
            </a:r>
            <a:r>
              <a:rPr lang="it-IT" dirty="0"/>
              <a:t> or </a:t>
            </a:r>
            <a:r>
              <a:rPr lang="it-IT" dirty="0" err="1"/>
              <a:t>Comparator</a:t>
            </a:r>
            <a:r>
              <a:rPr lang="it-IT" dirty="0"/>
              <a:t> </a:t>
            </a:r>
            <a:r>
              <a:rPr lang="it-IT" dirty="0" err="1"/>
              <a:t>implementation</a:t>
            </a:r>
            <a:r>
              <a:rPr lang="it-IT" dirty="0"/>
              <a:t> </a:t>
            </a:r>
            <a:r>
              <a:rPr lang="it-IT" dirty="0" err="1"/>
              <a:t>but</a:t>
            </a:r>
            <a:r>
              <a:rPr lang="it-IT" dirty="0"/>
              <a:t> </a:t>
            </a:r>
            <a:r>
              <a:rPr lang="it-IT" dirty="0">
                <a:solidFill>
                  <a:schemeClr val="accent6">
                    <a:lumMod val="75000"/>
                  </a:schemeClr>
                </a:solidFill>
              </a:rPr>
              <a:t>iterator </a:t>
            </a:r>
            <a:r>
              <a:rPr lang="it-IT" dirty="0" err="1">
                <a:solidFill>
                  <a:schemeClr val="accent6">
                    <a:lumMod val="75000"/>
                  </a:schemeClr>
                </a:solidFill>
              </a:rPr>
              <a:t>returned</a:t>
            </a:r>
            <a:r>
              <a:rPr lang="it-IT" dirty="0">
                <a:solidFill>
                  <a:schemeClr val="accent6">
                    <a:lumMod val="75000"/>
                  </a:schemeClr>
                </a:solidFill>
              </a:rPr>
              <a:t> by </a:t>
            </a:r>
            <a:r>
              <a:rPr lang="it-IT" dirty="0" err="1">
                <a:solidFill>
                  <a:schemeClr val="accent6">
                    <a:lumMod val="75000"/>
                  </a:schemeClr>
                </a:solidFill>
              </a:rPr>
              <a:t>PriorityQueue</a:t>
            </a:r>
            <a:r>
              <a:rPr lang="it-IT" dirty="0">
                <a:solidFill>
                  <a:schemeClr val="accent6">
                    <a:lumMod val="75000"/>
                  </a:schemeClr>
                </a:solidFill>
              </a:rPr>
              <a:t>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provide</a:t>
            </a:r>
            <a:r>
              <a:rPr lang="it-IT" dirty="0">
                <a:solidFill>
                  <a:schemeClr val="accent6">
                    <a:lumMod val="75000"/>
                  </a:schemeClr>
                </a:solidFill>
              </a:rPr>
              <a:t> </a:t>
            </a:r>
            <a:r>
              <a:rPr lang="it-IT" dirty="0" err="1">
                <a:solidFill>
                  <a:schemeClr val="accent6">
                    <a:lumMod val="75000"/>
                  </a:schemeClr>
                </a:solidFill>
              </a:rPr>
              <a:t>any</a:t>
            </a:r>
            <a:r>
              <a:rPr lang="it-IT" dirty="0">
                <a:solidFill>
                  <a:schemeClr val="accent6">
                    <a:lumMod val="75000"/>
                  </a:schemeClr>
                </a:solidFill>
              </a:rPr>
              <a:t> </a:t>
            </a:r>
            <a:r>
              <a:rPr lang="it-IT" dirty="0" err="1">
                <a:solidFill>
                  <a:schemeClr val="accent6">
                    <a:lumMod val="75000"/>
                  </a:schemeClr>
                </a:solidFill>
              </a:rPr>
              <a:t>ordering</a:t>
            </a:r>
            <a:r>
              <a:rPr lang="it-IT" dirty="0">
                <a:solidFill>
                  <a:schemeClr val="accent6">
                    <a:lumMod val="75000"/>
                  </a:schemeClr>
                </a:solidFill>
              </a:rPr>
              <a:t> </a:t>
            </a:r>
            <a:r>
              <a:rPr lang="it-IT" dirty="0" err="1">
                <a:solidFill>
                  <a:schemeClr val="accent6">
                    <a:lumMod val="75000"/>
                  </a:schemeClr>
                </a:solidFill>
              </a:rPr>
              <a:t>guarantee</a:t>
            </a:r>
            <a:r>
              <a:rPr lang="it-IT" dirty="0">
                <a:solidFill>
                  <a:schemeClr val="accent6">
                    <a:lumMod val="75000"/>
                  </a:schemeClr>
                </a:solidFill>
              </a:rPr>
              <a:t>.</a:t>
            </a:r>
            <a:br>
              <a:rPr lang="it-IT" dirty="0"/>
            </a:br>
            <a:br>
              <a:rPr lang="it-IT" dirty="0"/>
            </a:br>
            <a:endParaRPr lang="it-IT" dirty="0"/>
          </a:p>
        </p:txBody>
      </p:sp>
    </p:spTree>
    <p:extLst>
      <p:ext uri="{BB962C8B-B14F-4D97-AF65-F5344CB8AC3E}">
        <p14:creationId xmlns:p14="http://schemas.microsoft.com/office/powerpoint/2010/main" val="49764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388" y="4390570"/>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idx="1"/>
          </p:nvPr>
        </p:nvSpPr>
        <p:spPr/>
        <p:txBody>
          <a:bodyPr>
            <a:normAutofit/>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Tree>
    <p:extLst>
      <p:ext uri="{BB962C8B-B14F-4D97-AF65-F5344CB8AC3E}">
        <p14:creationId xmlns:p14="http://schemas.microsoft.com/office/powerpoint/2010/main" val="897957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endParaRPr lang="en-US" dirty="0"/>
          </a:p>
        </p:txBody>
      </p:sp>
      <p:sp>
        <p:nvSpPr>
          <p:cNvPr id="3" name="Content Placeholder 2"/>
          <p:cNvSpPr>
            <a:spLocks noGrp="1"/>
          </p:cNvSpPr>
          <p:nvPr>
            <p:ph idx="1"/>
          </p:nvPr>
        </p:nvSpPr>
        <p:spPr/>
        <p:txBody>
          <a:bodyPr/>
          <a:lstStyle/>
          <a:p>
            <a:r>
              <a:rPr lang="en-US" dirty="0"/>
              <a:t>Get/set takes </a:t>
            </a:r>
            <a:r>
              <a:rPr lang="en-US" dirty="0">
                <a:solidFill>
                  <a:srgbClr val="E46C0A"/>
                </a:solidFill>
              </a:rPr>
              <a:t>constant time </a:t>
            </a:r>
            <a:r>
              <a:rPr lang="en-US" dirty="0"/>
              <a:t>(without considering collisions)</a:t>
            </a:r>
          </a:p>
          <a:p>
            <a:r>
              <a:rPr lang="en-US" dirty="0"/>
              <a:t>Automatic re-allocation when load factor reached</a:t>
            </a:r>
          </a:p>
          <a:p>
            <a:r>
              <a:rPr lang="en-US" dirty="0"/>
              <a:t>Constructor optional arguments</a:t>
            </a:r>
          </a:p>
          <a:p>
            <a:pPr lvl="1"/>
            <a:r>
              <a:rPr lang="en-US" dirty="0">
                <a:solidFill>
                  <a:srgbClr val="E46C0A"/>
                </a:solidFill>
              </a:rPr>
              <a:t>load factor</a:t>
            </a:r>
            <a:r>
              <a:rPr lang="en-US" dirty="0"/>
              <a:t>(default = .75)</a:t>
            </a:r>
          </a:p>
          <a:p>
            <a:pPr lvl="1"/>
            <a:r>
              <a:rPr lang="en-US" dirty="0">
                <a:solidFill>
                  <a:srgbClr val="E46C0A"/>
                </a:solidFill>
              </a:rPr>
              <a:t>initial capacity</a:t>
            </a:r>
            <a:r>
              <a:rPr lang="en-US" dirty="0"/>
              <a:t>(default = 16)</a:t>
            </a:r>
          </a:p>
          <a:p>
            <a:endParaRPr lang="en-US" dirty="0"/>
          </a:p>
        </p:txBody>
      </p:sp>
    </p:spTree>
    <p:extLst>
      <p:ext uri="{BB962C8B-B14F-4D97-AF65-F5344CB8AC3E}">
        <p14:creationId xmlns:p14="http://schemas.microsoft.com/office/powerpoint/2010/main" val="1905488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2);</a:t>
            </a:r>
            <a:r>
              <a:rPr lang="it-IT" sz="2000" dirty="0">
                <a:latin typeface="Consolas"/>
                <a:cs typeface="Consolas"/>
              </a:rPr>
              <a:t> </a:t>
            </a:r>
          </a:p>
          <a:p>
            <a:pPr marL="0" indent="0">
              <a:buNone/>
            </a:pPr>
            <a:r>
              <a:rPr lang="it-IT" sz="2000" dirty="0" err="1">
                <a:latin typeface="Consolas"/>
                <a:cs typeface="Consolas"/>
              </a:rPr>
              <a:t>m.put</a:t>
            </a:r>
            <a:r>
              <a:rPr lang="it-IT" sz="2000" dirty="0">
                <a:latin typeface="Consolas"/>
                <a:cs typeface="Consolas"/>
              </a:rPr>
              <a:t>(“Marzia”, 3);</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4);</a:t>
            </a:r>
            <a:r>
              <a:rPr lang="it-IT"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t>
            </a:r>
            <a:r>
              <a:rPr lang="mr-IN" sz="2000" dirty="0">
                <a:latin typeface="Consolas"/>
                <a:cs typeface="Consolas"/>
              </a:rPr>
              <a:t>Nicola</a:t>
            </a:r>
            <a:r>
              <a:rPr lang="it-IT" sz="2000" dirty="0">
                <a:latin typeface="Consolas"/>
                <a:cs typeface="Consolas"/>
              </a:rPr>
              <a:t>”</a:t>
            </a:r>
            <a:r>
              <a:rPr lang="mr-IN" sz="2000" dirty="0">
                <a:latin typeface="Consolas"/>
                <a:cs typeface="Consolas"/>
              </a:rPr>
              <a:t>, 1);</a:t>
            </a:r>
          </a:p>
          <a:p>
            <a:pPr marL="0" indent="0">
              <a:buNone/>
            </a:pPr>
            <a:r>
              <a:rPr lang="mr-IN"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(m);    </a:t>
            </a:r>
          </a:p>
          <a:p>
            <a:pPr marL="0" indent="0">
              <a:buNone/>
            </a:pPr>
            <a:r>
              <a:rPr lang="en-US" sz="2000" dirty="0">
                <a:latin typeface="Consolas"/>
                <a:cs typeface="Consolas"/>
              </a:rPr>
              <a:t>{</a:t>
            </a:r>
            <a:r>
              <a:rPr lang="en-US" sz="2000" dirty="0" err="1">
                <a:latin typeface="Consolas"/>
                <a:cs typeface="Consolas"/>
              </a:rPr>
              <a:t>Agata</a:t>
            </a:r>
            <a:r>
              <a:rPr lang="en-US" sz="2000" dirty="0">
                <a:latin typeface="Consolas"/>
                <a:cs typeface="Consolas"/>
              </a:rPr>
              <a:t>=4, Nicola=1, </a:t>
            </a:r>
            <a:r>
              <a:rPr lang="en-US" sz="2000" dirty="0" err="1">
                <a:latin typeface="Consolas"/>
                <a:cs typeface="Consolas"/>
              </a:rPr>
              <a:t>Marzia</a:t>
            </a:r>
            <a:r>
              <a:rPr lang="en-US" sz="2000" dirty="0">
                <a:latin typeface="Consolas"/>
                <a:cs typeface="Consolas"/>
              </a:rPr>
              <a:t>=3}</a:t>
            </a:r>
            <a:endParaRPr lang="en-US" sz="20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a:t>
            </a:r>
          </a:p>
          <a:p>
            <a:pPr marL="0" indent="0">
              <a:buNone/>
            </a:pPr>
            <a:r>
              <a:rPr lang="en-US" sz="2000" dirty="0">
                <a:solidFill>
                  <a:srgbClr val="E46C0A"/>
                </a:solidFill>
                <a:latin typeface="Consolas"/>
                <a:cs typeface="Consolas"/>
              </a:rPr>
              <a:t>// looping keys and accessing values</a:t>
            </a:r>
          </a:p>
          <a:p>
            <a:pPr marL="0" indent="0">
              <a:buNone/>
            </a:pPr>
            <a:r>
              <a:rPr lang="en-US" sz="2000" dirty="0">
                <a:latin typeface="Consolas"/>
                <a:cs typeface="Consolas"/>
              </a:rPr>
              <a:t>List&lt;String&gt; keys = </a:t>
            </a:r>
            <a:r>
              <a:rPr lang="en-US" sz="2000" dirty="0" err="1">
                <a:latin typeface="Consolas"/>
                <a:cs typeface="Consolas"/>
              </a:rPr>
              <a:t>m.keySet</a:t>
            </a:r>
            <a:r>
              <a:rPr lang="en-US" sz="2000" dirty="0">
                <a:latin typeface="Consolas"/>
                <a:cs typeface="Consolas"/>
              </a:rPr>
              <a:t>();</a:t>
            </a:r>
          </a:p>
          <a:p>
            <a:pPr marL="0" indent="0">
              <a:buNone/>
            </a:pPr>
            <a:r>
              <a:rPr lang="en-US" sz="2000" dirty="0">
                <a:latin typeface="Consolas"/>
                <a:cs typeface="Consolas"/>
              </a:rPr>
              <a:t>for(String key : keys)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(key + " -&gt; " + </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solidFill>
                <a:srgbClr val="E46C0A"/>
              </a:solidFill>
              <a:latin typeface="Consolas"/>
              <a:cs typeface="Consolas"/>
            </a:endParaRPr>
          </a:p>
          <a:p>
            <a:pPr marL="0" indent="0">
              <a:buNone/>
            </a:pPr>
            <a:r>
              <a:rPr lang="en-US" sz="2000" dirty="0">
                <a:solidFill>
                  <a:srgbClr val="E46C0A"/>
                </a:solidFill>
                <a:latin typeface="Consolas"/>
                <a:cs typeface="Consolas"/>
              </a:rPr>
              <a:t>// contains key</a:t>
            </a:r>
          </a:p>
          <a:p>
            <a:pPr marL="0" indent="0">
              <a:buNone/>
            </a:pPr>
            <a:r>
              <a:rPr lang="en-US" sz="2000" dirty="0">
                <a:latin typeface="Consolas"/>
                <a:cs typeface="Consolas"/>
              </a:rPr>
              <a:t>if (</a:t>
            </a:r>
            <a:r>
              <a:rPr lang="en-US" sz="2000" dirty="0" err="1">
                <a:latin typeface="Consolas"/>
                <a:cs typeface="Consolas"/>
              </a:rPr>
              <a:t>m.containsKey</a:t>
            </a:r>
            <a:r>
              <a:rPr lang="en-US" sz="2000" dirty="0">
                <a:latin typeface="Consolas"/>
                <a:cs typeface="Consolas"/>
              </a:rPr>
              <a:t>(key))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chemeClr val="accent6">
                    <a:lumMod val="75000"/>
                  </a:schemeClr>
                </a:solidFill>
                <a:latin typeface="Consolas" panose="020B0609020204030204" pitchFamily="49" charset="0"/>
                <a:cs typeface="Consolas" panose="020B0609020204030204" pitchFamily="49" charset="0"/>
              </a:rPr>
              <a:t>It is unsafe to modify (add or remove elements) a Collection while iterating over it! </a:t>
            </a:r>
          </a:p>
          <a:p>
            <a:endParaRPr lang="en-US"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List&lt;Double&gt; l = new LinkedList&lt;Double&gt;(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Arrays.asList</a:t>
            </a:r>
            <a:r>
              <a:rPr lang="en-US" dirty="0">
                <a:latin typeface="Consolas" panose="020B0609020204030204" pitchFamily="49" charset="0"/>
                <a:cs typeface="Consolas" panose="020B0609020204030204" pitchFamily="49" charset="0"/>
              </a:rPr>
              <a:t>(10.8, 11.1, 13.2, 30.2));</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count = 0;</a:t>
            </a:r>
          </a:p>
          <a:p>
            <a:pPr marL="0" indent="0">
              <a:buNone/>
            </a:pPr>
            <a:r>
              <a:rPr lang="en-US" dirty="0">
                <a:latin typeface="Consolas" panose="020B0609020204030204" pitchFamily="49" charset="0"/>
                <a:cs typeface="Consolas" panose="020B0609020204030204" pitchFamily="49" charset="0"/>
              </a:rPr>
              <a:t>for (double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l) {</a:t>
            </a:r>
          </a:p>
          <a:p>
            <a:pPr marL="0" indent="0">
              <a:buNone/>
            </a:pPr>
            <a:r>
              <a:rPr lang="en-US" dirty="0">
                <a:latin typeface="Consolas" panose="020B0609020204030204" pitchFamily="49" charset="0"/>
                <a:cs typeface="Consolas" panose="020B0609020204030204" pitchFamily="49" charset="0"/>
              </a:rPr>
              <a:t>	if (count == 1) </a:t>
            </a:r>
            <a:r>
              <a:rPr lang="en-US" dirty="0" err="1">
                <a:latin typeface="Consolas" panose="020B0609020204030204" pitchFamily="49" charset="0"/>
                <a:cs typeface="Consolas" panose="020B0609020204030204" pitchFamily="49" charset="0"/>
              </a:rPr>
              <a:t>l.remove</a:t>
            </a:r>
            <a:r>
              <a:rPr lang="en-US" dirty="0">
                <a:latin typeface="Consolas" panose="020B0609020204030204" pitchFamily="49" charset="0"/>
                <a:cs typeface="Consolas" panose="020B0609020204030204" pitchFamily="49" charset="0"/>
              </a:rPr>
              <a:t>(count);</a:t>
            </a:r>
          </a:p>
          <a:p>
            <a:pPr marL="0" indent="0">
              <a:buNone/>
            </a:pPr>
            <a:r>
              <a:rPr lang="en-US" dirty="0">
                <a:latin typeface="Consolas" panose="020B0609020204030204" pitchFamily="49" charset="0"/>
                <a:cs typeface="Consolas" panose="020B0609020204030204" pitchFamily="49" charset="0"/>
              </a:rPr>
              <a:t>	if (count == 2) </a:t>
            </a:r>
            <a:r>
              <a:rPr lang="en-US" dirty="0" err="1">
                <a:latin typeface="Consolas" panose="020B0609020204030204" pitchFamily="49" charset="0"/>
                <a:cs typeface="Consolas" panose="020B0609020204030204" pitchFamily="49" charset="0"/>
              </a:rPr>
              <a:t>l.add</a:t>
            </a:r>
            <a:r>
              <a:rPr lang="en-US" dirty="0">
                <a:latin typeface="Consolas" panose="020B0609020204030204" pitchFamily="49" charset="0"/>
                <a:cs typeface="Consolas" panose="020B0609020204030204" pitchFamily="49" charset="0"/>
              </a:rPr>
              <a:t>(22.3);</a:t>
            </a:r>
          </a:p>
          <a:p>
            <a:pPr marL="0" indent="0">
              <a:buNone/>
            </a:pPr>
            <a:r>
              <a:rPr lang="en-US" dirty="0">
                <a:latin typeface="Consolas" panose="020B0609020204030204" pitchFamily="49" charset="0"/>
                <a:cs typeface="Consolas" panose="020B0609020204030204" pitchFamily="49" charset="0"/>
              </a:rPr>
              <a:t>	count++;</a:t>
            </a:r>
          </a:p>
          <a:p>
            <a:pPr marL="0" indent="0">
              <a:buNone/>
            </a:pPr>
            <a:r>
              <a:rPr lang="en-US" dirty="0">
                <a:latin typeface="Consolas" panose="020B0609020204030204" pitchFamily="49" charset="0"/>
                <a:cs typeface="Consolas" panose="020B0609020204030204" pitchFamily="49" charset="0"/>
              </a:rPr>
              <a:t>} </a:t>
            </a:r>
            <a:r>
              <a:rPr lang="en-US" dirty="0">
                <a:solidFill>
                  <a:srgbClr val="E46C0A"/>
                </a:solidFill>
                <a:latin typeface="Consolas" panose="020B0609020204030204" pitchFamily="49" charset="0"/>
                <a:cs typeface="Consolas" panose="020B0609020204030204" pitchFamily="49" charset="0"/>
              </a:rPr>
              <a:t>// Wrong! We modify the list while iterating</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rmAutofit/>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p>
          <a:p>
            <a:endParaRPr lang="en-US" dirty="0"/>
          </a:p>
        </p:txBody>
      </p:sp>
    </p:spTree>
    <p:extLst>
      <p:ext uri="{BB962C8B-B14F-4D97-AF65-F5344CB8AC3E}">
        <p14:creationId xmlns:p14="http://schemas.microsoft.com/office/powerpoint/2010/main" val="2837893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3233994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ListIterator</a:t>
            </a:r>
            <a:r>
              <a:rPr lang="en-US" dirty="0"/>
              <a:t> Interface</a:t>
            </a:r>
          </a:p>
        </p:txBody>
      </p:sp>
      <p:sp>
        <p:nvSpPr>
          <p:cNvPr id="3" name="Content Placeholder 2"/>
          <p:cNvSpPr>
            <a:spLocks noGrp="1"/>
          </p:cNvSpPr>
          <p:nvPr>
            <p:ph idx="1"/>
          </p:nvPr>
        </p:nvSpPr>
        <p:spPr/>
        <p:txBody>
          <a:bodyPr>
            <a:normAutofit fontScale="92500" lnSpcReduction="20000"/>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nextIndex</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68486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Iterator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357843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ListIterator</a:t>
            </a:r>
            <a:r>
              <a:rPr lang="en-US" dirty="0"/>
              <a:t>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978637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Java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r>
              <a:rPr lang="en-US" sz="2400" dirty="0" err="1">
                <a:solidFill>
                  <a:srgbClr val="E46C0A"/>
                </a:solidFill>
              </a:rPr>
              <a:t>java.util.Collections</a:t>
            </a:r>
            <a:r>
              <a:rPr lang="en-US" sz="2400" dirty="0"/>
              <a:t> provide frequently used utilities for manipulating collections (lists, sets, queues)</a:t>
            </a:r>
          </a:p>
          <a:p>
            <a:r>
              <a:rPr lang="en-US" sz="2400" dirty="0" err="1">
                <a:solidFill>
                  <a:srgbClr val="E46C0A"/>
                </a:solidFill>
              </a:rPr>
              <a:t>java.util.Arrays</a:t>
            </a:r>
            <a:r>
              <a:rPr lang="en-US" sz="2400" dirty="0"/>
              <a:t> provide frequently used utilities for manipulating arrays</a:t>
            </a:r>
          </a:p>
          <a:p>
            <a:r>
              <a:rPr lang="en-US" sz="2400" dirty="0"/>
              <a:t>Both of them contain </a:t>
            </a:r>
            <a:r>
              <a:rPr lang="en-US" sz="2400" dirty="0">
                <a:solidFill>
                  <a:schemeClr val="accent6">
                    <a:lumMod val="75000"/>
                  </a:schemeClr>
                </a:solidFill>
              </a:rPr>
              <a:t>only static methods</a:t>
            </a:r>
            <a:r>
              <a:rPr lang="en-US" sz="2400" dirty="0"/>
              <a:t>!</a:t>
            </a:r>
          </a:p>
          <a:p>
            <a:pPr marL="0" indent="0">
              <a:buNone/>
            </a:pPr>
            <a:endParaRPr lang="en-US" sz="2000" dirty="0">
              <a:solidFill>
                <a:srgbClr val="E46C0A"/>
              </a:solidFill>
              <a:latin typeface="Consolas"/>
              <a:cs typeface="Consolas"/>
            </a:endParaRPr>
          </a:p>
          <a:p>
            <a:r>
              <a:rPr lang="en-US" sz="2000" dirty="0">
                <a:solidFill>
                  <a:srgbClr val="E46C0A"/>
                </a:solidFill>
                <a:latin typeface="Consolas"/>
                <a:cs typeface="Consolas"/>
              </a:rPr>
              <a:t>sort</a:t>
            </a:r>
            <a:r>
              <a:rPr lang="en-US" sz="2000" dirty="0">
                <a:latin typeface="Consolas"/>
                <a:cs typeface="Consolas"/>
              </a:rPr>
              <a:t>() - merge sort implementation, n log(n)</a:t>
            </a:r>
          </a:p>
          <a:p>
            <a:r>
              <a:rPr lang="en-US" sz="2000" dirty="0" err="1">
                <a:solidFill>
                  <a:srgbClr val="E46C0A"/>
                </a:solidFill>
                <a:latin typeface="Consolas"/>
                <a:cs typeface="Consolas"/>
              </a:rPr>
              <a:t>binarySearch</a:t>
            </a:r>
            <a:r>
              <a:rPr lang="en-US" sz="2000" dirty="0">
                <a:latin typeface="Consolas"/>
                <a:cs typeface="Consolas"/>
              </a:rPr>
              <a:t>() - requires ordered collection</a:t>
            </a:r>
          </a:p>
          <a:p>
            <a:r>
              <a:rPr lang="en-US" sz="2000" dirty="0">
                <a:solidFill>
                  <a:srgbClr val="E46C0A"/>
                </a:solidFill>
                <a:latin typeface="Consolas"/>
                <a:cs typeface="Consolas"/>
              </a:rPr>
              <a:t>shuffle</a:t>
            </a:r>
            <a:r>
              <a:rPr lang="en-US" sz="2000" dirty="0">
                <a:latin typeface="Consolas"/>
                <a:cs typeface="Consolas"/>
              </a:rPr>
              <a:t>() - unsort</a:t>
            </a:r>
          </a:p>
          <a:p>
            <a:r>
              <a:rPr lang="en-US" sz="2000" dirty="0">
                <a:solidFill>
                  <a:srgbClr val="E46C0A"/>
                </a:solidFill>
                <a:latin typeface="Consolas"/>
                <a:cs typeface="Consolas"/>
              </a:rPr>
              <a:t>reverse</a:t>
            </a:r>
            <a:r>
              <a:rPr lang="en-US" sz="2000" dirty="0">
                <a:latin typeface="Consolas"/>
                <a:cs typeface="Consolas"/>
              </a:rPr>
              <a:t>() - requires ordered collection</a:t>
            </a:r>
          </a:p>
          <a:p>
            <a:r>
              <a:rPr lang="en-US" sz="2000" dirty="0">
                <a:solidFill>
                  <a:srgbClr val="E46C0A"/>
                </a:solidFill>
                <a:latin typeface="Consolas"/>
                <a:cs typeface="Consolas"/>
              </a:rPr>
              <a:t>rotate</a:t>
            </a:r>
            <a:r>
              <a:rPr lang="en-US" sz="2000" dirty="0">
                <a:latin typeface="Consolas"/>
                <a:cs typeface="Consolas"/>
              </a:rPr>
              <a:t>() – rotate elements of a given distance</a:t>
            </a:r>
          </a:p>
          <a:p>
            <a:r>
              <a:rPr lang="en-US" sz="2000" dirty="0">
                <a:solidFill>
                  <a:srgbClr val="E46C0A"/>
                </a:solidFill>
                <a:latin typeface="Consolas"/>
                <a:cs typeface="Consolas"/>
              </a:rPr>
              <a:t>min</a:t>
            </a:r>
            <a:r>
              <a:rPr lang="en-US" sz="2000" dirty="0">
                <a:latin typeface="Consolas"/>
                <a:cs typeface="Consolas"/>
              </a:rPr>
              <a:t>(), </a:t>
            </a:r>
            <a:r>
              <a:rPr lang="en-US" sz="2000" dirty="0">
                <a:solidFill>
                  <a:srgbClr val="E46C0A"/>
                </a:solidFill>
                <a:latin typeface="Consolas"/>
                <a:cs typeface="Consolas"/>
              </a:rPr>
              <a:t>max</a:t>
            </a:r>
            <a:r>
              <a:rPr lang="en-US" sz="2000" dirty="0">
                <a:latin typeface="Consolas"/>
                <a:cs typeface="Consolas"/>
              </a:rPr>
              <a:t>() - in a collection </a:t>
            </a:r>
          </a:p>
          <a:p>
            <a:endParaRPr lang="en-US" sz="2000" dirty="0"/>
          </a:p>
        </p:txBody>
      </p:sp>
    </p:spTree>
    <p:extLst>
      <p:ext uri="{BB962C8B-B14F-4D97-AF65-F5344CB8AC3E}">
        <p14:creationId xmlns:p14="http://schemas.microsoft.com/office/powerpoint/2010/main" val="4013678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How can we order collections of generic objects according to a policy we define?</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a:t>
            </a:r>
            <a:r>
              <a:rPr lang="en-US" sz="2000" dirty="0" err="1">
                <a:latin typeface="Consolas"/>
                <a:cs typeface="Consolas"/>
              </a:rPr>
              <a:t>compareTo</a:t>
            </a:r>
            <a:r>
              <a:rPr lang="en-US" sz="2000" dirty="0">
                <a:latin typeface="Consolas"/>
                <a:cs typeface="Consolas"/>
              </a:rPr>
              <a:t>(T </a:t>
            </a:r>
            <a:r>
              <a:rPr lang="en-US" sz="2000" dirty="0" err="1">
                <a:latin typeface="Consolas"/>
                <a:cs typeface="Consolas"/>
              </a:rPr>
              <a:t>obj</a:t>
            </a:r>
            <a:r>
              <a:rPr lang="en-US" sz="2000" dirty="0">
                <a:latin typeface="Consolas"/>
                <a:cs typeface="Consolas"/>
              </a:rPr>
              <a:t>);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compare(T obj1, T obj2);</a:t>
            </a:r>
          </a:p>
          <a:p>
            <a:pPr marL="0" indent="0">
              <a:buNone/>
            </a:pPr>
            <a:r>
              <a:rPr lang="en-US" sz="2000" dirty="0">
                <a:latin typeface="Consolas"/>
                <a:cs typeface="Consolas"/>
              </a:rPr>
              <a:t>} </a:t>
            </a:r>
          </a:p>
          <a:p>
            <a:pPr marL="0" indent="0">
              <a:buNone/>
            </a:pPr>
            <a:endParaRPr lang="en-US" sz="2000" dirty="0"/>
          </a:p>
          <a:p>
            <a:endParaRPr lang="en-US" sz="2000" dirty="0"/>
          </a:p>
        </p:txBody>
      </p:sp>
    </p:spTree>
    <p:extLst>
      <p:ext uri="{BB962C8B-B14F-4D97-AF65-F5344CB8AC3E}">
        <p14:creationId xmlns:p14="http://schemas.microsoft.com/office/powerpoint/2010/main" val="34349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p:pic>
    </p:spTree>
    <p:extLst>
      <p:ext uri="{BB962C8B-B14F-4D97-AF65-F5344CB8AC3E}">
        <p14:creationId xmlns:p14="http://schemas.microsoft.com/office/powerpoint/2010/main" val="3499887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The </a:t>
            </a:r>
            <a:r>
              <a:rPr lang="en-US" sz="2400" dirty="0">
                <a:solidFill>
                  <a:schemeClr val="accent6">
                    <a:lumMod val="75000"/>
                  </a:schemeClr>
                </a:solidFill>
              </a:rPr>
              <a:t>Comparable interface</a:t>
            </a:r>
            <a:r>
              <a:rPr lang="en-US" sz="2400" dirty="0"/>
              <a:t> must be implemented for </a:t>
            </a:r>
            <a:r>
              <a:rPr lang="en-US" sz="2400" dirty="0">
                <a:solidFill>
                  <a:schemeClr val="accent6">
                    <a:lumMod val="75000"/>
                  </a:schemeClr>
                </a:solidFill>
              </a:rPr>
              <a:t>making objects comparable to each other</a:t>
            </a:r>
            <a:r>
              <a:rPr lang="en-US" sz="2400" dirty="0"/>
              <a:t>. Thus, a generic collection of T can be sorted if T implements Comparable. </a:t>
            </a:r>
            <a:r>
              <a:rPr lang="en-US" sz="2400" dirty="0" err="1"/>
              <a:t>compareTo</a:t>
            </a:r>
            <a:r>
              <a:rPr lang="en-US" sz="2400" dirty="0"/>
              <a:t>() compares the object with the object passed as a parameter. Return value must be:</a:t>
            </a:r>
          </a:p>
          <a:p>
            <a:pPr marL="0" indent="0">
              <a:buNone/>
            </a:pPr>
            <a:endParaRPr lang="en-US" sz="2400" dirty="0"/>
          </a:p>
          <a:p>
            <a:pPr marL="0" indent="0">
              <a:buNone/>
            </a:pPr>
            <a:r>
              <a:rPr lang="en-US" sz="2400" dirty="0"/>
              <a:t>&lt; 0   if </a:t>
            </a:r>
            <a:r>
              <a:rPr lang="en-US" sz="2400" b="1" i="1" dirty="0"/>
              <a:t>this object </a:t>
            </a:r>
            <a:r>
              <a:rPr lang="en-US" sz="2400" dirty="0"/>
              <a:t>precedes </a:t>
            </a:r>
            <a:r>
              <a:rPr lang="en-US" sz="2400" b="1" i="1" dirty="0" err="1"/>
              <a:t>obj</a:t>
            </a:r>
            <a:endParaRPr lang="en-US" sz="2400" b="1" i="1" dirty="0"/>
          </a:p>
          <a:p>
            <a:pPr marL="0" indent="0">
              <a:buNone/>
            </a:pPr>
            <a:r>
              <a:rPr lang="en-US" sz="2400" dirty="0"/>
              <a:t>== 0 if </a:t>
            </a:r>
            <a:r>
              <a:rPr lang="en-US" sz="2400" b="1" i="1" dirty="0"/>
              <a:t>this object </a:t>
            </a:r>
            <a:r>
              <a:rPr lang="en-US" sz="2400" dirty="0"/>
              <a:t>has the same position as </a:t>
            </a:r>
            <a:r>
              <a:rPr lang="en-US" sz="2400" b="1" i="1" dirty="0" err="1"/>
              <a:t>obj</a:t>
            </a:r>
            <a:endParaRPr lang="en-US" sz="2400" b="1" i="1" dirty="0"/>
          </a:p>
          <a:p>
            <a:pPr marL="0" indent="0">
              <a:buNone/>
            </a:pPr>
            <a:r>
              <a:rPr lang="en-US" sz="2400" dirty="0"/>
              <a:t>&gt; 0   if </a:t>
            </a:r>
            <a:r>
              <a:rPr lang="en-US" sz="2400" b="1" i="1" dirty="0"/>
              <a:t>this object </a:t>
            </a:r>
            <a:r>
              <a:rPr lang="en-US" sz="2400" dirty="0"/>
              <a:t>follows </a:t>
            </a:r>
            <a:r>
              <a:rPr lang="en-US" sz="2400" b="1" i="1" dirty="0" err="1"/>
              <a:t>obj</a:t>
            </a:r>
            <a:endParaRPr lang="en-US" sz="2400" dirty="0"/>
          </a:p>
          <a:p>
            <a:endParaRPr lang="en-US" sz="2400" dirty="0"/>
          </a:p>
        </p:txBody>
      </p:sp>
    </p:spTree>
    <p:extLst>
      <p:ext uri="{BB962C8B-B14F-4D97-AF65-F5344CB8AC3E}">
        <p14:creationId xmlns:p14="http://schemas.microsoft.com/office/powerpoint/2010/main" val="393569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r>
              <a:rPr lang="en-US" sz="1800" dirty="0"/>
              <a:t>The Comparable Interface is implemented for language common types in packages </a:t>
            </a:r>
            <a:r>
              <a:rPr lang="en-US" sz="1800" dirty="0" err="1">
                <a:solidFill>
                  <a:schemeClr val="accent6">
                    <a:lumMod val="75000"/>
                  </a:schemeClr>
                </a:solidFill>
              </a:rPr>
              <a:t>java.lang</a:t>
            </a:r>
            <a:r>
              <a:rPr lang="en-US" sz="1800" dirty="0"/>
              <a:t> and </a:t>
            </a:r>
            <a:r>
              <a:rPr lang="en-US" sz="1800" dirty="0" err="1">
                <a:solidFill>
                  <a:srgbClr val="E46C0A"/>
                </a:solidFill>
              </a:rPr>
              <a:t>java.util</a:t>
            </a:r>
            <a:r>
              <a:rPr lang="en-US" sz="1800" dirty="0"/>
              <a:t>. For example:</a:t>
            </a:r>
          </a:p>
          <a:p>
            <a:pPr lvl="1"/>
            <a:r>
              <a:rPr lang="en-US" sz="1800" dirty="0">
                <a:solidFill>
                  <a:schemeClr val="accent6">
                    <a:lumMod val="75000"/>
                  </a:schemeClr>
                </a:solidFill>
              </a:rPr>
              <a:t>String</a:t>
            </a:r>
            <a:r>
              <a:rPr lang="en-US" sz="1800" dirty="0"/>
              <a:t> objects are lexicographically ordered</a:t>
            </a:r>
          </a:p>
          <a:p>
            <a:pPr lvl="1"/>
            <a:r>
              <a:rPr lang="en-US" sz="1800" dirty="0">
                <a:solidFill>
                  <a:schemeClr val="accent6">
                    <a:lumMod val="75000"/>
                  </a:schemeClr>
                </a:solidFill>
              </a:rPr>
              <a:t>Date</a:t>
            </a:r>
            <a:r>
              <a:rPr lang="en-US" sz="1800" dirty="0"/>
              <a:t> objects are chronologically ordered</a:t>
            </a:r>
          </a:p>
          <a:p>
            <a:pPr lvl="1"/>
            <a:r>
              <a:rPr lang="en-US" sz="1800" dirty="0">
                <a:solidFill>
                  <a:schemeClr val="accent6">
                    <a:lumMod val="75000"/>
                  </a:schemeClr>
                </a:solidFill>
              </a:rPr>
              <a:t>Number</a:t>
            </a:r>
            <a:r>
              <a:rPr lang="en-US" sz="1800" dirty="0"/>
              <a:t> and sub-classes are ordered numerically</a:t>
            </a:r>
          </a:p>
          <a:p>
            <a:pPr lvl="1"/>
            <a:endParaRPr lang="en-US" sz="1800" dirty="0"/>
          </a:p>
          <a:p>
            <a:r>
              <a:rPr lang="en-US" sz="1800" dirty="0"/>
              <a:t>Let’s implement Comparable in the following class</a:t>
            </a:r>
          </a:p>
          <a:p>
            <a:pPr marL="0" indent="0">
              <a:buNone/>
            </a:pPr>
            <a:r>
              <a:rPr lang="en-US" sz="1800" dirty="0">
                <a:latin typeface="Consolas" panose="020B0609020204030204" pitchFamily="49" charset="0"/>
                <a:cs typeface="Consolas" panose="020B0609020204030204" pitchFamily="49" charset="0"/>
              </a:rPr>
              <a:t>class Person {</a:t>
            </a:r>
          </a:p>
          <a:p>
            <a:pPr marL="0" indent="0">
              <a:buNone/>
            </a:pPr>
            <a:r>
              <a:rPr lang="en-US" sz="1800" dirty="0">
                <a:latin typeface="Consolas" panose="020B0609020204030204" pitchFamily="49" charset="0"/>
                <a:cs typeface="Consolas" panose="020B0609020204030204" pitchFamily="49" charset="0"/>
              </a:rPr>
              <a:t>  protected String name;</a:t>
            </a:r>
          </a:p>
          <a:p>
            <a:pPr marL="0" indent="0">
              <a:buNone/>
            </a:pPr>
            <a:r>
              <a:rPr lang="en-US" sz="1800" dirty="0">
                <a:latin typeface="Consolas" panose="020B0609020204030204" pitchFamily="49" charset="0"/>
                <a:cs typeface="Consolas" panose="020B0609020204030204" pitchFamily="49" charset="0"/>
              </a:rPr>
              <a:t>  protected String </a:t>
            </a:r>
            <a:r>
              <a:rPr lang="en-US" sz="1800" dirty="0" err="1">
                <a:latin typeface="Consolas" panose="020B0609020204030204" pitchFamily="49" charset="0"/>
                <a:cs typeface="Consolas" panose="020B0609020204030204" pitchFamily="49" charset="0"/>
              </a:rPr>
              <a:t>lastname</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protected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age;</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p>
          <a:p>
            <a:endParaRPr lang="en-US" sz="1800" dirty="0"/>
          </a:p>
          <a:p>
            <a:pPr lvl="1"/>
            <a:endParaRPr lang="en-US" sz="1800" dirty="0"/>
          </a:p>
          <a:p>
            <a:endParaRPr lang="en-US" sz="1800" dirty="0"/>
          </a:p>
          <a:p>
            <a:endParaRPr lang="en-US" sz="1800" dirty="0"/>
          </a:p>
        </p:txBody>
      </p:sp>
    </p:spTree>
    <p:extLst>
      <p:ext uri="{BB962C8B-B14F-4D97-AF65-F5344CB8AC3E}">
        <p14:creationId xmlns:p14="http://schemas.microsoft.com/office/powerpoint/2010/main" val="803802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class Person </a:t>
            </a:r>
            <a:r>
              <a:rPr lang="en-US" sz="1800" dirty="0">
                <a:solidFill>
                  <a:srgbClr val="E46C0A"/>
                </a:solidFill>
                <a:latin typeface="Consolas"/>
                <a:cs typeface="Consolas"/>
              </a:rPr>
              <a:t>implements Comparable&lt;Person&gt; </a:t>
            </a:r>
            <a:r>
              <a:rPr lang="en-US" sz="1800" dirty="0">
                <a:latin typeface="Consolas"/>
                <a:cs typeface="Consolas"/>
              </a:rPr>
              <a:t>{</a:t>
            </a:r>
          </a:p>
          <a:p>
            <a:pPr marL="0" indent="0">
              <a:buNone/>
            </a:pPr>
            <a:r>
              <a:rPr lang="en-US" sz="1800" dirty="0">
                <a:latin typeface="Consolas"/>
                <a:cs typeface="Consolas"/>
              </a:rPr>
              <a:t>  protected String name; </a:t>
            </a:r>
          </a:p>
          <a:p>
            <a:pPr marL="0" indent="0">
              <a:buNone/>
            </a:pPr>
            <a:r>
              <a:rPr lang="en-US" sz="1800" dirty="0">
                <a:latin typeface="Consolas"/>
                <a:cs typeface="Consolas"/>
              </a:rPr>
              <a:t>  protected String </a:t>
            </a:r>
            <a:r>
              <a:rPr lang="en-US" sz="1800" dirty="0" err="1">
                <a:latin typeface="Consolas"/>
                <a:cs typeface="Consolas"/>
              </a:rPr>
              <a:t>lastname</a:t>
            </a:r>
            <a:r>
              <a:rPr lang="en-US" sz="1800" dirty="0">
                <a:latin typeface="Consolas"/>
                <a:cs typeface="Consolas"/>
              </a:rPr>
              <a:t>;</a:t>
            </a:r>
          </a:p>
          <a:p>
            <a:pPr marL="0" indent="0">
              <a:buNone/>
            </a:pPr>
            <a:r>
              <a:rPr lang="it-IT" sz="1800" dirty="0">
                <a:latin typeface="Consolas"/>
                <a:cs typeface="Consolas"/>
              </a:rPr>
              <a:t>  </a:t>
            </a:r>
            <a:r>
              <a:rPr lang="it-IT" sz="1800" dirty="0" err="1">
                <a:latin typeface="Consolas"/>
                <a:cs typeface="Consolas"/>
              </a:rPr>
              <a:t>protected</a:t>
            </a:r>
            <a:r>
              <a:rPr lang="it-IT" sz="1800" dirty="0">
                <a:latin typeface="Consolas"/>
                <a:cs typeface="Consolas"/>
              </a:rPr>
              <a:t> </a:t>
            </a:r>
            <a:r>
              <a:rPr lang="it-IT" sz="1800" dirty="0" err="1">
                <a:latin typeface="Consolas"/>
                <a:cs typeface="Consolas"/>
              </a:rPr>
              <a:t>int</a:t>
            </a:r>
            <a:r>
              <a:rPr lang="it-IT" sz="1800" dirty="0">
                <a:latin typeface="Consolas"/>
                <a:cs typeface="Consolas"/>
              </a:rPr>
              <a:t> </a:t>
            </a:r>
            <a:r>
              <a:rPr lang="it-IT" sz="1800" dirty="0" err="1">
                <a:latin typeface="Consolas"/>
                <a:cs typeface="Consolas"/>
              </a:rPr>
              <a:t>age</a:t>
            </a:r>
            <a:r>
              <a:rPr lang="it-IT" sz="1800" dirty="0">
                <a:latin typeface="Consolas"/>
                <a:cs typeface="Consolas"/>
              </a:rPr>
              <a:t>;</a:t>
            </a:r>
          </a:p>
          <a:p>
            <a:pPr marL="0" indent="0">
              <a:buNone/>
            </a:pPr>
            <a:r>
              <a:rPr lang="en-US" sz="1800" dirty="0">
                <a:latin typeface="Consolas"/>
                <a:cs typeface="Consolas"/>
              </a:rPr>
              <a:t>   </a:t>
            </a:r>
          </a:p>
          <a:p>
            <a:pPr marL="0" indent="0">
              <a:buNone/>
            </a:pPr>
            <a:r>
              <a:rPr lang="en-US" sz="1800" dirty="0">
                <a:solidFill>
                  <a:schemeClr val="accent6">
                    <a:lumMod val="75000"/>
                  </a:schemeClr>
                </a:solidFill>
                <a:latin typeface="Consolas"/>
                <a:cs typeface="Consolas"/>
              </a:rPr>
              <a:t>  public </a:t>
            </a:r>
            <a:r>
              <a:rPr lang="en-US" sz="1800" dirty="0" err="1">
                <a:solidFill>
                  <a:schemeClr val="accent6">
                    <a:lumMod val="75000"/>
                  </a:schemeClr>
                </a:solidFill>
                <a:latin typeface="Consolas"/>
                <a:cs typeface="Consolas"/>
              </a:rPr>
              <a:t>int</a:t>
            </a: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compareTo</a:t>
            </a:r>
            <a:r>
              <a:rPr lang="en-US" sz="1800" dirty="0">
                <a:solidFill>
                  <a:schemeClr val="accent6">
                    <a:lumMod val="75000"/>
                  </a:schemeClr>
                </a:solidFill>
                <a:latin typeface="Consolas"/>
                <a:cs typeface="Consolas"/>
              </a:rPr>
              <a:t>(Person p) {</a:t>
            </a:r>
          </a:p>
          <a:p>
            <a:pPr marL="0" indent="0">
              <a:buNone/>
            </a:pPr>
            <a:r>
              <a:rPr lang="en-US" sz="1800" dirty="0">
                <a:solidFill>
                  <a:schemeClr val="accent6">
                    <a:lumMod val="75000"/>
                  </a:schemeClr>
                </a:solidFill>
                <a:latin typeface="Consolas"/>
                <a:cs typeface="Consolas"/>
              </a:rPr>
              <a:t>	// order by surname</a:t>
            </a:r>
          </a:p>
          <a:p>
            <a:pPr marL="0" indent="0">
              <a:buNone/>
            </a:pP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lastname.compareTo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p.lastname</a:t>
            </a:r>
            <a:r>
              <a:rPr lang="en-US" sz="1800" dirty="0">
                <a:solidFill>
                  <a:schemeClr val="accent6">
                    <a:lumMod val="75000"/>
                  </a:schemeClr>
                </a:solidFill>
                <a:latin typeface="Consolas"/>
                <a:cs typeface="Consolas"/>
              </a:rPr>
              <a:t>);</a:t>
            </a:r>
          </a:p>
          <a:p>
            <a:pPr marL="0" indent="0">
              <a:buNone/>
            </a:pPr>
            <a:r>
              <a:rPr lang="en-US" sz="1800" dirty="0">
                <a:solidFill>
                  <a:schemeClr val="accent6">
                    <a:lumMod val="75000"/>
                  </a:schemeClr>
                </a:solidFill>
                <a:latin typeface="Consolas"/>
                <a:cs typeface="Consolas"/>
              </a:rPr>
              <a:t>	</a:t>
            </a:r>
            <a:r>
              <a:rPr lang="mr-IN" sz="1800" dirty="0" err="1">
                <a:solidFill>
                  <a:schemeClr val="accent6">
                    <a:lumMod val="75000"/>
                  </a:schemeClr>
                </a:solidFill>
                <a:latin typeface="Consolas"/>
                <a:cs typeface="Consolas"/>
              </a:rPr>
              <a:t>if</a:t>
            </a:r>
            <a:r>
              <a:rPr lang="mr-IN" sz="1800" dirty="0">
                <a:solidFill>
                  <a:schemeClr val="accent6">
                    <a:lumMod val="75000"/>
                  </a:schemeClr>
                </a:solidFill>
                <a:latin typeface="Consolas"/>
                <a:cs typeface="Consolas"/>
              </a:rPr>
              <a:t>(</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0)</a:t>
            </a:r>
            <a:r>
              <a:rPr lang="it-IT" sz="1800" dirty="0">
                <a:solidFill>
                  <a:schemeClr val="accent6">
                    <a:lumMod val="75000"/>
                  </a:schemeClr>
                </a:solidFill>
                <a:latin typeface="Consolas"/>
                <a:cs typeface="Consolas"/>
              </a:rPr>
              <a:t> </a:t>
            </a:r>
          </a:p>
          <a:p>
            <a:pPr marL="0" indent="0">
              <a:buNone/>
            </a:pPr>
            <a:r>
              <a:rPr lang="it-IT" sz="1800" dirty="0">
                <a:solidFill>
                  <a:schemeClr val="accent6">
                    <a:lumMod val="75000"/>
                  </a:schemeClr>
                </a:solidFill>
                <a:latin typeface="Consolas"/>
                <a:cs typeface="Consolas"/>
              </a:rPr>
              <a:t>		// </a:t>
            </a:r>
            <a:r>
              <a:rPr lang="it-IT" sz="1800" dirty="0" err="1">
                <a:solidFill>
                  <a:schemeClr val="accent6">
                    <a:lumMod val="75000"/>
                  </a:schemeClr>
                </a:solidFill>
                <a:latin typeface="Consolas"/>
                <a:cs typeface="Consolas"/>
              </a:rPr>
              <a:t>if</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equal</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surnames</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order</a:t>
            </a:r>
            <a:r>
              <a:rPr lang="it-IT" sz="1800" dirty="0">
                <a:solidFill>
                  <a:schemeClr val="accent6">
                    <a:lumMod val="75000"/>
                  </a:schemeClr>
                </a:solidFill>
                <a:latin typeface="Consolas"/>
                <a:cs typeface="Consolas"/>
              </a:rPr>
              <a:t> by </a:t>
            </a:r>
            <a:r>
              <a:rPr lang="it-IT" sz="1800" dirty="0" err="1">
                <a:solidFill>
                  <a:schemeClr val="accent6">
                    <a:lumMod val="75000"/>
                  </a:schemeClr>
                </a:solidFill>
                <a:latin typeface="Consolas"/>
                <a:cs typeface="Consolas"/>
              </a:rPr>
              <a:t>name</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firstname.compareTo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s.firstname</a:t>
            </a:r>
            <a:r>
              <a:rPr lang="en-US" sz="1800" dirty="0">
                <a:solidFill>
                  <a:schemeClr val="accent6">
                    <a:lumMod val="75000"/>
                  </a:schemeClr>
                </a:solidFill>
                <a:latin typeface="Consolas"/>
                <a:cs typeface="Consolas"/>
              </a:rPr>
              <a:t>);</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en-US" sz="1800" dirty="0">
                <a:solidFill>
                  <a:schemeClr val="accent6">
                    <a:lumMod val="75000"/>
                  </a:schemeClr>
                </a:solidFill>
                <a:latin typeface="Consolas"/>
                <a:cs typeface="Consolas"/>
              </a:rPr>
              <a:t>return </a:t>
            </a:r>
            <a:r>
              <a:rPr lang="it-IT"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a:t>
            </a:r>
          </a:p>
          <a:p>
            <a:pPr marL="0" indent="0">
              <a:buNone/>
            </a:pPr>
            <a:r>
              <a:rPr lang="en-US" sz="1800" dirty="0">
                <a:latin typeface="Consolas"/>
                <a:cs typeface="Consolas"/>
              </a:rPr>
              <a:t>} </a:t>
            </a:r>
          </a:p>
          <a:p>
            <a:pPr marL="57150" indent="0">
              <a:buNone/>
            </a:pPr>
            <a:endParaRPr lang="en-US" sz="1800" dirty="0">
              <a:latin typeface="Consolas"/>
              <a:cs typeface="Consolas"/>
            </a:endParaRPr>
          </a:p>
        </p:txBody>
      </p:sp>
    </p:spTree>
    <p:extLst>
      <p:ext uri="{BB962C8B-B14F-4D97-AF65-F5344CB8AC3E}">
        <p14:creationId xmlns:p14="http://schemas.microsoft.com/office/powerpoint/2010/main" val="3905063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a:xfrm>
            <a:off x="74428" y="1600200"/>
            <a:ext cx="4421372" cy="4525963"/>
          </a:xfrm>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a:xfrm>
            <a:off x="4648200" y="1600200"/>
            <a:ext cx="4495800" cy="4525963"/>
          </a:xfrm>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concise </a:t>
            </a:r>
            <a:r>
              <a:rPr lang="it-IT" sz="1200" dirty="0" err="1">
                <a:latin typeface="Consolas" panose="020B0609020204030204" pitchFamily="49" charset="0"/>
                <a:cs typeface="Consolas" panose="020B0609020204030204" pitchFamily="49" charset="0"/>
              </a:rPr>
              <a:t>form</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p:pic>
      <p:sp>
        <p:nvSpPr>
          <p:cNvPr id="5" name="Content Placeholder 2"/>
          <p:cNvSpPr txBox="1">
            <a:spLocks/>
          </p:cNvSpPr>
          <p:nvPr/>
        </p:nvSpPr>
        <p:spPr>
          <a:xfrm>
            <a:off x="1765903" y="5867934"/>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603241" y="1681237"/>
            <a:ext cx="7814643" cy="3604380"/>
          </a:xfrm>
        </p:spPr>
      </p:pic>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2969</TotalTime>
  <Words>2455</Words>
  <Application>Microsoft Macintosh PowerPoint</Application>
  <PresentationFormat>On-screen Show (4:3)</PresentationFormat>
  <Paragraphs>473</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ING</vt:lpstr>
      <vt:lpstr>Java Collections Framework (JCF)</vt:lpstr>
      <vt:lpstr>Framework</vt:lpstr>
      <vt:lpstr>Key Concepts</vt:lpstr>
      <vt:lpstr>Resizable Array ~O(n)</vt:lpstr>
      <vt:lpstr>Linked List ~O(n)</vt:lpstr>
      <vt:lpstr>Balanced Tree ~O(log(n))</vt:lpstr>
      <vt:lpstr>Hash Table ~O(1)</vt:lpstr>
      <vt:lpstr>Interfaces</vt:lpstr>
      <vt:lpstr>Implementations</vt:lpstr>
      <vt:lpstr>Internals</vt:lpstr>
      <vt:lpstr>Iterable Interface</vt:lpstr>
      <vt:lpstr>Iterator Interface</vt:lpstr>
      <vt:lpstr>Collection Interface</vt:lpstr>
      <vt:lpstr>Collection Interface</vt:lpstr>
      <vt:lpstr>List Interface</vt:lpstr>
      <vt:lpstr>List additional methods</vt:lpstr>
      <vt:lpstr>List Initialization</vt:lpstr>
      <vt:lpstr>List Implementations</vt:lpstr>
      <vt:lpstr>Example</vt:lpstr>
      <vt:lpstr>List Implementations</vt:lpstr>
      <vt:lpstr>List Implementations</vt:lpstr>
      <vt:lpstr>Set Interface</vt:lpstr>
      <vt:lpstr>Set Implementations</vt:lpstr>
      <vt:lpstr>TreeSet Internal Ordering</vt:lpstr>
      <vt:lpstr>HashSet Example</vt:lpstr>
      <vt:lpstr>LinkedHashSet Example</vt:lpstr>
      <vt:lpstr>TreeSet Example</vt:lpstr>
      <vt:lpstr>Queue Interface</vt:lpstr>
      <vt:lpstr>Queue additional methods</vt:lpstr>
      <vt:lpstr>Queue Implementations</vt:lpstr>
      <vt:lpstr>Queue Example</vt:lpstr>
      <vt:lpstr>PriorityQueue or TreeSet?!?</vt:lpstr>
      <vt:lpstr>Map Interface</vt:lpstr>
      <vt:lpstr>Map Interface</vt:lpstr>
      <vt:lpstr>Map Implementations</vt:lpstr>
      <vt:lpstr>HashMap</vt:lpstr>
      <vt:lpstr>Map Example I</vt:lpstr>
      <vt:lpstr>Map Example II</vt:lpstr>
      <vt:lpstr>Collections and Iterators</vt:lpstr>
      <vt:lpstr>Collections and Iterators</vt:lpstr>
      <vt:lpstr>Iterator Interface</vt:lpstr>
      <vt:lpstr>ListIterator Interface</vt:lpstr>
      <vt:lpstr> Iterator Example</vt:lpstr>
      <vt:lpstr> ListIterator Example</vt:lpstr>
      <vt:lpstr>for() and Iterators</vt:lpstr>
      <vt:lpstr>Algorithms</vt:lpstr>
      <vt:lpstr>Algorithms</vt:lpstr>
      <vt:lpstr>Algorithms</vt:lpstr>
      <vt:lpstr>The Comparable Interface</vt:lpstr>
      <vt:lpstr>The Comparable Interface</vt:lpstr>
      <vt:lpstr>The Comparable Interface</vt:lpstr>
      <vt:lpstr>The Comparable Interface</vt:lpstr>
      <vt:lpstr>The Comparator Interface</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Microsoft Office User</cp:lastModifiedBy>
  <cp:revision>305</cp:revision>
  <dcterms:created xsi:type="dcterms:W3CDTF">2014-11-10T17:10:18Z</dcterms:created>
  <dcterms:modified xsi:type="dcterms:W3CDTF">2019-05-09T11:36:09Z</dcterms:modified>
</cp:coreProperties>
</file>