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6" r:id="rId3"/>
    <p:sldId id="262" r:id="rId4"/>
    <p:sldId id="263" r:id="rId5"/>
    <p:sldId id="265" r:id="rId6"/>
    <p:sldId id="290" r:id="rId7"/>
    <p:sldId id="264" r:id="rId8"/>
    <p:sldId id="279" r:id="rId9"/>
    <p:sldId id="278" r:id="rId10"/>
    <p:sldId id="280" r:id="rId11"/>
    <p:sldId id="281" r:id="rId12"/>
    <p:sldId id="282" r:id="rId13"/>
    <p:sldId id="258" r:id="rId14"/>
    <p:sldId id="260" r:id="rId15"/>
    <p:sldId id="261" r:id="rId16"/>
    <p:sldId id="283" r:id="rId17"/>
    <p:sldId id="267" r:id="rId18"/>
    <p:sldId id="285" r:id="rId19"/>
    <p:sldId id="268" r:id="rId20"/>
    <p:sldId id="286" r:id="rId21"/>
    <p:sldId id="287" r:id="rId22"/>
    <p:sldId id="288" r:id="rId23"/>
    <p:sldId id="289" r:id="rId24"/>
    <p:sldId id="269" r:id="rId25"/>
    <p:sldId id="277" r:id="rId26"/>
    <p:sldId id="270" r:id="rId27"/>
    <p:sldId id="271" r:id="rId28"/>
    <p:sldId id="27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93675"/>
  </p:normalViewPr>
  <p:slideViewPr>
    <p:cSldViewPr snapToGrid="0" snapToObjects="1">
      <p:cViewPr varScale="1">
        <p:scale>
          <a:sx n="120" d="100"/>
          <a:sy n="120" d="100"/>
        </p:scale>
        <p:origin x="22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829300"/>
            <a:ext cx="1689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Java Generics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43999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type works fine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5" y="162439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Shop&lt;Fruit&gt; </a:t>
            </a:r>
            <a:r>
              <a:rPr lang="en-US" sz="2000" dirty="0" err="1">
                <a:latin typeface="Consolas"/>
                <a:cs typeface="Consolas"/>
              </a:rPr>
              <a:t>fruitShop</a:t>
            </a:r>
            <a:r>
              <a:rPr lang="en-US" sz="2000" dirty="0">
                <a:latin typeface="Consolas"/>
                <a:cs typeface="Consolas"/>
              </a:rPr>
              <a:t> = new Shop&lt;Fruit&gt;;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// Individual purchase and resale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fruitShop.buy</a:t>
            </a:r>
            <a:r>
              <a:rPr lang="en-US" sz="2000" dirty="0">
                <a:latin typeface="Consolas"/>
                <a:cs typeface="Consolas"/>
              </a:rPr>
              <a:t>(new Fruit());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Fruit f = </a:t>
            </a:r>
            <a:r>
              <a:rPr lang="en-US" sz="2000" dirty="0" err="1">
                <a:latin typeface="Consolas"/>
                <a:cs typeface="Consolas"/>
              </a:rPr>
              <a:t>fruitShop.sell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// Bulk purchase and resale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List&lt;Fruit&gt; fruits = new </a:t>
            </a: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&lt;Fruit&gt;();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fruitShop.buy</a:t>
            </a:r>
            <a:r>
              <a:rPr lang="en-US" sz="2000" dirty="0">
                <a:latin typeface="Consolas"/>
                <a:cs typeface="Consolas"/>
              </a:rPr>
              <a:t>(fruits);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fruitShop.sell</a:t>
            </a:r>
            <a:r>
              <a:rPr lang="en-US" sz="2000" dirty="0">
                <a:latin typeface="Consolas"/>
                <a:cs typeface="Consolas"/>
              </a:rPr>
              <a:t>(fruits, 5);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interface Shop&lt;T&gt;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	T sell();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	void buy(T item);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	void sell(Collection&lt;T&gt; item, </a:t>
            </a:r>
            <a:r>
              <a:rPr lang="en-US" sz="2000" dirty="0" err="1">
                <a:solidFill>
                  <a:srgbClr val="E46C0A"/>
                </a:solidFill>
                <a:latin typeface="Consolas"/>
                <a:cs typeface="Consolas"/>
              </a:rPr>
              <a:t>int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E46C0A"/>
                </a:solidFill>
                <a:latin typeface="Consolas"/>
                <a:cs typeface="Consolas"/>
              </a:rPr>
              <a:t>nItems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	void buy(Collection&lt;T&gt; item);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72704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Single-object subtyping (ok)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// You can buy a Product from a Fruit shop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Product p = </a:t>
            </a:r>
            <a:r>
              <a:rPr lang="en-US" dirty="0" err="1">
                <a:latin typeface="Consolas"/>
                <a:cs typeface="Consolas"/>
              </a:rPr>
              <a:t>fruitShop.sell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// You can sell a Fruit to Product shop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productShop.buy</a:t>
            </a:r>
            <a:r>
              <a:rPr lang="en-US" dirty="0">
                <a:latin typeface="Consolas"/>
                <a:cs typeface="Consolas"/>
              </a:rPr>
              <a:t>(new Fruit());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interface Shop&lt;T&gt; {</a:t>
            </a:r>
          </a:p>
          <a:p>
            <a:pPr marL="0" indent="0">
              <a:buNone/>
            </a:pP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	T sell();</a:t>
            </a:r>
          </a:p>
          <a:p>
            <a:pPr marL="0" indent="0">
              <a:buNone/>
            </a:pP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	void buy(T item);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void sell(Collection&lt;T&gt; item,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nItems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void buy(Collection&lt;T&gt; item);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9749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 subtyping (!ok)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// The fruit shop cannot store a list of fruits in a list of products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List&lt;Product&gt; </a:t>
            </a:r>
            <a:r>
              <a:rPr lang="en-US" sz="1600" dirty="0" err="1">
                <a:latin typeface="Consolas"/>
                <a:cs typeface="Consolas"/>
              </a:rPr>
              <a:t>myProducts</a:t>
            </a:r>
            <a:r>
              <a:rPr lang="en-US" sz="1600" dirty="0">
                <a:latin typeface="Consolas"/>
                <a:cs typeface="Consolas"/>
              </a:rPr>
              <a:t> = new </a:t>
            </a:r>
            <a:r>
              <a:rPr lang="en-US" sz="1600" dirty="0" err="1">
                <a:latin typeface="Consolas"/>
                <a:cs typeface="Consolas"/>
              </a:rPr>
              <a:t>ArrayList</a:t>
            </a:r>
            <a:r>
              <a:rPr lang="en-US" sz="1600" dirty="0">
                <a:latin typeface="Consolas"/>
                <a:cs typeface="Consolas"/>
              </a:rPr>
              <a:t>&lt;Product&gt;();</a:t>
            </a:r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onsolas"/>
              </a:rPr>
              <a:t>fruitShop.sell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myProducts</a:t>
            </a:r>
            <a:r>
              <a:rPr lang="en-US" sz="1600" dirty="0">
                <a:latin typeface="Consolas"/>
                <a:cs typeface="Consolas"/>
              </a:rPr>
              <a:t>, 5);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// Compile error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// The product shop cannot buy products from a list of fruits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List&lt;Fruit&gt; </a:t>
            </a:r>
            <a:r>
              <a:rPr lang="en-US" sz="1600" dirty="0" err="1">
                <a:latin typeface="Consolas"/>
                <a:cs typeface="Consolas"/>
              </a:rPr>
              <a:t>myFruits</a:t>
            </a:r>
            <a:r>
              <a:rPr lang="en-US" sz="1600" dirty="0">
                <a:latin typeface="Consolas"/>
                <a:cs typeface="Consolas"/>
              </a:rPr>
              <a:t> = new </a:t>
            </a:r>
            <a:r>
              <a:rPr lang="en-US" sz="1600" dirty="0" err="1">
                <a:latin typeface="Consolas"/>
                <a:cs typeface="Consolas"/>
              </a:rPr>
              <a:t>ArrayList</a:t>
            </a:r>
            <a:r>
              <a:rPr lang="en-US" sz="1600" dirty="0">
                <a:latin typeface="Consolas"/>
                <a:cs typeface="Consolas"/>
              </a:rPr>
              <a:t>&lt;Fruit&gt;();</a:t>
            </a:r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onsolas"/>
              </a:rPr>
              <a:t>productShop.buy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myFruits</a:t>
            </a:r>
            <a:r>
              <a:rPr lang="en-US" sz="1600" dirty="0">
                <a:latin typeface="Consolas"/>
                <a:cs typeface="Consolas"/>
              </a:rPr>
              <a:t>);    </a:t>
            </a: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// Compile error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public interface Shop&lt;T&gt;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T sell();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void buy(T item);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void sell(Collection&lt;T&gt; item, </a:t>
            </a:r>
            <a:r>
              <a:rPr lang="en-US" sz="1600" dirty="0" err="1">
                <a:solidFill>
                  <a:srgbClr val="E46C0A"/>
                </a:solidFill>
                <a:latin typeface="Consolas"/>
                <a:cs typeface="Consolas"/>
              </a:rPr>
              <a:t>int</a:t>
            </a: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srgbClr val="E46C0A"/>
                </a:solidFill>
                <a:latin typeface="Consolas"/>
                <a:cs typeface="Consolas"/>
              </a:rPr>
              <a:t>nItems</a:t>
            </a: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	void buy(Collection&lt;T&gt; item);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3506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Subtyping and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Since Product is a subtype of Object, is List&lt;Product&gt; a subtype of List&lt;Object&gt;?</a:t>
            </a:r>
            <a:endParaRPr lang="en-US" sz="16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List&lt;Product&gt; </a:t>
            </a:r>
            <a:r>
              <a:rPr lang="en-US" sz="1600" dirty="0" err="1">
                <a:latin typeface="Consolas"/>
                <a:cs typeface="Consolas"/>
              </a:rPr>
              <a:t>pl</a:t>
            </a:r>
            <a:r>
              <a:rPr lang="en-US" sz="1600" dirty="0">
                <a:latin typeface="Consolas"/>
                <a:cs typeface="Consolas"/>
              </a:rPr>
              <a:t> = new </a:t>
            </a:r>
            <a:r>
              <a:rPr lang="en-US" sz="1600" dirty="0" err="1">
                <a:latin typeface="Consolas"/>
                <a:cs typeface="Consolas"/>
              </a:rPr>
              <a:t>ArrayList</a:t>
            </a:r>
            <a:r>
              <a:rPr lang="en-US" sz="1600" dirty="0">
                <a:latin typeface="Consolas"/>
                <a:cs typeface="Consolas"/>
              </a:rPr>
              <a:t>&lt;Product&gt;(); 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List&lt;Object&gt; </a:t>
            </a:r>
            <a:r>
              <a:rPr lang="en-US" sz="1600" dirty="0" err="1">
                <a:latin typeface="Consolas"/>
                <a:cs typeface="Consolas"/>
              </a:rPr>
              <a:t>ol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dirty="0" err="1">
                <a:latin typeface="Consolas"/>
                <a:cs typeface="Consolas"/>
              </a:rPr>
              <a:t>pl</a:t>
            </a:r>
            <a:r>
              <a:rPr lang="en-US" sz="1600" dirty="0">
                <a:latin typeface="Consolas"/>
                <a:cs typeface="Consolas"/>
              </a:rPr>
              <a:t>;   </a:t>
            </a: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// Does  this  compile? (Hopefully not!)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If that worked, we could put any object in our List&lt;Product&gt;. For example:</a:t>
            </a:r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onsolas"/>
              </a:rPr>
              <a:t>ol.add</a:t>
            </a:r>
            <a:r>
              <a:rPr lang="en-US" sz="1600" dirty="0">
                <a:latin typeface="Consolas"/>
                <a:cs typeface="Consolas"/>
              </a:rPr>
              <a:t>(new String(“a crash is likely imminent”));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// OK because </a:t>
            </a:r>
            <a:r>
              <a:rPr lang="en-US" sz="1600" dirty="0" err="1">
                <a:solidFill>
                  <a:srgbClr val="E46C0A"/>
                </a:solidFill>
                <a:latin typeface="Consolas"/>
                <a:cs typeface="Consolas"/>
              </a:rPr>
              <a:t>ol</a:t>
            </a: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 is a List&lt;Object&gt; 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Product p = </a:t>
            </a:r>
            <a:r>
              <a:rPr lang="en-US" sz="1600" dirty="0" err="1">
                <a:latin typeface="Consolas"/>
                <a:cs typeface="Consolas"/>
              </a:rPr>
              <a:t>pl.remove</a:t>
            </a:r>
            <a:r>
              <a:rPr lang="en-US" sz="1600" dirty="0">
                <a:latin typeface="Consolas"/>
                <a:cs typeface="Consolas"/>
              </a:rPr>
              <a:t>(0);        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// Would assign a String object to Product reference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// (</a:t>
            </a:r>
            <a:r>
              <a:rPr lang="en-US" sz="1600" dirty="0" err="1">
                <a:solidFill>
                  <a:srgbClr val="E46C0A"/>
                </a:solidFill>
                <a:latin typeface="Consolas"/>
                <a:cs typeface="Consolas"/>
              </a:rPr>
              <a:t>ClassCastException</a:t>
            </a: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)!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4006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So, what is List&lt;Product&gt; a subtype of?</a:t>
            </a:r>
          </a:p>
          <a:p>
            <a:r>
              <a:rPr lang="en-US" sz="2800" dirty="0">
                <a:solidFill>
                  <a:srgbClr val="E46C0A"/>
                </a:solidFill>
              </a:rPr>
              <a:t>The </a:t>
            </a:r>
            <a:r>
              <a:rPr lang="en-US" sz="2800" dirty="0" err="1">
                <a:solidFill>
                  <a:srgbClr val="E46C0A"/>
                </a:solidFill>
              </a:rPr>
              <a:t>supertype</a:t>
            </a:r>
            <a:r>
              <a:rPr lang="en-US" sz="2800" dirty="0">
                <a:solidFill>
                  <a:srgbClr val="E46C0A"/>
                </a:solidFill>
              </a:rPr>
              <a:t> of all kinds of lists is not List&lt;Object&gt; but </a:t>
            </a:r>
            <a:r>
              <a:rPr lang="en-US" sz="2800" b="1" dirty="0">
                <a:solidFill>
                  <a:srgbClr val="E46C0A"/>
                </a:solidFill>
              </a:rPr>
              <a:t>List&lt;?&gt; (the list of unknown)</a:t>
            </a:r>
          </a:p>
          <a:p>
            <a:r>
              <a:rPr lang="en-US" sz="2800" dirty="0"/>
              <a:t>The </a:t>
            </a:r>
            <a:r>
              <a:rPr lang="en-US" sz="2800" b="1" dirty="0"/>
              <a:t>? is a wildcard </a:t>
            </a:r>
            <a:r>
              <a:rPr lang="en-US" sz="2800" dirty="0"/>
              <a:t>matching with anything</a:t>
            </a:r>
          </a:p>
          <a:p>
            <a:pPr lvl="1"/>
            <a:r>
              <a:rPr lang="en-US" sz="2400" dirty="0"/>
              <a:t>We can’t add things (except null) to a List&lt;?&gt;, since we don’t know what the List is really of. However, we can retrieve things and treat them as Objects, since we know they are at least that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2202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 Types (Bounded)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Wildcard types can have </a:t>
            </a:r>
            <a:r>
              <a:rPr lang="en-US" dirty="0">
                <a:solidFill>
                  <a:srgbClr val="E46C0A"/>
                </a:solidFill>
              </a:rPr>
              <a:t>upper and lower bounds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E46C0A"/>
                </a:solidFill>
              </a:rPr>
              <a:t>List&lt;? extends Fruit&gt; </a:t>
            </a:r>
            <a:r>
              <a:rPr lang="en-US" dirty="0"/>
              <a:t>is a List of items that have unknown type but are all at least Fruits</a:t>
            </a:r>
          </a:p>
          <a:p>
            <a:pPr lvl="1"/>
            <a:r>
              <a:rPr lang="en-US" dirty="0"/>
              <a:t>So it can contain Fruits and Apples but not Objects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E46C0A"/>
                </a:solidFill>
              </a:rPr>
              <a:t>List&lt;? super Fruit&gt; </a:t>
            </a:r>
            <a:r>
              <a:rPr lang="en-US" dirty="0"/>
              <a:t>is a List of items that have unknown type but are all at most Fruits</a:t>
            </a:r>
          </a:p>
          <a:p>
            <a:pPr lvl="1"/>
            <a:r>
              <a:rPr lang="en-US" dirty="0"/>
              <a:t>So it can contain Fruits and Objects but not Apples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259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Wildcards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List&lt;Product&gt; </a:t>
            </a:r>
            <a:r>
              <a:rPr lang="en-US" sz="2000" dirty="0" err="1">
                <a:latin typeface="Consolas"/>
                <a:cs typeface="Consolas"/>
              </a:rPr>
              <a:t>myProducts</a:t>
            </a:r>
            <a:r>
              <a:rPr lang="en-US" sz="2000" dirty="0">
                <a:latin typeface="Consolas"/>
                <a:cs typeface="Consolas"/>
              </a:rPr>
              <a:t> = new </a:t>
            </a: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&lt;Product&gt;();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fruitShop.sell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myProducts</a:t>
            </a:r>
            <a:r>
              <a:rPr lang="en-US" sz="2000" dirty="0">
                <a:latin typeface="Consolas"/>
                <a:cs typeface="Consolas"/>
              </a:rPr>
              <a:t>, 5);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// OK!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List&lt;Fruit&gt; </a:t>
            </a:r>
            <a:r>
              <a:rPr lang="en-US" sz="2000" dirty="0" err="1">
                <a:latin typeface="Consolas"/>
                <a:cs typeface="Consolas"/>
              </a:rPr>
              <a:t>myFruits</a:t>
            </a:r>
            <a:r>
              <a:rPr lang="en-US" sz="2000" dirty="0">
                <a:latin typeface="Consolas"/>
                <a:cs typeface="Consolas"/>
              </a:rPr>
              <a:t> = new </a:t>
            </a: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&lt;Fruit&gt;();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productShop.buy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myFruits</a:t>
            </a:r>
            <a:r>
              <a:rPr lang="en-US" sz="2000" dirty="0">
                <a:latin typeface="Consolas"/>
                <a:cs typeface="Consolas"/>
              </a:rPr>
              <a:t>);     </a:t>
            </a:r>
            <a:r>
              <a:rPr lang="en-US" sz="2000" dirty="0">
                <a:solidFill>
                  <a:srgbClr val="77933C"/>
                </a:solidFill>
                <a:latin typeface="Consolas"/>
                <a:cs typeface="Consolas"/>
              </a:rPr>
              <a:t>// OK!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interface Shop&lt;T&gt;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T sell();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void buy(T item);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77933C"/>
                </a:solidFill>
                <a:latin typeface="Consolas"/>
                <a:cs typeface="Consolas"/>
              </a:rPr>
              <a:t>void sell(Collection&lt;? super T&gt; item, </a:t>
            </a:r>
            <a:r>
              <a:rPr lang="en-US" sz="2000" dirty="0" err="1">
                <a:solidFill>
                  <a:srgbClr val="77933C"/>
                </a:solidFill>
                <a:latin typeface="Consolas"/>
                <a:cs typeface="Consolas"/>
              </a:rPr>
              <a:t>int</a:t>
            </a:r>
            <a:r>
              <a:rPr lang="en-US" sz="2000" dirty="0">
                <a:solidFill>
                  <a:srgbClr val="77933C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77933C"/>
                </a:solidFill>
                <a:latin typeface="Consolas"/>
                <a:cs typeface="Consolas"/>
              </a:rPr>
              <a:t>nItems</a:t>
            </a:r>
            <a:r>
              <a:rPr lang="en-US" sz="2000" dirty="0">
                <a:solidFill>
                  <a:srgbClr val="77933C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7933C"/>
                </a:solidFill>
                <a:latin typeface="Consolas"/>
                <a:cs typeface="Consolas"/>
              </a:rPr>
              <a:t>	void buy(Collection&lt;? extends T&gt; item);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3917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Josh Bloch’s Bounded Wildcards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E46C0A"/>
                </a:solidFill>
              </a:rPr>
              <a:t>&lt;? extends T&gt; </a:t>
            </a:r>
            <a:r>
              <a:rPr lang="en-US" dirty="0"/>
              <a:t>when parameterized instance is a </a:t>
            </a:r>
            <a:r>
              <a:rPr lang="en-US" dirty="0">
                <a:solidFill>
                  <a:srgbClr val="E46C0A"/>
                </a:solidFill>
              </a:rPr>
              <a:t>T producer (for reading/input)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E46C0A"/>
                </a:solidFill>
              </a:rPr>
              <a:t>&lt;? super T&gt;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when parameterized instance is a </a:t>
            </a:r>
            <a:r>
              <a:rPr lang="en-US" dirty="0">
                <a:solidFill>
                  <a:srgbClr val="E46C0A"/>
                </a:solidFill>
              </a:rPr>
              <a:t>T consumer (for writing/output)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public interface Shop&lt;T&gt;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T sell();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void buy(T item);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</a:t>
            </a:r>
            <a:r>
              <a:rPr lang="en-US" sz="2200" dirty="0">
                <a:solidFill>
                  <a:srgbClr val="77933C"/>
                </a:solidFill>
                <a:latin typeface="Consolas"/>
                <a:cs typeface="Consolas"/>
              </a:rPr>
              <a:t>void sell(Collection&lt;? super T&gt; item, </a:t>
            </a:r>
            <a:r>
              <a:rPr lang="en-US" sz="2200" dirty="0" err="1">
                <a:solidFill>
                  <a:srgbClr val="77933C"/>
                </a:solidFill>
                <a:latin typeface="Consolas"/>
                <a:cs typeface="Consolas"/>
              </a:rPr>
              <a:t>int</a:t>
            </a:r>
            <a:r>
              <a:rPr lang="en-US" sz="2200" dirty="0">
                <a:solidFill>
                  <a:srgbClr val="77933C"/>
                </a:solidFill>
                <a:latin typeface="Consolas"/>
                <a:cs typeface="Consolas"/>
              </a:rPr>
              <a:t> </a:t>
            </a:r>
            <a:r>
              <a:rPr lang="en-US" sz="2200" dirty="0" err="1">
                <a:solidFill>
                  <a:srgbClr val="77933C"/>
                </a:solidFill>
                <a:latin typeface="Consolas"/>
                <a:cs typeface="Consolas"/>
              </a:rPr>
              <a:t>nItems</a:t>
            </a:r>
            <a:r>
              <a:rPr lang="en-US" sz="2200" dirty="0">
                <a:solidFill>
                  <a:srgbClr val="77933C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7933C"/>
                </a:solidFill>
                <a:latin typeface="Consolas"/>
                <a:cs typeface="Consolas"/>
              </a:rPr>
              <a:t>	void buy(Collection&lt;? extends T&gt; item);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endParaRPr lang="en-US" dirty="0">
              <a:solidFill>
                <a:srgbClr val="E46C0A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51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Subtyping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arrays actually have the subtyping problem just described (</a:t>
            </a:r>
            <a:r>
              <a:rPr lang="en-US" i="1" dirty="0"/>
              <a:t>covariant arrays*</a:t>
            </a:r>
            <a:r>
              <a:rPr lang="en-US" dirty="0"/>
              <a:t>)</a:t>
            </a:r>
          </a:p>
          <a:p>
            <a:r>
              <a:rPr lang="en-US" dirty="0"/>
              <a:t>The following obviously wrong code compiles, only to fail at run‐time: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Fruit[] fruits = new Fruit[16];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Object[] </a:t>
            </a:r>
            <a:r>
              <a:rPr lang="en-US" sz="1600" dirty="0" err="1">
                <a:latin typeface="Consolas"/>
                <a:cs typeface="Consolas"/>
              </a:rPr>
              <a:t>objs</a:t>
            </a:r>
            <a:r>
              <a:rPr lang="en-US" sz="1600" dirty="0">
                <a:latin typeface="Consolas"/>
                <a:cs typeface="Consolas"/>
              </a:rPr>
              <a:t> = fruits;  // The  compiler  permits  this! </a:t>
            </a:r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onsolas"/>
              </a:rPr>
              <a:t>objs</a:t>
            </a:r>
            <a:r>
              <a:rPr lang="en-US" sz="1600" dirty="0">
                <a:latin typeface="Consolas"/>
                <a:cs typeface="Consolas"/>
              </a:rPr>
              <a:t>[0] = new Apple();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//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ArrayStoreException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i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i="1" dirty="0">
                <a:latin typeface="Consolas"/>
                <a:cs typeface="Consolas"/>
              </a:rPr>
              <a:t>*http://</a:t>
            </a:r>
            <a:r>
              <a:rPr lang="en-US" sz="1600" i="1" dirty="0" err="1">
                <a:latin typeface="Consolas"/>
                <a:cs typeface="Consolas"/>
              </a:rPr>
              <a:t>en.wikipedia.org</a:t>
            </a:r>
            <a:r>
              <a:rPr lang="en-US" sz="1600" i="1" dirty="0">
                <a:latin typeface="Consolas"/>
                <a:cs typeface="Consolas"/>
              </a:rPr>
              <a:t>/wiki/Covariance_and_contravariance_%28computer_science%29#Covariant_arrays_in_Java_and_C.23</a:t>
            </a:r>
          </a:p>
        </p:txBody>
      </p:sp>
    </p:spTree>
    <p:extLst>
      <p:ext uri="{BB962C8B-B14F-4D97-AF65-F5344CB8AC3E}">
        <p14:creationId xmlns:p14="http://schemas.microsoft.com/office/powerpoint/2010/main" val="859828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You can parametrize methods too. For example, the </a:t>
            </a:r>
            <a:r>
              <a:rPr lang="en-US" sz="2800" dirty="0">
                <a:solidFill>
                  <a:srgbClr val="E46C0A"/>
                </a:solidFill>
              </a:rPr>
              <a:t>fill() </a:t>
            </a:r>
            <a:r>
              <a:rPr lang="en-US" sz="2800" dirty="0"/>
              <a:t>method (</a:t>
            </a:r>
            <a:r>
              <a:rPr lang="en-US" sz="2800" dirty="0" err="1"/>
              <a:t>java.util.Collections</a:t>
            </a:r>
            <a:r>
              <a:rPr lang="en-US" sz="2800" dirty="0"/>
              <a:t>) is used to replace all the elements of the specified list with the specified element.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static &lt;T&gt; void fill(List&lt;? super T&gt; list, T </a:t>
            </a:r>
            <a:r>
              <a:rPr lang="en-US" sz="2000" dirty="0" err="1">
                <a:latin typeface="Consolas"/>
                <a:cs typeface="Consolas"/>
              </a:rPr>
              <a:t>obj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static void reverse(List&lt;?&gt; list);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static void shuffle(List&lt;?&gt; list);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304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spc="-70" dirty="0"/>
              <a:t>a</a:t>
            </a:r>
            <a:r>
              <a:rPr lang="en-US" spc="-80" dirty="0"/>
              <a:t>v</a:t>
            </a:r>
            <a:r>
              <a:rPr lang="en-US" dirty="0"/>
              <a:t>a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dirty="0"/>
              <a:t>SE4:</a:t>
            </a:r>
            <a:r>
              <a:rPr lang="en-US" spc="-110" dirty="0">
                <a:latin typeface="Times New Roman"/>
                <a:cs typeface="Times New Roman"/>
              </a:rPr>
              <a:t> </a:t>
            </a:r>
            <a:r>
              <a:rPr lang="en-US" spc="-5" dirty="0"/>
              <a:t>L</a:t>
            </a:r>
            <a:r>
              <a:rPr lang="en-US" spc="-10" dirty="0"/>
              <a:t>i</a:t>
            </a:r>
            <a:r>
              <a:rPr lang="en-US" spc="-105" dirty="0"/>
              <a:t>f</a:t>
            </a:r>
            <a:r>
              <a:rPr lang="en-US" spc="-25" dirty="0"/>
              <a:t>e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spc="-25" dirty="0"/>
              <a:t>B</a:t>
            </a:r>
            <a:r>
              <a:rPr lang="en-US" spc="-60" dirty="0"/>
              <a:t>e</a:t>
            </a:r>
            <a:r>
              <a:rPr lang="en-US" spc="-90" dirty="0"/>
              <a:t>f</a:t>
            </a:r>
            <a:r>
              <a:rPr lang="en-US" spc="-5" dirty="0"/>
              <a:t>o</a:t>
            </a:r>
            <a:r>
              <a:rPr lang="en-US" spc="-55" dirty="0"/>
              <a:t>r</a:t>
            </a:r>
            <a:r>
              <a:rPr lang="en-US" spc="-25" dirty="0"/>
              <a:t>e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Generics</a:t>
            </a:r>
            <a:r>
              <a:rPr lang="en-US" dirty="0">
                <a:latin typeface="Calibri"/>
                <a:cs typeface="Calibri"/>
              </a:rPr>
              <a:t> was added in Java 5 to provide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compile-time type checking </a:t>
            </a:r>
            <a:r>
              <a:rPr lang="en-US" dirty="0">
                <a:latin typeface="Calibri"/>
                <a:cs typeface="Calibri"/>
              </a:rPr>
              <a:t>and removing risk of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ClassCastException</a:t>
            </a:r>
            <a:r>
              <a:rPr lang="en-US" dirty="0">
                <a:latin typeface="Calibri"/>
                <a:cs typeface="Calibri"/>
              </a:rPr>
              <a:t> that was common while working with collection classes. </a:t>
            </a:r>
          </a:p>
          <a:p>
            <a:r>
              <a:rPr lang="en-US" dirty="0">
                <a:latin typeface="Calibri"/>
                <a:cs typeface="Calibri"/>
              </a:rPr>
              <a:t>The whole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collection framework </a:t>
            </a:r>
            <a:r>
              <a:rPr lang="en-US" dirty="0">
                <a:latin typeface="Calibri"/>
                <a:cs typeface="Calibri"/>
              </a:rPr>
              <a:t>(JCF) was re-written to use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generics for type-safety</a:t>
            </a:r>
            <a:r>
              <a:rPr lang="en-US" dirty="0">
                <a:latin typeface="Calibri"/>
                <a:cs typeface="Calibri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25005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Imagine you want to write a method for copying an array into a Collection.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>
                <a:latin typeface="Consolas"/>
                <a:cs typeface="Consolas"/>
              </a:rPr>
              <a:t>// wrong! Cannot add objects to Collection&lt;?&gt;</a:t>
            </a:r>
          </a:p>
          <a:p>
            <a:pPr marL="0" indent="0">
              <a:buNone/>
            </a:pPr>
            <a:r>
              <a:rPr lang="en-US" sz="1800" b="1" dirty="0">
                <a:latin typeface="Consolas"/>
                <a:cs typeface="Consolas"/>
              </a:rPr>
              <a:t>static void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fromArrayToCollection</a:t>
            </a:r>
            <a:r>
              <a:rPr lang="en-US" sz="1800" dirty="0">
                <a:latin typeface="Consolas"/>
                <a:cs typeface="Consolas"/>
              </a:rPr>
              <a:t>(Object[] a, Collection&lt;?&gt; c) 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</a:t>
            </a:r>
            <a:r>
              <a:rPr lang="en-US" sz="1800" b="1" dirty="0">
                <a:latin typeface="Consolas"/>
                <a:cs typeface="Consolas"/>
              </a:rPr>
              <a:t>for</a:t>
            </a:r>
            <a:r>
              <a:rPr lang="en-US" sz="1800" dirty="0">
                <a:latin typeface="Consolas"/>
                <a:cs typeface="Consolas"/>
              </a:rPr>
              <a:t> (Object o : a) {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   </a:t>
            </a:r>
            <a:r>
              <a:rPr lang="en-US" sz="1800" dirty="0" err="1">
                <a:latin typeface="Consolas"/>
                <a:cs typeface="Consolas"/>
              </a:rPr>
              <a:t>c.add</a:t>
            </a:r>
            <a:r>
              <a:rPr lang="en-US" sz="1800" dirty="0">
                <a:latin typeface="Consolas"/>
                <a:cs typeface="Consolas"/>
              </a:rPr>
              <a:t>(o); // </a:t>
            </a:r>
            <a:r>
              <a:rPr lang="en-US" sz="1800" i="1" dirty="0">
                <a:latin typeface="Consolas"/>
                <a:cs typeface="Consolas"/>
              </a:rPr>
              <a:t>compile-time error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mr-IN" sz="18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mr-IN" sz="1800" dirty="0">
                <a:latin typeface="Consolas"/>
                <a:cs typeface="Consolas"/>
              </a:rPr>
              <a:t>}</a:t>
            </a:r>
            <a:endParaRPr lang="it-IT" sz="18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it-IT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800" b="1" dirty="0">
                <a:latin typeface="Consolas"/>
                <a:cs typeface="Consolas"/>
              </a:rPr>
              <a:t>// ok! </a:t>
            </a:r>
            <a:r>
              <a:rPr lang="it-IT" sz="1800" b="1" dirty="0" err="1">
                <a:latin typeface="Consolas"/>
                <a:cs typeface="Consolas"/>
              </a:rPr>
              <a:t>using</a:t>
            </a:r>
            <a:r>
              <a:rPr lang="it-IT" sz="1800" b="1" dirty="0">
                <a:latin typeface="Consolas"/>
                <a:cs typeface="Consolas"/>
              </a:rPr>
              <a:t> </a:t>
            </a:r>
            <a:r>
              <a:rPr lang="it-IT" sz="1800" b="1" dirty="0" err="1">
                <a:solidFill>
                  <a:srgbClr val="E46C0A"/>
                </a:solidFill>
                <a:latin typeface="Consolas"/>
                <a:cs typeface="Consolas"/>
              </a:rPr>
              <a:t>generic</a:t>
            </a:r>
            <a:r>
              <a:rPr lang="it-IT" sz="1800" b="1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it-IT" sz="1800" b="1" dirty="0" err="1">
                <a:solidFill>
                  <a:srgbClr val="E46C0A"/>
                </a:solidFill>
                <a:latin typeface="Consolas"/>
                <a:cs typeface="Consolas"/>
              </a:rPr>
              <a:t>methods</a:t>
            </a:r>
            <a:endParaRPr lang="it-IT" sz="1800" b="1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b="1" dirty="0">
                <a:latin typeface="Consolas"/>
                <a:cs typeface="Consolas"/>
              </a:rPr>
              <a:t>static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&lt;T&gt; </a:t>
            </a:r>
            <a:r>
              <a:rPr lang="en-US" sz="1800" b="1" dirty="0">
                <a:latin typeface="Consolas"/>
                <a:cs typeface="Consolas"/>
              </a:rPr>
              <a:t>void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fromArrayToCollection</a:t>
            </a:r>
            <a:r>
              <a:rPr lang="en-US" sz="1800" dirty="0">
                <a:latin typeface="Consolas"/>
                <a:cs typeface="Consolas"/>
              </a:rPr>
              <a:t>(T[] a, Collection&lt;T&gt; c) {</a:t>
            </a:r>
          </a:p>
          <a:p>
            <a:pPr marL="0" indent="0">
              <a:buNone/>
            </a:pPr>
            <a:r>
              <a:rPr lang="mr-IN" sz="1800" dirty="0">
                <a:latin typeface="Consolas"/>
                <a:cs typeface="Consolas"/>
              </a:rPr>
              <a:t>    </a:t>
            </a:r>
            <a:r>
              <a:rPr lang="mr-IN" sz="1800" b="1" dirty="0">
                <a:latin typeface="Consolas"/>
                <a:cs typeface="Consolas"/>
              </a:rPr>
              <a:t>for</a:t>
            </a:r>
            <a:r>
              <a:rPr lang="mr-IN" sz="1800" dirty="0">
                <a:latin typeface="Consolas"/>
                <a:cs typeface="Consolas"/>
              </a:rPr>
              <a:t> (T o : a) {</a:t>
            </a:r>
          </a:p>
          <a:p>
            <a:pPr marL="0" indent="0">
              <a:buNone/>
            </a:pPr>
            <a:r>
              <a:rPr lang="mr-IN" sz="1800" dirty="0">
                <a:latin typeface="Consolas"/>
                <a:cs typeface="Consolas"/>
              </a:rPr>
              <a:t>        c.add(o); // </a:t>
            </a:r>
            <a:r>
              <a:rPr lang="mr-IN" sz="1800" i="1" dirty="0">
                <a:latin typeface="Consolas"/>
                <a:cs typeface="Consolas"/>
              </a:rPr>
              <a:t>Correct</a:t>
            </a:r>
            <a:endParaRPr lang="mr-I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mr-IN" sz="18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mr-IN" sz="1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mr-IN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09931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 or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// Java API 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interface</a:t>
            </a:r>
            <a:r>
              <a:rPr lang="en-US" sz="2000" dirty="0">
                <a:latin typeface="Consolas"/>
                <a:cs typeface="Consolas"/>
              </a:rPr>
              <a:t> Collection&lt;E&gt;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public </a:t>
            </a:r>
            <a:r>
              <a:rPr lang="en-US" sz="2000" b="1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containsAll</a:t>
            </a:r>
            <a:r>
              <a:rPr lang="en-US" sz="2000" dirty="0">
                <a:latin typeface="Consolas"/>
                <a:cs typeface="Consolas"/>
              </a:rPr>
              <a:t>(Collection&lt;?&gt; c);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public </a:t>
            </a:r>
            <a:r>
              <a:rPr lang="en-US" sz="2000" b="1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addAll</a:t>
            </a:r>
            <a:r>
              <a:rPr lang="en-US" sz="2000" dirty="0">
                <a:latin typeface="Consolas"/>
                <a:cs typeface="Consolas"/>
              </a:rPr>
              <a:t>(Collection&lt;? </a:t>
            </a:r>
            <a:r>
              <a:rPr lang="en-US" sz="2000" b="1" dirty="0">
                <a:latin typeface="Consolas"/>
                <a:cs typeface="Consolas"/>
              </a:rPr>
              <a:t>extends E</a:t>
            </a:r>
            <a:r>
              <a:rPr lang="en-US" sz="2000" dirty="0">
                <a:latin typeface="Consolas"/>
                <a:cs typeface="Consolas"/>
              </a:rPr>
              <a:t>&gt; c);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// Alternative legitimate version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interface</a:t>
            </a:r>
            <a:r>
              <a:rPr lang="en-US" sz="2000" dirty="0">
                <a:latin typeface="Consolas"/>
                <a:cs typeface="Consolas"/>
              </a:rPr>
              <a:t> Collection&lt;E&gt;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public</a:t>
            </a:r>
            <a:r>
              <a:rPr lang="en-US" sz="2000" dirty="0">
                <a:latin typeface="Consolas"/>
                <a:cs typeface="Consolas"/>
              </a:rPr>
              <a:t> &lt;T&gt; </a:t>
            </a:r>
            <a:r>
              <a:rPr lang="en-US" sz="2000" b="1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containsAll</a:t>
            </a:r>
            <a:r>
              <a:rPr lang="en-US" sz="2000" dirty="0">
                <a:latin typeface="Consolas"/>
                <a:cs typeface="Consolas"/>
              </a:rPr>
              <a:t>(Collection&lt;T&gt; c);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b="1" dirty="0">
                <a:latin typeface="Consolas"/>
                <a:cs typeface="Consolas"/>
              </a:rPr>
              <a:t>public</a:t>
            </a:r>
            <a:r>
              <a:rPr lang="en-US" sz="2000" dirty="0">
                <a:latin typeface="Consolas"/>
                <a:cs typeface="Consolas"/>
              </a:rPr>
              <a:t> &lt;T </a:t>
            </a:r>
            <a:r>
              <a:rPr lang="en-US" sz="2000" b="1" dirty="0">
                <a:latin typeface="Consolas"/>
                <a:cs typeface="Consolas"/>
              </a:rPr>
              <a:t>extends</a:t>
            </a:r>
            <a:r>
              <a:rPr lang="en-US" sz="2000" dirty="0">
                <a:latin typeface="Consolas"/>
                <a:cs typeface="Consolas"/>
              </a:rPr>
              <a:t> E&gt; </a:t>
            </a:r>
            <a:r>
              <a:rPr lang="en-US" sz="2000" b="1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addAll</a:t>
            </a:r>
            <a:r>
              <a:rPr lang="en-US" sz="2000" dirty="0">
                <a:latin typeface="Consolas"/>
                <a:cs typeface="Consolas"/>
              </a:rPr>
              <a:t>(Collection&lt;T&gt; c);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08492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 or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// Java API 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class</a:t>
            </a:r>
            <a:r>
              <a:rPr lang="en-US" sz="1400" dirty="0">
                <a:latin typeface="Consolas"/>
                <a:cs typeface="Consolas"/>
              </a:rPr>
              <a:t> Collections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b="1" dirty="0">
                <a:latin typeface="Consolas"/>
                <a:cs typeface="Consolas"/>
              </a:rPr>
              <a:t>public static</a:t>
            </a:r>
            <a:r>
              <a:rPr lang="en-US" sz="1400" dirty="0">
                <a:latin typeface="Consolas"/>
                <a:cs typeface="Consolas"/>
              </a:rPr>
              <a:t> &lt;T&gt; </a:t>
            </a:r>
            <a:r>
              <a:rPr lang="en-US" sz="1400" b="1" dirty="0">
                <a:latin typeface="Consolas"/>
                <a:cs typeface="Consolas"/>
              </a:rPr>
              <a:t>void</a:t>
            </a:r>
            <a:r>
              <a:rPr lang="en-US" sz="1400" dirty="0">
                <a:latin typeface="Consolas"/>
                <a:cs typeface="Consolas"/>
              </a:rPr>
              <a:t> copy(List&lt;T&gt; </a:t>
            </a:r>
            <a:r>
              <a:rPr lang="en-US" sz="1400" dirty="0" err="1">
                <a:latin typeface="Consolas"/>
                <a:cs typeface="Consolas"/>
              </a:rPr>
              <a:t>dest</a:t>
            </a:r>
            <a:r>
              <a:rPr lang="en-US" sz="1400" dirty="0">
                <a:latin typeface="Consolas"/>
                <a:cs typeface="Consolas"/>
              </a:rPr>
              <a:t>, List&lt;? </a:t>
            </a:r>
            <a:r>
              <a:rPr lang="en-US" sz="1400" b="1" dirty="0">
                <a:latin typeface="Consolas"/>
                <a:cs typeface="Consolas"/>
              </a:rPr>
              <a:t>extends</a:t>
            </a:r>
            <a:r>
              <a:rPr lang="en-US" sz="1400" dirty="0">
                <a:latin typeface="Consolas"/>
                <a:cs typeface="Consolas"/>
              </a:rPr>
              <a:t> T&gt; </a:t>
            </a:r>
            <a:r>
              <a:rPr lang="en-US" sz="1400" dirty="0" err="1">
                <a:latin typeface="Consolas"/>
                <a:cs typeface="Consolas"/>
              </a:rPr>
              <a:t>src</a:t>
            </a:r>
            <a:r>
              <a:rPr lang="en-US" sz="1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mr-IN" sz="1400" dirty="0">
                <a:latin typeface="Consolas"/>
                <a:cs typeface="Consolas"/>
              </a:rPr>
              <a:t>    ...</a:t>
            </a:r>
          </a:p>
          <a:p>
            <a:pPr marL="0" indent="0">
              <a:buNone/>
            </a:pPr>
            <a:r>
              <a:rPr lang="mr-IN" sz="1400" dirty="0">
                <a:latin typeface="Consolas"/>
                <a:cs typeface="Consolas"/>
              </a:rPr>
              <a:t>}</a:t>
            </a:r>
            <a:endParaRPr lang="it-IT" sz="14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it-IT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// Alternative legitimate version</a:t>
            </a:r>
            <a:endParaRPr lang="mr-IN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class</a:t>
            </a:r>
            <a:r>
              <a:rPr lang="en-US" sz="1400" dirty="0">
                <a:latin typeface="Consolas"/>
                <a:cs typeface="Consolas"/>
              </a:rPr>
              <a:t> Collections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b="1" dirty="0">
                <a:latin typeface="Consolas"/>
                <a:cs typeface="Consolas"/>
              </a:rPr>
              <a:t>public static</a:t>
            </a:r>
            <a:r>
              <a:rPr lang="en-US" sz="1400" dirty="0">
                <a:latin typeface="Consolas"/>
                <a:cs typeface="Consolas"/>
              </a:rPr>
              <a:t> &lt;T, S </a:t>
            </a:r>
            <a:r>
              <a:rPr lang="en-US" sz="1400" b="1" dirty="0">
                <a:latin typeface="Consolas"/>
                <a:cs typeface="Consolas"/>
              </a:rPr>
              <a:t>extends</a:t>
            </a:r>
            <a:r>
              <a:rPr lang="en-US" sz="1400" dirty="0">
                <a:latin typeface="Consolas"/>
                <a:cs typeface="Consolas"/>
              </a:rPr>
              <a:t> T&gt; </a:t>
            </a:r>
            <a:r>
              <a:rPr lang="en-US" sz="1400" b="1" dirty="0">
                <a:latin typeface="Consolas"/>
                <a:cs typeface="Consolas"/>
              </a:rPr>
              <a:t>void</a:t>
            </a:r>
            <a:r>
              <a:rPr lang="en-US" sz="1400" dirty="0">
                <a:latin typeface="Consolas"/>
                <a:cs typeface="Consolas"/>
              </a:rPr>
              <a:t> copy(List&lt;T&gt; </a:t>
            </a:r>
            <a:r>
              <a:rPr lang="en-US" sz="1400" dirty="0" err="1">
                <a:latin typeface="Consolas"/>
                <a:cs typeface="Consolas"/>
              </a:rPr>
              <a:t>dest</a:t>
            </a:r>
            <a:r>
              <a:rPr lang="en-US" sz="1400" dirty="0">
                <a:latin typeface="Consolas"/>
                <a:cs typeface="Consolas"/>
              </a:rPr>
              <a:t>, List&lt;S&gt; </a:t>
            </a:r>
            <a:r>
              <a:rPr lang="en-US" sz="1400" dirty="0" err="1">
                <a:latin typeface="Consolas"/>
                <a:cs typeface="Consolas"/>
              </a:rPr>
              <a:t>src</a:t>
            </a:r>
            <a:r>
              <a:rPr lang="en-US" sz="1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mr-IN" sz="1400" dirty="0">
                <a:latin typeface="Consolas"/>
                <a:cs typeface="Consolas"/>
              </a:rPr>
              <a:t>    ...</a:t>
            </a:r>
          </a:p>
          <a:p>
            <a:pPr marL="0" indent="0">
              <a:buNone/>
            </a:pPr>
            <a:r>
              <a:rPr lang="mr-IN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68492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 or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E46C0A"/>
                </a:solidFill>
              </a:rPr>
              <a:t>Rule of thumb: </a:t>
            </a:r>
            <a:r>
              <a:rPr lang="en-US" sz="2800" dirty="0"/>
              <a:t>Generic methods allow type parameters to be used to express dependencies among the types of one or more arguments to a method and/or its return type.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If there isn't such a dependency, a generic method should not be used.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80043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Generics are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Rather than undergoing major changes between Java 4 and Java 5, engineers chose to use </a:t>
            </a:r>
            <a:r>
              <a:rPr lang="en-US" dirty="0">
                <a:solidFill>
                  <a:srgbClr val="E46C0A"/>
                </a:solidFill>
              </a:rPr>
              <a:t>code erasure</a:t>
            </a:r>
          </a:p>
          <a:p>
            <a:r>
              <a:rPr lang="en-US" dirty="0"/>
              <a:t>After the compiler does its type checking, it discards the generics; the JVM never sees them!</a:t>
            </a:r>
          </a:p>
          <a:p>
            <a:r>
              <a:rPr lang="en-US" dirty="0"/>
              <a:t>It works something like this:</a:t>
            </a:r>
          </a:p>
          <a:p>
            <a:pPr lvl="1"/>
            <a:r>
              <a:rPr lang="en-US" dirty="0"/>
              <a:t>Type information between angle brackets is thrown out, e.g., List&lt;String&gt; -&gt; List</a:t>
            </a:r>
          </a:p>
          <a:p>
            <a:pPr lvl="1"/>
            <a:r>
              <a:rPr lang="en-US" dirty="0"/>
              <a:t>Uses of type variables are replaced by their upper bound (usually Object)</a:t>
            </a:r>
          </a:p>
          <a:p>
            <a:pPr lvl="1"/>
            <a:r>
              <a:rPr lang="en-US" dirty="0"/>
              <a:t>Casts are inserted to preserve type‐correctness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78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Generics are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import </a:t>
            </a:r>
            <a:r>
              <a:rPr lang="en-US" sz="2000" dirty="0" err="1">
                <a:latin typeface="Consolas"/>
                <a:cs typeface="Consolas"/>
              </a:rPr>
              <a:t>java.util</a:t>
            </a:r>
            <a:r>
              <a:rPr lang="en-US" sz="2000" dirty="0">
                <a:latin typeface="Consolas"/>
                <a:cs typeface="Consolas"/>
              </a:rPr>
              <a:t>.*;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class </a:t>
            </a:r>
            <a:r>
              <a:rPr lang="en-US" sz="2000" dirty="0" err="1">
                <a:latin typeface="Consolas"/>
                <a:cs typeface="Consolas"/>
              </a:rPr>
              <a:t>ErasedTypeEquivalence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public static void main(String[] </a:t>
            </a:r>
            <a:r>
              <a:rPr lang="en-US" sz="2000" dirty="0" err="1">
                <a:latin typeface="Consolas"/>
                <a:cs typeface="Consolas"/>
              </a:rPr>
              <a:t>args</a:t>
            </a:r>
            <a:r>
              <a:rPr lang="en-US" sz="20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Class c1 = new </a:t>
            </a: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&lt;String&gt;().</a:t>
            </a:r>
            <a:r>
              <a:rPr lang="en-US" sz="2000" dirty="0" err="1">
                <a:latin typeface="Consolas"/>
                <a:cs typeface="Consolas"/>
              </a:rPr>
              <a:t>getClass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Class c2 = new </a:t>
            </a: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&lt;Integer&gt;().</a:t>
            </a:r>
            <a:r>
              <a:rPr lang="en-US" sz="2000" dirty="0" err="1">
                <a:latin typeface="Consolas"/>
                <a:cs typeface="Consolas"/>
              </a:rPr>
              <a:t>getClass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</a:t>
            </a:r>
            <a:r>
              <a:rPr lang="en-US" sz="2000" dirty="0" err="1">
                <a:latin typeface="Consolas"/>
                <a:cs typeface="Consolas"/>
              </a:rPr>
              <a:t>System.out.println</a:t>
            </a:r>
            <a:r>
              <a:rPr lang="en-US" sz="2000" dirty="0">
                <a:latin typeface="Consolas"/>
                <a:cs typeface="Consolas"/>
              </a:rPr>
              <a:t>(c1 == c2);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/*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true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*/ </a:t>
            </a:r>
          </a:p>
        </p:txBody>
      </p:sp>
    </p:spTree>
    <p:extLst>
      <p:ext uri="{BB962C8B-B14F-4D97-AF65-F5344CB8AC3E}">
        <p14:creationId xmlns:p14="http://schemas.microsoft.com/office/powerpoint/2010/main" val="3394534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Erasure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Good</a:t>
            </a:r>
            <a:r>
              <a:rPr lang="en-US" dirty="0"/>
              <a:t>: Backward compatibility is maintained, so you can still use legacy non‐generic libraries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Bad</a:t>
            </a:r>
            <a:r>
              <a:rPr lang="en-US" dirty="0"/>
              <a:t>: You can’t ﬁnd out what type a generic class is using at run‐time</a:t>
            </a:r>
          </a:p>
        </p:txBody>
      </p:sp>
    </p:spTree>
    <p:extLst>
      <p:ext uri="{BB962C8B-B14F-4D97-AF65-F5344CB8AC3E}">
        <p14:creationId xmlns:p14="http://schemas.microsoft.com/office/powerpoint/2010/main" val="3288036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Legacy Code in Generic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Say I have generic code dealing with Fruits, but I want to call legacy library functions:</a:t>
            </a:r>
          </a:p>
          <a:p>
            <a:pPr lvl="1"/>
            <a:r>
              <a:rPr lang="en-US" sz="2000" dirty="0">
                <a:latin typeface="Consolas"/>
                <a:cs typeface="Consolas"/>
              </a:rPr>
              <a:t>void </a:t>
            </a:r>
            <a:r>
              <a:rPr lang="en-US" sz="2000" dirty="0" err="1">
                <a:latin typeface="Consolas"/>
                <a:cs typeface="Consolas"/>
              </a:rPr>
              <a:t>renameFruits</a:t>
            </a:r>
            <a:r>
              <a:rPr lang="en-US" sz="2000" dirty="0">
                <a:latin typeface="Consolas"/>
                <a:cs typeface="Consolas"/>
              </a:rPr>
              <a:t>(String  name,  List  fruits);</a:t>
            </a:r>
          </a:p>
          <a:p>
            <a:endParaRPr lang="en-US" sz="2400" dirty="0"/>
          </a:p>
          <a:p>
            <a:r>
              <a:rPr lang="en-US" sz="2400" dirty="0"/>
              <a:t>I can pass in my generic </a:t>
            </a:r>
            <a:r>
              <a:rPr lang="en-US" sz="2400" i="1" dirty="0"/>
              <a:t>List&lt;Fruit&gt; </a:t>
            </a:r>
            <a:r>
              <a:rPr lang="en-US" sz="2400" dirty="0"/>
              <a:t>as the </a:t>
            </a:r>
            <a:r>
              <a:rPr lang="en-US" sz="2400" i="1" dirty="0"/>
              <a:t>fruits</a:t>
            </a:r>
            <a:r>
              <a:rPr lang="en-US" sz="2400" dirty="0"/>
              <a:t> parameter, which has the raw type List. That seems </a:t>
            </a:r>
            <a:r>
              <a:rPr lang="en-US" sz="2400" dirty="0">
                <a:solidFill>
                  <a:srgbClr val="E46C0A"/>
                </a:solidFill>
              </a:rPr>
              <a:t>unsafe</a:t>
            </a:r>
            <a:r>
              <a:rPr lang="en-US" sz="2400" dirty="0"/>
              <a:t>… </a:t>
            </a:r>
          </a:p>
          <a:p>
            <a:pPr lvl="1"/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renameFruits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() could stick a Vegetable in the list!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987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Legacy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“</a:t>
            </a:r>
            <a:r>
              <a:rPr lang="en-US" i="1" dirty="0">
                <a:solidFill>
                  <a:srgbClr val="E46C0A"/>
                </a:solidFill>
              </a:rPr>
              <a:t>Calling legacy code from generic code is inherently dangerous</a:t>
            </a:r>
            <a:r>
              <a:rPr lang="en-US" i="1" dirty="0"/>
              <a:t>; once you mix generic code with non‐generic legacy code, all the safety guarantees that the generic type system usually provides are void. </a:t>
            </a:r>
            <a:r>
              <a:rPr lang="en-US" i="1" dirty="0">
                <a:solidFill>
                  <a:srgbClr val="E46C0A"/>
                </a:solidFill>
              </a:rPr>
              <a:t>However, you are still better than you were without using generics at all</a:t>
            </a:r>
            <a:r>
              <a:rPr lang="en-US" i="1" dirty="0"/>
              <a:t>. At least you know the code on your end is consistent.” </a:t>
            </a:r>
            <a:r>
              <a:rPr lang="en-US" dirty="0"/>
              <a:t>– </a:t>
            </a:r>
            <a:r>
              <a:rPr lang="en-US" sz="2800" i="1" dirty="0" err="1"/>
              <a:t>Gilad</a:t>
            </a:r>
            <a:r>
              <a:rPr lang="en-US" sz="2800" i="1" dirty="0"/>
              <a:t> </a:t>
            </a:r>
            <a:r>
              <a:rPr lang="en-US" sz="2800" i="1" dirty="0" err="1"/>
              <a:t>Bracha</a:t>
            </a:r>
            <a:r>
              <a:rPr lang="en-US" sz="2800" i="1" dirty="0"/>
              <a:t>, Java Generics Developer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0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spc="-70" dirty="0"/>
              <a:t>a</a:t>
            </a:r>
            <a:r>
              <a:rPr lang="en-US" spc="-80" dirty="0"/>
              <a:t>v</a:t>
            </a:r>
            <a:r>
              <a:rPr lang="en-US" dirty="0"/>
              <a:t>a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dirty="0"/>
              <a:t>4:</a:t>
            </a:r>
            <a:r>
              <a:rPr lang="en-US" spc="-110" dirty="0">
                <a:latin typeface="Times New Roman"/>
                <a:cs typeface="Times New Roman"/>
              </a:rPr>
              <a:t> </a:t>
            </a:r>
            <a:r>
              <a:rPr lang="en-US" spc="-5" dirty="0"/>
              <a:t>L</a:t>
            </a:r>
            <a:r>
              <a:rPr lang="en-US" spc="-10" dirty="0"/>
              <a:t>i</a:t>
            </a:r>
            <a:r>
              <a:rPr lang="en-US" spc="-105" dirty="0"/>
              <a:t>f</a:t>
            </a:r>
            <a:r>
              <a:rPr lang="en-US" spc="-25" dirty="0"/>
              <a:t>e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spc="-25" dirty="0"/>
              <a:t>B</a:t>
            </a:r>
            <a:r>
              <a:rPr lang="en-US" spc="-60" dirty="0"/>
              <a:t>e</a:t>
            </a:r>
            <a:r>
              <a:rPr lang="en-US" spc="-90" dirty="0"/>
              <a:t>f</a:t>
            </a:r>
            <a:r>
              <a:rPr lang="en-US" spc="-5" dirty="0"/>
              <a:t>o</a:t>
            </a:r>
            <a:r>
              <a:rPr lang="en-US" spc="-55" dirty="0"/>
              <a:t>r</a:t>
            </a:r>
            <a:r>
              <a:rPr lang="en-US" spc="-25" dirty="0"/>
              <a:t>e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List </a:t>
            </a:r>
            <a:r>
              <a:rPr lang="en-US" sz="1800" dirty="0" err="1">
                <a:latin typeface="Consolas"/>
                <a:cs typeface="Consolas"/>
              </a:rPr>
              <a:t>fruitList</a:t>
            </a:r>
            <a:r>
              <a:rPr lang="en-US" sz="1800" dirty="0">
                <a:latin typeface="Consolas"/>
                <a:cs typeface="Consolas"/>
              </a:rPr>
              <a:t> = new </a:t>
            </a:r>
            <a:r>
              <a:rPr lang="en-US" sz="1800" dirty="0" err="1">
                <a:latin typeface="Consolas"/>
                <a:cs typeface="Consolas"/>
              </a:rPr>
              <a:t>ArrayList</a:t>
            </a:r>
            <a:r>
              <a:rPr lang="en-US" sz="18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fruitList.add</a:t>
            </a:r>
            <a:r>
              <a:rPr lang="en-US" sz="1800" dirty="0">
                <a:latin typeface="Consolas"/>
                <a:cs typeface="Consolas"/>
              </a:rPr>
              <a:t>(new Fruit(“Apple”));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fruitList.add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(new Vegetable(“Carrot”));      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Fruit f;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f = (Fruit) </a:t>
            </a:r>
            <a:r>
              <a:rPr lang="en-US" sz="1800" dirty="0" err="1">
                <a:latin typeface="Consolas"/>
                <a:cs typeface="Consolas"/>
              </a:rPr>
              <a:t>fruitList.get</a:t>
            </a:r>
            <a:r>
              <a:rPr lang="en-US" sz="1800" dirty="0">
                <a:latin typeface="Consolas"/>
                <a:cs typeface="Consolas"/>
              </a:rPr>
              <a:t>(0);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f = (Fruit)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fruitList</a:t>
            </a:r>
            <a:r>
              <a:rPr lang="en-US" sz="1800" dirty="0" err="1">
                <a:solidFill>
                  <a:srgbClr val="E46C0A"/>
                </a:solidFill>
                <a:latin typeface="Consolas"/>
                <a:cs typeface="Consolas"/>
              </a:rPr>
              <a:t>.get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(1);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//  Runtime Error! (</a:t>
            </a:r>
            <a:r>
              <a:rPr lang="en-US" sz="1800" dirty="0" err="1">
                <a:solidFill>
                  <a:srgbClr val="E46C0A"/>
                </a:solidFill>
                <a:latin typeface="Consolas"/>
                <a:cs typeface="Consolas"/>
              </a:rPr>
              <a:t>java.lang.ClassCastException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E46C0A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E46C0A"/>
                </a:solidFill>
              </a:rPr>
              <a:t>Compiler doesn’t know that </a:t>
            </a:r>
            <a:r>
              <a:rPr lang="en-US" sz="2400" i="1" dirty="0" err="1">
                <a:solidFill>
                  <a:srgbClr val="E46C0A"/>
                </a:solidFill>
              </a:rPr>
              <a:t>fruitList</a:t>
            </a:r>
            <a:r>
              <a:rPr lang="en-US" sz="2400" dirty="0">
                <a:solidFill>
                  <a:srgbClr val="E46C0A"/>
                </a:solidFill>
              </a:rPr>
              <a:t> should only contain fruits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5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silly </a:t>
            </a:r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We could make our own fruit‐only list class: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class  </a:t>
            </a:r>
            <a:r>
              <a:rPr lang="en-US" sz="2400" dirty="0" err="1">
                <a:solidFill>
                  <a:srgbClr val="E46C0A"/>
                </a:solidFill>
                <a:latin typeface="Consolas"/>
                <a:cs typeface="Consolas"/>
              </a:rPr>
              <a:t>Fruit</a:t>
            </a:r>
            <a:r>
              <a:rPr lang="en-US" sz="2400" dirty="0" err="1">
                <a:latin typeface="Consolas"/>
                <a:cs typeface="Consolas"/>
              </a:rPr>
              <a:t>List</a:t>
            </a:r>
            <a:r>
              <a:rPr lang="en-US" sz="2400" dirty="0">
                <a:latin typeface="Consolas"/>
                <a:cs typeface="Consolas"/>
              </a:rPr>
              <a:t> 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void  add(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Fruit</a:t>
            </a:r>
            <a:r>
              <a:rPr lang="en-US" sz="2400" dirty="0">
                <a:latin typeface="Consolas"/>
                <a:cs typeface="Consolas"/>
              </a:rPr>
              <a:t>  f)  { … }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Fruit</a:t>
            </a:r>
            <a:r>
              <a:rPr lang="en-US" sz="2400" dirty="0">
                <a:latin typeface="Consolas"/>
                <a:cs typeface="Consolas"/>
              </a:rPr>
              <a:t> get(</a:t>
            </a: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index) { </a:t>
            </a:r>
            <a:r>
              <a:rPr lang="mr-IN" sz="2400" dirty="0">
                <a:latin typeface="Consolas"/>
                <a:cs typeface="Consolas"/>
              </a:rPr>
              <a:t>…</a:t>
            </a:r>
            <a:r>
              <a:rPr lang="it-IT" sz="2400" dirty="0">
                <a:latin typeface="Consolas"/>
                <a:cs typeface="Consolas"/>
              </a:rPr>
              <a:t> }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Fruit</a:t>
            </a:r>
            <a:r>
              <a:rPr lang="en-US" sz="2400" dirty="0">
                <a:latin typeface="Consolas"/>
                <a:cs typeface="Consolas"/>
              </a:rPr>
              <a:t> remove(</a:t>
            </a: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 index)  { … }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…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But what about when we want a vegetable‐only list later? Copy‐paste? Lots of bloated, unmaintainable code?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286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5: Now We’re Talking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Here’s how we would write that generic class: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class  </a:t>
            </a:r>
            <a:r>
              <a:rPr lang="en-US" sz="2200" dirty="0" err="1">
                <a:latin typeface="Consolas"/>
                <a:cs typeface="Consolas"/>
              </a:rPr>
              <a:t>GenericList</a:t>
            </a:r>
            <a:r>
              <a:rPr lang="en-US" sz="2200" dirty="0">
                <a:latin typeface="Consolas"/>
                <a:cs typeface="Consolas"/>
              </a:rPr>
              <a:t>&lt;T&gt; 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void  add(T  element)  {  …  } 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T  get(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 index)     {  …  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T  remove(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 index)  {  …  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…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Compiler knows that </a:t>
            </a:r>
            <a:r>
              <a:rPr lang="en-US" sz="2200" i="1" dirty="0" err="1">
                <a:solidFill>
                  <a:schemeClr val="accent6">
                    <a:lumMod val="75000"/>
                  </a:schemeClr>
                </a:solidFill>
              </a:rPr>
              <a:t>GenericList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contains only objects of type T</a:t>
            </a:r>
          </a:p>
          <a:p>
            <a:pPr lvl="1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remove() must return T</a:t>
            </a:r>
          </a:p>
          <a:p>
            <a:pPr lvl="1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add() accepts only T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0592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public interface Comparable&lt;</a:t>
            </a:r>
            <a:r>
              <a:rPr lang="en-US" sz="2200" dirty="0">
                <a:solidFill>
                  <a:srgbClr val="E46C0A"/>
                </a:solidFill>
                <a:latin typeface="Consolas"/>
                <a:cs typeface="Consolas"/>
              </a:rPr>
              <a:t>T</a:t>
            </a:r>
            <a:r>
              <a:rPr lang="en-US" sz="2200" dirty="0">
                <a:latin typeface="Consolas"/>
                <a:cs typeface="Consolas"/>
              </a:rPr>
              <a:t>&gt;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 public 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compareTo</a:t>
            </a:r>
            <a:r>
              <a:rPr lang="en-US" sz="2200" dirty="0">
                <a:latin typeface="Consolas"/>
                <a:cs typeface="Consolas"/>
              </a:rPr>
              <a:t>(</a:t>
            </a:r>
            <a:r>
              <a:rPr lang="en-US" sz="2200" dirty="0">
                <a:solidFill>
                  <a:srgbClr val="E46C0A"/>
                </a:solidFill>
                <a:latin typeface="Consolas"/>
                <a:cs typeface="Consolas"/>
              </a:rPr>
              <a:t>T</a:t>
            </a:r>
            <a:r>
              <a:rPr lang="en-US" sz="2200" dirty="0">
                <a:latin typeface="Consolas"/>
                <a:cs typeface="Consolas"/>
              </a:rPr>
              <a:t> o);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public interface Comparator&lt;</a:t>
            </a:r>
            <a:r>
              <a:rPr lang="en-US" sz="2200" dirty="0">
                <a:solidFill>
                  <a:srgbClr val="E46C0A"/>
                </a:solidFill>
                <a:latin typeface="Consolas"/>
                <a:cs typeface="Consolas"/>
              </a:rPr>
              <a:t>T</a:t>
            </a:r>
            <a:r>
              <a:rPr lang="en-US" sz="2200" dirty="0">
                <a:latin typeface="Consolas"/>
                <a:cs typeface="Consolas"/>
              </a:rPr>
              <a:t>&gt;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 public 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compare(</a:t>
            </a:r>
            <a:r>
              <a:rPr lang="en-US" sz="2200" dirty="0">
                <a:solidFill>
                  <a:srgbClr val="E46C0A"/>
                </a:solidFill>
                <a:latin typeface="Consolas"/>
                <a:cs typeface="Consolas"/>
              </a:rPr>
              <a:t>T</a:t>
            </a:r>
            <a:r>
              <a:rPr lang="en-US" sz="2200" dirty="0">
                <a:latin typeface="Consolas"/>
                <a:cs typeface="Consolas"/>
              </a:rPr>
              <a:t> o1,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T</a:t>
            </a:r>
            <a:r>
              <a:rPr lang="en-US" sz="2200" dirty="0">
                <a:latin typeface="Consolas"/>
                <a:cs typeface="Consolas"/>
              </a:rPr>
              <a:t> o2);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1821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SE5: Now We’re Talking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Now, Java code looks like this: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List&lt;Fruit&gt; l = new </a:t>
            </a: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&lt;Fruit&gt;();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l.add</a:t>
            </a:r>
            <a:r>
              <a:rPr lang="en-US" sz="2000" dirty="0">
                <a:latin typeface="Consolas"/>
                <a:cs typeface="Consolas"/>
              </a:rPr>
              <a:t>(new Fruit(“Apple”));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E46C0A"/>
                </a:solidFill>
                <a:latin typeface="Consolas"/>
                <a:cs typeface="Consolas"/>
              </a:rPr>
              <a:t>l.add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(new Vegetable(“Carrot”)); // Compile time error!</a:t>
            </a:r>
            <a:endParaRPr lang="en-US" sz="28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0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E46C0A"/>
                </a:solidFill>
                <a:latin typeface="Consolas"/>
                <a:cs typeface="Consolas"/>
              </a:rPr>
              <a:t>// Raw types: Evil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List l = new </a:t>
            </a:r>
            <a:r>
              <a:rPr lang="en-US" dirty="0" err="1">
                <a:latin typeface="Consolas"/>
                <a:cs typeface="Consolas"/>
              </a:rPr>
              <a:t>ArrayList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l.add</a:t>
            </a:r>
            <a:r>
              <a:rPr lang="en-US" dirty="0">
                <a:latin typeface="Consolas"/>
                <a:cs typeface="Consolas"/>
              </a:rPr>
              <a:t>(new Fruit()); 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l.add</a:t>
            </a:r>
            <a:r>
              <a:rPr lang="en-US" dirty="0">
                <a:latin typeface="Consolas"/>
                <a:cs typeface="Consolas"/>
              </a:rPr>
              <a:t>(new Vegetable()); // Succeeds but should not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for (Object o : l)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Fruit f = (Fruit) o;  </a:t>
            </a:r>
          </a:p>
          <a:p>
            <a:pPr marL="0" indent="0">
              <a:buNone/>
            </a:pP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     // Downcast eventually leading to run-time error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>
                <a:solidFill>
                  <a:srgbClr val="00B050"/>
                </a:solidFill>
                <a:latin typeface="Consolas"/>
                <a:cs typeface="Consolas"/>
              </a:rPr>
              <a:t>// Generic types: Good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List&lt;Fruit&gt; l = new </a:t>
            </a:r>
            <a:r>
              <a:rPr lang="en-US" dirty="0" err="1">
                <a:latin typeface="Consolas"/>
                <a:cs typeface="Consolas"/>
              </a:rPr>
              <a:t>ArrayList</a:t>
            </a:r>
            <a:r>
              <a:rPr lang="en-US" dirty="0">
                <a:latin typeface="Consolas"/>
                <a:cs typeface="Consolas"/>
              </a:rPr>
              <a:t>&lt;Fruit&gt;();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l.add</a:t>
            </a:r>
            <a:r>
              <a:rPr lang="en-US" dirty="0">
                <a:latin typeface="Consolas"/>
                <a:cs typeface="Consolas"/>
              </a:rPr>
              <a:t>(new Fruit()); 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l.add</a:t>
            </a:r>
            <a:r>
              <a:rPr lang="en-US" dirty="0">
                <a:latin typeface="Consolas"/>
                <a:cs typeface="Consolas"/>
              </a:rPr>
              <a:t>(new Vegetable());  </a:t>
            </a:r>
            <a:r>
              <a:rPr lang="en-US" dirty="0">
                <a:solidFill>
                  <a:srgbClr val="00B050"/>
                </a:solidFill>
                <a:latin typeface="Consolas"/>
                <a:cs typeface="Consolas"/>
              </a:rPr>
              <a:t>// Compile-time error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for (Fruit f : l)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54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practical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interface Shop&lt;T&gt;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T sell();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void buy(T item);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void sell(Collection&lt;T&gt; item, 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nItems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void buy(Collection&lt;T&gt; item);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Product { 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Fruit extends Product { 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Vegetable extends Product { 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0" y="3863181"/>
            <a:ext cx="35306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36735"/>
      </p:ext>
    </p:extLst>
  </p:cSld>
  <p:clrMapOvr>
    <a:masterClrMapping/>
  </p:clrMapOvr>
</p:sld>
</file>

<file path=ppt/theme/theme1.xml><?xml version="1.0" encoding="utf-8"?>
<a:theme xmlns:a="http://schemas.openxmlformats.org/drawingml/2006/main" name="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ING.thmx</Template>
  <TotalTime>1802</TotalTime>
  <Words>1649</Words>
  <Application>Microsoft Macintosh PowerPoint</Application>
  <PresentationFormat>On-screen Show (4:3)</PresentationFormat>
  <Paragraphs>269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Mangal</vt:lpstr>
      <vt:lpstr>Times New Roman</vt:lpstr>
      <vt:lpstr>ING</vt:lpstr>
      <vt:lpstr>Java Generics</vt:lpstr>
      <vt:lpstr>Java SE4: Life Before Generics</vt:lpstr>
      <vt:lpstr>Java 4: Life Before Generics</vt:lpstr>
      <vt:lpstr>A silly solution</vt:lpstr>
      <vt:lpstr>Java 5: Now We’re Talking</vt:lpstr>
      <vt:lpstr>Examples</vt:lpstr>
      <vt:lpstr>Java SE5: Now We’re Talking</vt:lpstr>
      <vt:lpstr>Summary</vt:lpstr>
      <vt:lpstr>A practical example</vt:lpstr>
      <vt:lpstr>One type works fine</vt:lpstr>
      <vt:lpstr>Single-object subtyping (ok)</vt:lpstr>
      <vt:lpstr>Collection subtyping (!ok)</vt:lpstr>
      <vt:lpstr>Subtyping and Collections</vt:lpstr>
      <vt:lpstr>Wildcard Types</vt:lpstr>
      <vt:lpstr>Wildcards Types (Bounded)</vt:lpstr>
      <vt:lpstr>Bounded Wildcards to the Rescue</vt:lpstr>
      <vt:lpstr>Josh Bloch’s Bounded Wildcards Rule</vt:lpstr>
      <vt:lpstr>Subtyping and Arrays</vt:lpstr>
      <vt:lpstr>Generic Methods</vt:lpstr>
      <vt:lpstr>Generic Methods</vt:lpstr>
      <vt:lpstr>Wildcards or not?</vt:lpstr>
      <vt:lpstr>Wildcards or not?</vt:lpstr>
      <vt:lpstr>Wildcards or not?</vt:lpstr>
      <vt:lpstr>How Generics are Implemented</vt:lpstr>
      <vt:lpstr>How Generics are Implemented</vt:lpstr>
      <vt:lpstr>Pros and Cons of Erasure</vt:lpstr>
      <vt:lpstr>Using Legacy Code in Generic Code</vt:lpstr>
      <vt:lpstr>The Problem with Legacy Code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Swing</dc:title>
  <dc:creator>Nicola Bicocchi</dc:creator>
  <cp:lastModifiedBy>Microsoft Office User</cp:lastModifiedBy>
  <cp:revision>177</cp:revision>
  <dcterms:created xsi:type="dcterms:W3CDTF">2014-11-10T17:10:18Z</dcterms:created>
  <dcterms:modified xsi:type="dcterms:W3CDTF">2019-05-15T14:36:59Z</dcterms:modified>
</cp:coreProperties>
</file>