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5" r:id="rId1"/>
  </p:sldMasterIdLst>
  <p:notesMasterIdLst>
    <p:notesMasterId r:id="rId49"/>
  </p:notesMasterIdLst>
  <p:sldIdLst>
    <p:sldId id="256" r:id="rId2"/>
    <p:sldId id="331" r:id="rId3"/>
    <p:sldId id="259" r:id="rId4"/>
    <p:sldId id="277" r:id="rId5"/>
    <p:sldId id="287" r:id="rId6"/>
    <p:sldId id="307" r:id="rId7"/>
    <p:sldId id="308" r:id="rId8"/>
    <p:sldId id="297" r:id="rId9"/>
    <p:sldId id="288" r:id="rId10"/>
    <p:sldId id="310" r:id="rId11"/>
    <p:sldId id="289" r:id="rId12"/>
    <p:sldId id="309" r:id="rId13"/>
    <p:sldId id="316" r:id="rId14"/>
    <p:sldId id="290" r:id="rId15"/>
    <p:sldId id="317" r:id="rId16"/>
    <p:sldId id="326" r:id="rId17"/>
    <p:sldId id="333" r:id="rId18"/>
    <p:sldId id="291" r:id="rId19"/>
    <p:sldId id="325" r:id="rId20"/>
    <p:sldId id="328" r:id="rId21"/>
    <p:sldId id="273" r:id="rId22"/>
    <p:sldId id="322" r:id="rId23"/>
    <p:sldId id="292" r:id="rId24"/>
    <p:sldId id="321" r:id="rId25"/>
    <p:sldId id="262" r:id="rId26"/>
    <p:sldId id="323" r:id="rId27"/>
    <p:sldId id="300" r:id="rId28"/>
    <p:sldId id="319" r:id="rId29"/>
    <p:sldId id="278" r:id="rId30"/>
    <p:sldId id="279" r:id="rId31"/>
    <p:sldId id="296" r:id="rId32"/>
    <p:sldId id="280" r:id="rId33"/>
    <p:sldId id="281" r:id="rId34"/>
    <p:sldId id="324" r:id="rId35"/>
    <p:sldId id="329" r:id="rId36"/>
    <p:sldId id="272" r:id="rId37"/>
    <p:sldId id="330" r:id="rId38"/>
    <p:sldId id="302" r:id="rId39"/>
    <p:sldId id="304" r:id="rId40"/>
    <p:sldId id="293" r:id="rId41"/>
    <p:sldId id="306" r:id="rId42"/>
    <p:sldId id="311" r:id="rId43"/>
    <p:sldId id="312" r:id="rId44"/>
    <p:sldId id="313" r:id="rId45"/>
    <p:sldId id="314" r:id="rId46"/>
    <p:sldId id="315" r:id="rId47"/>
    <p:sldId id="264"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663300"/>
    <a:srgbClr val="003399"/>
    <a:srgbClr val="0033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p:restoredTop sz="93675"/>
  </p:normalViewPr>
  <p:slideViewPr>
    <p:cSldViewPr>
      <p:cViewPr varScale="1">
        <p:scale>
          <a:sx n="120" d="100"/>
          <a:sy n="120" d="100"/>
        </p:scale>
        <p:origin x="196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66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66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66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fld id="{EEA7FBDD-6EF3-EE41-9474-4DB330CAD089}" type="slidenum">
              <a:rPr lang="en-US"/>
              <a:pPr/>
              <a:t>‹#›</a:t>
            </a:fld>
            <a:endParaRPr lang="en-US"/>
          </a:p>
        </p:txBody>
      </p:sp>
    </p:spTree>
    <p:extLst>
      <p:ext uri="{BB962C8B-B14F-4D97-AF65-F5344CB8AC3E}">
        <p14:creationId xmlns:p14="http://schemas.microsoft.com/office/powerpoint/2010/main" val="201547020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Arial" charset="0"/>
      </a:defRPr>
    </a:lvl1pPr>
    <a:lvl2pPr marL="457200" algn="l" rtl="0" fontAlgn="base">
      <a:spcBef>
        <a:spcPct val="30000"/>
      </a:spcBef>
      <a:spcAft>
        <a:spcPct val="0"/>
      </a:spcAft>
      <a:defRPr sz="1200" kern="1200">
        <a:solidFill>
          <a:schemeClr val="tx1"/>
        </a:solidFill>
        <a:latin typeface="Arial" charset="0"/>
        <a:ea typeface="Arial" charset="0"/>
        <a:cs typeface="Arial" charset="0"/>
      </a:defRPr>
    </a:lvl2pPr>
    <a:lvl3pPr marL="914400" algn="l" rtl="0" fontAlgn="base">
      <a:spcBef>
        <a:spcPct val="30000"/>
      </a:spcBef>
      <a:spcAft>
        <a:spcPct val="0"/>
      </a:spcAft>
      <a:defRPr sz="1200" kern="1200">
        <a:solidFill>
          <a:schemeClr val="tx1"/>
        </a:solidFill>
        <a:latin typeface="Arial" charset="0"/>
        <a:ea typeface="Arial" charset="0"/>
        <a:cs typeface="Arial" charset="0"/>
      </a:defRPr>
    </a:lvl3pPr>
    <a:lvl4pPr marL="1371600" algn="l" rtl="0" fontAlgn="base">
      <a:spcBef>
        <a:spcPct val="30000"/>
      </a:spcBef>
      <a:spcAft>
        <a:spcPct val="0"/>
      </a:spcAft>
      <a:defRPr sz="1200" kern="1200">
        <a:solidFill>
          <a:schemeClr val="tx1"/>
        </a:solidFill>
        <a:latin typeface="Arial" charset="0"/>
        <a:ea typeface="Arial" charset="0"/>
        <a:cs typeface="Arial" charset="0"/>
      </a:defRPr>
    </a:lvl4pPr>
    <a:lvl5pPr marL="1828800" algn="l" rtl="0" fontAlgn="base">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5049F4-8F92-E44D-ADDC-945418A87489}" type="slidenum">
              <a:rPr lang="en-US"/>
              <a:pPr/>
              <a:t>1</a:t>
            </a:fld>
            <a:endParaRPr lang="en-US"/>
          </a:p>
        </p:txBody>
      </p:sp>
      <p:sp>
        <p:nvSpPr>
          <p:cNvPr id="6144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5049F4-8F92-E44D-ADDC-945418A87489}" type="slidenum">
              <a:rPr lang="en-US"/>
              <a:pPr/>
              <a:t>38</a:t>
            </a:fld>
            <a:endParaRPr lang="en-US"/>
          </a:p>
        </p:txBody>
      </p:sp>
      <p:sp>
        <p:nvSpPr>
          <p:cNvPr id="6144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5049F4-8F92-E44D-ADDC-945418A87489}" type="slidenum">
              <a:rPr lang="en-US"/>
              <a:pPr/>
              <a:t>42</a:t>
            </a:fld>
            <a:endParaRPr lang="en-US"/>
          </a:p>
        </p:txBody>
      </p:sp>
      <p:sp>
        <p:nvSpPr>
          <p:cNvPr id="6144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r">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dirty="0"/>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0B488909-6630-114E-8098-1CCF42BAC092}" type="slidenum">
              <a:rPr lang="en-US" smtClean="0"/>
              <a:pPr/>
              <a:t>‹#›</a:t>
            </a:fld>
            <a:endParaRPr lang="en-US"/>
          </a:p>
        </p:txBody>
      </p:sp>
      <p:cxnSp>
        <p:nvCxnSpPr>
          <p:cNvPr id="9" name="Straight Connector 8"/>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4433808-0E3D-4B49-8322-3C42E4F63171}" type="slidenum">
              <a:rPr lang="en-US" smtClean="0"/>
              <a:pPr/>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5CB54CD4-96AF-DD47-9E62-43F35CB95D0B}" type="slidenum">
              <a:rPr lang="en-US" smtClean="0"/>
              <a:pPr/>
              <a:t>‹#›</a:t>
            </a:fld>
            <a:endParaRPr lang="en-US"/>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4C5F9F1B-9DEF-0147-BEFB-CE1B18546A63}" type="slidenum">
              <a:rPr lang="en-US" smtClean="0"/>
              <a:pPr/>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5A5D66FD-6E6D-3445-8854-E8A413706A8F}" type="slidenum">
              <a:rPr lang="en-US" smtClean="0"/>
              <a:pPr/>
              <a:t>‹#›</a:t>
            </a:fld>
            <a:endParaRPr lang="en-US"/>
          </a:p>
        </p:txBody>
      </p:sp>
      <p:cxnSp>
        <p:nvCxnSpPr>
          <p:cNvPr id="7" name="Straight Connector 6"/>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86538AA7-50AF-FD4D-B317-B3F9892DB41B}" type="slidenum">
              <a:rPr lang="en-US" smtClean="0"/>
              <a:pPr/>
              <a:t>‹#›</a:t>
            </a:fld>
            <a:endParaRPr lang="en-US"/>
          </a:p>
        </p:txBody>
      </p:sp>
      <p:cxnSp>
        <p:nvCxnSpPr>
          <p:cNvPr id="8" name="Straight Connector 7"/>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9" name="Slide Number Placeholder 8"/>
          <p:cNvSpPr>
            <a:spLocks noGrp="1"/>
          </p:cNvSpPr>
          <p:nvPr>
            <p:ph type="sldNum" sz="quarter" idx="12"/>
          </p:nvPr>
        </p:nvSpPr>
        <p:spPr>
          <a:xfrm>
            <a:off x="3836609" y="6362700"/>
            <a:ext cx="4850191" cy="365125"/>
          </a:xfrm>
          <a:prstGeom prst="rect">
            <a:avLst/>
          </a:prstGeom>
        </p:spPr>
        <p:txBody>
          <a:bodyPr/>
          <a:lstStyle/>
          <a:p>
            <a:fld id="{02DFDA33-F219-C642-82B0-494DAC3FBDFE}" type="slidenum">
              <a:rPr lang="en-US" smtClean="0"/>
              <a:pPr/>
              <a:t>‹#›</a:t>
            </a:fld>
            <a:endParaRPr lang="en-US"/>
          </a:p>
        </p:txBody>
      </p:sp>
      <p:cxnSp>
        <p:nvCxnSpPr>
          <p:cNvPr id="10" name="Straight Connector 9"/>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5" name="Slide Number Placeholder 4"/>
          <p:cNvSpPr>
            <a:spLocks noGrp="1"/>
          </p:cNvSpPr>
          <p:nvPr>
            <p:ph type="sldNum" sz="quarter" idx="12"/>
          </p:nvPr>
        </p:nvSpPr>
        <p:spPr>
          <a:xfrm>
            <a:off x="3836609" y="6362700"/>
            <a:ext cx="4850191" cy="365125"/>
          </a:xfrm>
          <a:prstGeom prst="rect">
            <a:avLst/>
          </a:prstGeom>
        </p:spPr>
        <p:txBody>
          <a:bodyPr/>
          <a:lstStyle/>
          <a:p>
            <a:fld id="{76A7EAF8-0847-4E47-B177-A7F99F94E246}" type="slidenum">
              <a:rPr lang="en-US" smtClean="0"/>
              <a:pPr/>
              <a:t>‹#›</a:t>
            </a:fld>
            <a:endParaRPr lang="en-US"/>
          </a:p>
        </p:txBody>
      </p:sp>
      <p:cxnSp>
        <p:nvCxnSpPr>
          <p:cNvPr id="6" name="Straight Connector 5"/>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836609" y="6362700"/>
            <a:ext cx="4850191" cy="365125"/>
          </a:xfrm>
          <a:prstGeom prst="rect">
            <a:avLst/>
          </a:prstGeom>
        </p:spPr>
        <p:txBody>
          <a:bodyPr/>
          <a:lstStyle/>
          <a:p>
            <a:fld id="{72B9166F-2F6B-B74F-AF11-234B40A47BDC}" type="slidenum">
              <a:rPr lang="en-US" smtClean="0"/>
              <a:pPr/>
              <a:t>‹#›</a:t>
            </a:fld>
            <a:endParaRPr lang="en-US"/>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3B57E658-6B7F-F54F-9CF5-CA0302F38AE4}" type="slidenum">
              <a:rPr lang="en-US" smtClean="0"/>
              <a:pPr/>
              <a:t>‹#›</a:t>
            </a:fld>
            <a:endParaRPr lang="en-US"/>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5CD58985-84FA-7F4D-BB15-5DE6A89A5CBC}" type="slidenum">
              <a:rPr lang="en-US" smtClean="0"/>
              <a:pPr/>
              <a:t>‹#›</a:t>
            </a:fld>
            <a:endParaRPr lang="en-US"/>
          </a:p>
        </p:txBody>
      </p:sp>
      <p:cxnSp>
        <p:nvCxnSpPr>
          <p:cNvPr id="8" name="Straight Connector 7"/>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dirty="0"/>
          </a:p>
        </p:txBody>
      </p:sp>
      <p:sp>
        <p:nvSpPr>
          <p:cNvPr id="10" name="Slide Number Placeholder 5"/>
          <p:cNvSpPr>
            <a:spLocks noGrp="1"/>
          </p:cNvSpPr>
          <p:nvPr>
            <p:ph type="sldNum" sz="quarter" idx="4"/>
          </p:nvPr>
        </p:nvSpPr>
        <p:spPr>
          <a:xfrm>
            <a:off x="3836609" y="6362700"/>
            <a:ext cx="4850191" cy="365125"/>
          </a:xfrm>
          <a:prstGeom prst="rect">
            <a:avLst/>
          </a:prstGeom>
        </p:spPr>
        <p:txBody>
          <a:bodyPr/>
          <a:lstStyle>
            <a:lvl1pPr algn="r">
              <a:defRPr/>
            </a:lvl1pPr>
          </a:lstStyle>
          <a:p>
            <a:fld id="{2EC811B4-79D6-5849-B824-4319BCC18A16}" type="slidenum">
              <a:rPr lang="en-US" smtClean="0"/>
              <a:pPr/>
              <a:t>‹#›</a:t>
            </a:fld>
            <a:endParaRPr lang="en-US"/>
          </a:p>
        </p:txBody>
      </p:sp>
      <p:pic>
        <p:nvPicPr>
          <p:cNvPr id="9" name="Picture 8"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829300"/>
            <a:ext cx="1689100" cy="1066800"/>
          </a:xfrm>
          <a:prstGeom prst="rect">
            <a:avLst/>
          </a:prstGeom>
        </p:spPr>
      </p:pic>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java.sun.com/docs/books/tutorial/jdbc/index.html" TargetMode="External"/><Relationship Id="rId7" Type="http://schemas.openxmlformats.org/officeDocument/2006/relationships/hyperlink" Target="http://java.sun.com/docs/books/jdbc/" TargetMode="External"/><Relationship Id="rId2" Type="http://schemas.openxmlformats.org/officeDocument/2006/relationships/hyperlink" Target="http://java.sun.com/products/jdbc/index.html" TargetMode="External"/><Relationship Id="rId1" Type="http://schemas.openxmlformats.org/officeDocument/2006/relationships/slideLayout" Target="../slideLayouts/slideLayout2.xml"/><Relationship Id="rId6" Type="http://schemas.openxmlformats.org/officeDocument/2006/relationships/hyperlink" Target="http://java.sun.com/j2se/1.4.2/docs/guide/jdbc/getstart/GettingStartedTOC.fm.html" TargetMode="External"/><Relationship Id="rId5" Type="http://schemas.openxmlformats.org/officeDocument/2006/relationships/hyperlink" Target="http://java.sun.com/j2se/1.4.2/docs/api/java/sql/package-summary.html" TargetMode="External"/><Relationship Id="rId4" Type="http://schemas.openxmlformats.org/officeDocument/2006/relationships/hyperlink" Target="http://java.sun.com/j2se/1.4.2/docs/guide/jdbc/index.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xerial/sqlite-jdb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1371600"/>
            <a:ext cx="6999287" cy="2133600"/>
          </a:xfrm>
        </p:spPr>
        <p:txBody>
          <a:bodyPr>
            <a:normAutofit fontScale="90000"/>
          </a:bodyPr>
          <a:lstStyle/>
          <a:p>
            <a:pPr algn="l"/>
            <a:br>
              <a:rPr lang="en-US" dirty="0"/>
            </a:br>
            <a:br>
              <a:rPr lang="en-US" dirty="0"/>
            </a:br>
            <a:r>
              <a:rPr lang="en-US" dirty="0"/>
              <a:t>JDBC – </a:t>
            </a:r>
            <a:r>
              <a:rPr lang="en-US" sz="4000" dirty="0"/>
              <a:t>Java DB Connectivity</a:t>
            </a:r>
            <a:r>
              <a:rPr lang="en-US" dirty="0"/>
              <a:t> </a:t>
            </a:r>
            <a:br>
              <a:rPr lang="en-US" dirty="0"/>
            </a:br>
            <a:endParaRPr lang="en-US" sz="3600" dirty="0"/>
          </a:p>
        </p:txBody>
      </p:sp>
      <p:sp>
        <p:nvSpPr>
          <p:cNvPr id="5"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fontScale="90000"/>
          </a:bodyPr>
          <a:lstStyle/>
          <a:p>
            <a:r>
              <a:rPr lang="en-US" dirty="0"/>
              <a:t>2. Establish a Connection (with URL)</a:t>
            </a:r>
          </a:p>
        </p:txBody>
      </p:sp>
      <p:sp>
        <p:nvSpPr>
          <p:cNvPr id="5" name="Slide Number Placeholder 5"/>
          <p:cNvSpPr>
            <a:spLocks noGrp="1"/>
          </p:cNvSpPr>
          <p:nvPr>
            <p:ph type="sldNum" sz="quarter" idx="12"/>
          </p:nvPr>
        </p:nvSpPr>
        <p:spPr/>
        <p:txBody>
          <a:bodyPr/>
          <a:lstStyle/>
          <a:p>
            <a:fld id="{96A1889A-6288-F942-BB21-FEAA21406FE8}" type="slidenum">
              <a:rPr lang="en-US"/>
              <a:pPr/>
              <a:t>10</a:t>
            </a:fld>
            <a:endParaRPr lang="en-US"/>
          </a:p>
        </p:txBody>
      </p:sp>
      <p:sp>
        <p:nvSpPr>
          <p:cNvPr id="2" name="Content Placeholder 1"/>
          <p:cNvSpPr>
            <a:spLocks noGrp="1"/>
          </p:cNvSpPr>
          <p:nvPr>
            <p:ph idx="1"/>
          </p:nvPr>
        </p:nvSpPr>
        <p:spPr/>
        <p:txBody>
          <a:bodyPr>
            <a:normAutofit fontScale="92500" lnSpcReduction="10000"/>
          </a:bodyPr>
          <a:lstStyle/>
          <a:p>
            <a:pPr marL="0" indent="0">
              <a:buNone/>
            </a:pPr>
            <a:r>
              <a:rPr lang="en-US" sz="2000" dirty="0">
                <a:latin typeface="Consolas"/>
                <a:cs typeface="Consolas"/>
              </a:rPr>
              <a:t>/* this is for MySQL*/</a:t>
            </a:r>
            <a:endParaRPr lang="en-US" sz="2200" dirty="0">
              <a:latin typeface="Consolas"/>
              <a:cs typeface="Consolas"/>
            </a:endParaRPr>
          </a:p>
          <a:p>
            <a:pPr marL="0" indent="0">
              <a:buNone/>
            </a:pPr>
            <a:r>
              <a:rPr lang="en-US" sz="2200" dirty="0">
                <a:latin typeface="Consolas"/>
                <a:cs typeface="Consolas"/>
              </a:rPr>
              <a:t>Connection c = </a:t>
            </a:r>
            <a:r>
              <a:rPr lang="en-US" sz="2200" dirty="0" err="1">
                <a:latin typeface="Consolas"/>
                <a:cs typeface="Consolas"/>
              </a:rPr>
              <a:t>DriverManager.getConnection</a:t>
            </a:r>
            <a:r>
              <a:rPr lang="en-US" sz="2200" dirty="0">
                <a:latin typeface="Consolas"/>
                <a:cs typeface="Consolas"/>
              </a:rPr>
              <a:t>(</a:t>
            </a:r>
          </a:p>
          <a:p>
            <a:pPr marL="0" indent="0">
              <a:buNone/>
            </a:pPr>
            <a:r>
              <a:rPr lang="en-US" sz="2200" dirty="0">
                <a:latin typeface="Consolas"/>
                <a:cs typeface="Consolas"/>
              </a:rPr>
              <a:t>“</a:t>
            </a:r>
            <a:r>
              <a:rPr lang="en-US" sz="2200" dirty="0" err="1">
                <a:latin typeface="Consolas"/>
                <a:cs typeface="Consolas"/>
              </a:rPr>
              <a:t>jdbc:mysql</a:t>
            </a:r>
            <a:r>
              <a:rPr lang="en-US" sz="2200" dirty="0">
                <a:latin typeface="Consolas"/>
                <a:cs typeface="Consolas"/>
              </a:rPr>
              <a:t>://</a:t>
            </a:r>
            <a:r>
              <a:rPr lang="en-US" sz="2200" dirty="0" err="1">
                <a:latin typeface="Consolas"/>
                <a:cs typeface="Consolas"/>
              </a:rPr>
              <a:t>localhost</a:t>
            </a:r>
            <a:r>
              <a:rPr lang="en-US" sz="2200" dirty="0">
                <a:latin typeface="Consolas"/>
                <a:cs typeface="Consolas"/>
              </a:rPr>
              <a:t>/</a:t>
            </a:r>
            <a:r>
              <a:rPr lang="en-US" sz="2200" b="1" dirty="0" err="1">
                <a:latin typeface="Consolas"/>
                <a:cs typeface="Consolas"/>
              </a:rPr>
              <a:t>dbname</a:t>
            </a:r>
            <a:r>
              <a:rPr lang="en-US" sz="2200" dirty="0" err="1">
                <a:latin typeface="Consolas"/>
                <a:cs typeface="Consolas"/>
              </a:rPr>
              <a:t>?user</a:t>
            </a:r>
            <a:r>
              <a:rPr lang="en-US" sz="2200" dirty="0">
                <a:latin typeface="Consolas"/>
                <a:cs typeface="Consolas"/>
              </a:rPr>
              <a:t>=</a:t>
            </a:r>
            <a:r>
              <a:rPr lang="en-US" sz="2200" b="1" dirty="0" err="1">
                <a:latin typeface="Consolas"/>
                <a:cs typeface="Consolas"/>
              </a:rPr>
              <a:t>user</a:t>
            </a:r>
            <a:r>
              <a:rPr lang="en-US" sz="2200" dirty="0" err="1">
                <a:latin typeface="Consolas"/>
                <a:cs typeface="Consolas"/>
              </a:rPr>
              <a:t>&amp;password</a:t>
            </a:r>
            <a:r>
              <a:rPr lang="en-US" sz="2200" dirty="0">
                <a:latin typeface="Consolas"/>
                <a:cs typeface="Consolas"/>
              </a:rPr>
              <a:t>=</a:t>
            </a:r>
            <a:r>
              <a:rPr lang="en-US" sz="2200" b="1" dirty="0">
                <a:latin typeface="Consolas"/>
                <a:cs typeface="Consolas"/>
              </a:rPr>
              <a:t>pass</a:t>
            </a:r>
            <a:r>
              <a:rPr lang="en-US" sz="2200" dirty="0">
                <a:latin typeface="Consolas"/>
                <a:cs typeface="Consolas"/>
              </a:rPr>
              <a:t>”); </a:t>
            </a:r>
          </a:p>
          <a:p>
            <a:pPr marL="0" indent="0">
              <a:buNone/>
            </a:pPr>
            <a:endParaRPr lang="en-US" sz="2200" dirty="0">
              <a:latin typeface="Consolas"/>
              <a:cs typeface="Consolas"/>
            </a:endParaRPr>
          </a:p>
          <a:p>
            <a:pPr marL="0" indent="0">
              <a:buNone/>
            </a:pPr>
            <a:r>
              <a:rPr lang="en-US" sz="2000" dirty="0">
                <a:latin typeface="Consolas"/>
                <a:cs typeface="Consolas"/>
              </a:rPr>
              <a:t>/* this is for SQLite */</a:t>
            </a:r>
            <a:endParaRPr lang="en-US" sz="2200" dirty="0">
              <a:latin typeface="Consolas"/>
              <a:cs typeface="Consolas"/>
            </a:endParaRPr>
          </a:p>
          <a:p>
            <a:pPr marL="0" indent="0">
              <a:buNone/>
            </a:pPr>
            <a:r>
              <a:rPr lang="en-US" sz="2200" dirty="0">
                <a:latin typeface="Consolas"/>
                <a:cs typeface="Consolas"/>
              </a:rPr>
              <a:t>Connection c = </a:t>
            </a:r>
            <a:r>
              <a:rPr lang="en-US" sz="2200" dirty="0" err="1">
                <a:latin typeface="Consolas"/>
                <a:cs typeface="Consolas"/>
              </a:rPr>
              <a:t>DriverManager.getConnection</a:t>
            </a:r>
            <a:r>
              <a:rPr lang="en-US" sz="2200" dirty="0">
                <a:latin typeface="Consolas"/>
                <a:cs typeface="Consolas"/>
              </a:rPr>
              <a:t>(</a:t>
            </a:r>
          </a:p>
          <a:p>
            <a:pPr marL="0" indent="0">
              <a:buNone/>
            </a:pPr>
            <a:r>
              <a:rPr lang="en-US" sz="2200" dirty="0">
                <a:latin typeface="Consolas"/>
                <a:cs typeface="Consolas"/>
              </a:rPr>
              <a:t>	“</a:t>
            </a:r>
            <a:r>
              <a:rPr lang="en-US" sz="2200" dirty="0" err="1">
                <a:latin typeface="Consolas"/>
                <a:cs typeface="Consolas"/>
              </a:rPr>
              <a:t>jdbc:sqlite:filename.db</a:t>
            </a:r>
            <a:r>
              <a:rPr lang="en-US" sz="2200" dirty="0">
                <a:latin typeface="Consolas"/>
                <a:cs typeface="Consolas"/>
              </a:rPr>
              <a:t>”);</a:t>
            </a:r>
          </a:p>
          <a:p>
            <a:pPr marL="0" indent="0">
              <a:buNone/>
            </a:pPr>
            <a:endParaRPr lang="en-US" dirty="0"/>
          </a:p>
          <a:p>
            <a:pPr marL="0" indent="0">
              <a:buNone/>
            </a:pPr>
            <a:r>
              <a:rPr lang="en-US" dirty="0"/>
              <a:t>Establishes a connection to a database mediated by </a:t>
            </a:r>
            <a:br>
              <a:rPr lang="en-US" dirty="0"/>
            </a:br>
            <a:r>
              <a:rPr lang="en-US" dirty="0"/>
              <a:t>the </a:t>
            </a:r>
            <a:r>
              <a:rPr lang="en-US" dirty="0">
                <a:solidFill>
                  <a:schemeClr val="accent6">
                    <a:lumMod val="75000"/>
                  </a:schemeClr>
                </a:solidFill>
              </a:rPr>
              <a:t>Connection</a:t>
            </a:r>
            <a:r>
              <a:rPr lang="en-US" dirty="0"/>
              <a:t> </a:t>
            </a:r>
            <a:r>
              <a:rPr lang="en-US" dirty="0">
                <a:solidFill>
                  <a:srgbClr val="E46C0A"/>
                </a:solidFill>
              </a:rPr>
              <a:t>interface</a:t>
            </a:r>
            <a:r>
              <a:rPr lang="en-US" dirty="0"/>
              <a:t>. The driver implements the </a:t>
            </a:r>
            <a:r>
              <a:rPr lang="en-US" dirty="0">
                <a:solidFill>
                  <a:srgbClr val="E46C0A"/>
                </a:solidFill>
              </a:rPr>
              <a:t>Connection interface </a:t>
            </a:r>
            <a:r>
              <a:rPr lang="en-US" dirty="0"/>
              <a:t>provided by JDBC</a:t>
            </a:r>
          </a:p>
          <a:p>
            <a:pPr marL="0" indent="0">
              <a:buNone/>
            </a:pPr>
            <a:endParaRPr lang="en-US" dirty="0"/>
          </a:p>
        </p:txBody>
      </p:sp>
    </p:spTree>
    <p:extLst>
      <p:ext uri="{BB962C8B-B14F-4D97-AF65-F5344CB8AC3E}">
        <p14:creationId xmlns:p14="http://schemas.microsoft.com/office/powerpoint/2010/main" val="3052103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p:cTn id="7" dur="500" fill="hold"/>
                                        <p:tgtEl>
                                          <p:spTgt spid="70658"/>
                                        </p:tgtEl>
                                        <p:attrNameLst>
                                          <p:attrName>ppt_w</p:attrName>
                                        </p:attrNameLst>
                                      </p:cBhvr>
                                      <p:tavLst>
                                        <p:tav tm="0">
                                          <p:val>
                                            <p:fltVal val="0"/>
                                          </p:val>
                                        </p:tav>
                                        <p:tav tm="100000">
                                          <p:val>
                                            <p:strVal val="#ppt_w"/>
                                          </p:val>
                                        </p:tav>
                                      </p:tavLst>
                                    </p:anim>
                                    <p:anim calcmode="lin" valueType="num">
                                      <p:cBhvr>
                                        <p:cTn id="8" dur="500" fill="hold"/>
                                        <p:tgtEl>
                                          <p:spTgt spid="70658"/>
                                        </p:tgtEl>
                                        <p:attrNameLst>
                                          <p:attrName>ppt_h</p:attrName>
                                        </p:attrNameLst>
                                      </p:cBhvr>
                                      <p:tavLst>
                                        <p:tav tm="0">
                                          <p:val>
                                            <p:fltVal val="0"/>
                                          </p:val>
                                        </p:tav>
                                        <p:tav tm="100000">
                                          <p:val>
                                            <p:strVal val="#ppt_h"/>
                                          </p:val>
                                        </p:tav>
                                      </p:tavLst>
                                    </p:anim>
                                    <p:animEffect transition="in" filter="fade">
                                      <p:cBhvr>
                                        <p:cTn id="9" dur="500"/>
                                        <p:tgtEl>
                                          <p:spTgt spid="70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dirty="0"/>
              <a:t>3. Create JDBC Statement(s)</a:t>
            </a:r>
          </a:p>
        </p:txBody>
      </p:sp>
      <p:sp>
        <p:nvSpPr>
          <p:cNvPr id="71683" name="Rectangle 3"/>
          <p:cNvSpPr>
            <a:spLocks noGrp="1" noChangeArrowheads="1"/>
          </p:cNvSpPr>
          <p:nvPr>
            <p:ph idx="1"/>
          </p:nvPr>
        </p:nvSpPr>
        <p:spPr/>
        <p:txBody>
          <a:bodyPr>
            <a:normAutofit/>
          </a:bodyPr>
          <a:lstStyle/>
          <a:p>
            <a:pPr marL="0" indent="0">
              <a:buNone/>
            </a:pPr>
            <a:r>
              <a:rPr lang="en-US" sz="2400" dirty="0">
                <a:latin typeface="Consolas"/>
                <a:cs typeface="Consolas"/>
              </a:rPr>
              <a:t>Statement statement = </a:t>
            </a:r>
            <a:r>
              <a:rPr lang="en-US" sz="2400" dirty="0" err="1">
                <a:latin typeface="Consolas"/>
                <a:cs typeface="Consolas"/>
              </a:rPr>
              <a:t>c.createStatement</a:t>
            </a:r>
            <a:r>
              <a:rPr lang="en-US" sz="2400" dirty="0">
                <a:latin typeface="Consolas"/>
                <a:cs typeface="Consolas"/>
              </a:rPr>
              <a:t>() ; </a:t>
            </a:r>
          </a:p>
          <a:p>
            <a:pPr marL="457200" lvl="1" indent="0">
              <a:buNone/>
            </a:pPr>
            <a:endParaRPr lang="en-US" sz="2000" dirty="0"/>
          </a:p>
          <a:p>
            <a:pPr marL="0" indent="0">
              <a:buNone/>
            </a:pPr>
            <a:r>
              <a:rPr lang="en-US" sz="2800" dirty="0"/>
              <a:t>The JDBC </a:t>
            </a:r>
            <a:r>
              <a:rPr lang="en-US" sz="2800" dirty="0">
                <a:solidFill>
                  <a:schemeClr val="accent6">
                    <a:lumMod val="75000"/>
                  </a:schemeClr>
                </a:solidFill>
              </a:rPr>
              <a:t>Statement, </a:t>
            </a:r>
            <a:r>
              <a:rPr lang="en-US" sz="2800" dirty="0" err="1"/>
              <a:t>CallableStatement</a:t>
            </a:r>
            <a:r>
              <a:rPr lang="en-US" sz="2800" dirty="0"/>
              <a:t>, and </a:t>
            </a:r>
            <a:r>
              <a:rPr lang="en-US" sz="2800" dirty="0" err="1"/>
              <a:t>PreparedStatement</a:t>
            </a:r>
            <a:r>
              <a:rPr lang="en-US" sz="2800" dirty="0"/>
              <a:t> interfaces define the methods and properties that enable you to</a:t>
            </a:r>
            <a:r>
              <a:rPr lang="en-US" sz="2800" dirty="0">
                <a:solidFill>
                  <a:schemeClr val="accent6">
                    <a:lumMod val="75000"/>
                  </a:schemeClr>
                </a:solidFill>
              </a:rPr>
              <a:t> send SQL or PL/SQL commands and receive data</a:t>
            </a:r>
            <a:r>
              <a:rPr lang="en-US" sz="2800" dirty="0"/>
              <a:t> from your database.</a:t>
            </a:r>
          </a:p>
          <a:p>
            <a:pPr marL="0" indent="0">
              <a:buNone/>
            </a:pPr>
            <a:r>
              <a:rPr lang="en-US" sz="2800" dirty="0"/>
              <a:t>They also define methods that help </a:t>
            </a:r>
            <a:r>
              <a:rPr lang="en-US" sz="2800" dirty="0">
                <a:solidFill>
                  <a:srgbClr val="E46C0A"/>
                </a:solidFill>
              </a:rPr>
              <a:t>bridge data type differences between Java and SQL data types</a:t>
            </a:r>
            <a:r>
              <a:rPr lang="en-US" sz="2800" dirty="0"/>
              <a:t> used in a database.</a:t>
            </a:r>
          </a:p>
        </p:txBody>
      </p:sp>
      <p:sp>
        <p:nvSpPr>
          <p:cNvPr id="5" name="Slide Number Placeholder 5"/>
          <p:cNvSpPr>
            <a:spLocks noGrp="1"/>
          </p:cNvSpPr>
          <p:nvPr>
            <p:ph type="sldNum" sz="quarter" idx="12"/>
          </p:nvPr>
        </p:nvSpPr>
        <p:spPr/>
        <p:txBody>
          <a:bodyPr/>
          <a:lstStyle/>
          <a:p>
            <a:fld id="{37269C18-1232-404A-8701-4A53C9CEBED2}" type="slidenum">
              <a:rPr lang="en-US"/>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1682"/>
                                        </p:tgtEl>
                                        <p:attrNameLst>
                                          <p:attrName>style.visibility</p:attrName>
                                        </p:attrNameLst>
                                      </p:cBhvr>
                                      <p:to>
                                        <p:strVal val="visible"/>
                                      </p:to>
                                    </p:set>
                                    <p:anim calcmode="lin" valueType="num">
                                      <p:cBhvr>
                                        <p:cTn id="7" dur="500" fill="hold"/>
                                        <p:tgtEl>
                                          <p:spTgt spid="71682"/>
                                        </p:tgtEl>
                                        <p:attrNameLst>
                                          <p:attrName>ppt_w</p:attrName>
                                        </p:attrNameLst>
                                      </p:cBhvr>
                                      <p:tavLst>
                                        <p:tav tm="0">
                                          <p:val>
                                            <p:fltVal val="0"/>
                                          </p:val>
                                        </p:tav>
                                        <p:tav tm="100000">
                                          <p:val>
                                            <p:strVal val="#ppt_w"/>
                                          </p:val>
                                        </p:tav>
                                      </p:tavLst>
                                    </p:anim>
                                    <p:anim calcmode="lin" valueType="num">
                                      <p:cBhvr>
                                        <p:cTn id="8" dur="500" fill="hold"/>
                                        <p:tgtEl>
                                          <p:spTgt spid="71682"/>
                                        </p:tgtEl>
                                        <p:attrNameLst>
                                          <p:attrName>ppt_h</p:attrName>
                                        </p:attrNameLst>
                                      </p:cBhvr>
                                      <p:tavLst>
                                        <p:tav tm="0">
                                          <p:val>
                                            <p:fltVal val="0"/>
                                          </p:val>
                                        </p:tav>
                                        <p:tav tm="100000">
                                          <p:val>
                                            <p:strVal val="#ppt_h"/>
                                          </p:val>
                                        </p:tav>
                                      </p:tavLst>
                                    </p:anim>
                                    <p:animEffect transition="in" filter="fade">
                                      <p:cBhvr>
                                        <p:cTn id="9" dur="500"/>
                                        <p:tgtEl>
                                          <p:spTgt spid="71682"/>
                                        </p:tgtEl>
                                      </p:cBhvr>
                                    </p:animEffect>
                                  </p:childTnLst>
                                </p:cTn>
                              </p:par>
                            </p:childTnLst>
                          </p:cTn>
                        </p:par>
                        <p:par>
                          <p:cTn id="10" fill="hold" nodeType="afterGroup">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71683">
                                            <p:txEl>
                                              <p:pRg st="0" end="0"/>
                                            </p:txEl>
                                          </p:spTgt>
                                        </p:tgtEl>
                                        <p:attrNameLst>
                                          <p:attrName>style.visibility</p:attrName>
                                        </p:attrNameLst>
                                      </p:cBhvr>
                                      <p:to>
                                        <p:strVal val="visible"/>
                                      </p:to>
                                    </p:set>
                                    <p:animEffect transition="in" filter="wipe(left)">
                                      <p:cBhvr>
                                        <p:cTn id="13" dur="1000"/>
                                        <p:tgtEl>
                                          <p:spTgt spid="716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p:bldP spid="7168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dirty="0"/>
              <a:t>3. Create JDBC Statement(s)</a:t>
            </a:r>
          </a:p>
        </p:txBody>
      </p:sp>
      <p:sp>
        <p:nvSpPr>
          <p:cNvPr id="5" name="Slide Number Placeholder 5"/>
          <p:cNvSpPr>
            <a:spLocks noGrp="1"/>
          </p:cNvSpPr>
          <p:nvPr>
            <p:ph type="sldNum" sz="quarter" idx="12"/>
          </p:nvPr>
        </p:nvSpPr>
        <p:spPr/>
        <p:txBody>
          <a:bodyPr/>
          <a:lstStyle/>
          <a:p>
            <a:fld id="{37269C18-1232-404A-8701-4A53C9CEBED2}" type="slidenum">
              <a:rPr lang="en-US"/>
              <a:pPr/>
              <a:t>12</a:t>
            </a:fld>
            <a:endParaRPr lang="en-US"/>
          </a:p>
        </p:txBody>
      </p:sp>
      <p:pic>
        <p:nvPicPr>
          <p:cNvPr id="4" name="Content Placeholder 3" descr="Screen Shot 2017-12-22 at 15.57.20 (2).png"/>
          <p:cNvPicPr>
            <a:picLocks noGrp="1" noChangeAspect="1"/>
          </p:cNvPicPr>
          <p:nvPr>
            <p:ph idx="1"/>
          </p:nvPr>
        </p:nvPicPr>
        <p:blipFill>
          <a:blip r:embed="rId2">
            <a:extLst>
              <a:ext uri="{28A0092B-C50C-407E-A947-70E740481C1C}">
                <a14:useLocalDpi xmlns:a14="http://schemas.microsoft.com/office/drawing/2010/main" val="0"/>
              </a:ext>
            </a:extLst>
          </a:blip>
          <a:srcRect t="-5638" b="-5638"/>
          <a:stretch>
            <a:fillRect/>
          </a:stretch>
        </p:blipFill>
        <p:spPr/>
      </p:pic>
    </p:spTree>
    <p:extLst>
      <p:ext uri="{BB962C8B-B14F-4D97-AF65-F5344CB8AC3E}">
        <p14:creationId xmlns:p14="http://schemas.microsoft.com/office/powerpoint/2010/main" val="1868770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1682"/>
                                        </p:tgtEl>
                                        <p:attrNameLst>
                                          <p:attrName>style.visibility</p:attrName>
                                        </p:attrNameLst>
                                      </p:cBhvr>
                                      <p:to>
                                        <p:strVal val="visible"/>
                                      </p:to>
                                    </p:set>
                                    <p:anim calcmode="lin" valueType="num">
                                      <p:cBhvr>
                                        <p:cTn id="7" dur="500" fill="hold"/>
                                        <p:tgtEl>
                                          <p:spTgt spid="71682"/>
                                        </p:tgtEl>
                                        <p:attrNameLst>
                                          <p:attrName>ppt_w</p:attrName>
                                        </p:attrNameLst>
                                      </p:cBhvr>
                                      <p:tavLst>
                                        <p:tav tm="0">
                                          <p:val>
                                            <p:fltVal val="0"/>
                                          </p:val>
                                        </p:tav>
                                        <p:tav tm="100000">
                                          <p:val>
                                            <p:strVal val="#ppt_w"/>
                                          </p:val>
                                        </p:tav>
                                      </p:tavLst>
                                    </p:anim>
                                    <p:anim calcmode="lin" valueType="num">
                                      <p:cBhvr>
                                        <p:cTn id="8" dur="500" fill="hold"/>
                                        <p:tgtEl>
                                          <p:spTgt spid="71682"/>
                                        </p:tgtEl>
                                        <p:attrNameLst>
                                          <p:attrName>ppt_h</p:attrName>
                                        </p:attrNameLst>
                                      </p:cBhvr>
                                      <p:tavLst>
                                        <p:tav tm="0">
                                          <p:val>
                                            <p:fltVal val="0"/>
                                          </p:val>
                                        </p:tav>
                                        <p:tav tm="100000">
                                          <p:val>
                                            <p:strVal val="#ppt_h"/>
                                          </p:val>
                                        </p:tav>
                                      </p:tavLst>
                                    </p:anim>
                                    <p:animEffect transition="in" filter="fade">
                                      <p:cBhvr>
                                        <p:cTn id="9" dur="500"/>
                                        <p:tgtEl>
                                          <p:spTgt spid="71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b="0" dirty="0"/>
              <a:t>4. Execute SQL Statements</a:t>
            </a:r>
          </a:p>
        </p:txBody>
      </p:sp>
      <p:sp>
        <p:nvSpPr>
          <p:cNvPr id="5" name="Slide Number Placeholder 5"/>
          <p:cNvSpPr>
            <a:spLocks noGrp="1"/>
          </p:cNvSpPr>
          <p:nvPr>
            <p:ph type="sldNum" sz="quarter" idx="12"/>
          </p:nvPr>
        </p:nvSpPr>
        <p:spPr/>
        <p:txBody>
          <a:bodyPr/>
          <a:lstStyle/>
          <a:p>
            <a:fld id="{9D157C24-24F5-FD46-8622-AD520763FDEC}" type="slidenum">
              <a:rPr lang="en-US"/>
              <a:pPr/>
              <a:t>13</a:t>
            </a:fld>
            <a:endParaRPr lang="en-US"/>
          </a:p>
        </p:txBody>
      </p:sp>
      <p:sp>
        <p:nvSpPr>
          <p:cNvPr id="2" name="Content Placeholder 1"/>
          <p:cNvSpPr>
            <a:spLocks noGrp="1"/>
          </p:cNvSpPr>
          <p:nvPr>
            <p:ph idx="1"/>
          </p:nvPr>
        </p:nvSpPr>
        <p:spPr/>
        <p:txBody>
          <a:bodyPr>
            <a:normAutofit fontScale="77500" lnSpcReduction="20000"/>
          </a:bodyPr>
          <a:lstStyle/>
          <a:p>
            <a:pPr marL="0" indent="0">
              <a:buNone/>
            </a:pPr>
            <a:r>
              <a:rPr lang="en-US" dirty="0"/>
              <a:t>Once you've created a Statement object, you can then use it to execute an SQL statement with one of its methods.</a:t>
            </a:r>
          </a:p>
          <a:p>
            <a:pPr marL="0" indent="0">
              <a:buNone/>
            </a:pPr>
            <a:endParaRPr lang="en-US" dirty="0"/>
          </a:p>
          <a:p>
            <a:r>
              <a:rPr lang="en-US" dirty="0" err="1">
                <a:solidFill>
                  <a:srgbClr val="E46C0A"/>
                </a:solidFill>
              </a:rPr>
              <a:t>int</a:t>
            </a:r>
            <a:r>
              <a:rPr lang="en-US" dirty="0">
                <a:solidFill>
                  <a:srgbClr val="E46C0A"/>
                </a:solidFill>
              </a:rPr>
              <a:t> </a:t>
            </a:r>
            <a:r>
              <a:rPr lang="en-US" dirty="0" err="1">
                <a:solidFill>
                  <a:srgbClr val="E46C0A"/>
                </a:solidFill>
              </a:rPr>
              <a:t>executeUpdate</a:t>
            </a:r>
            <a:r>
              <a:rPr lang="en-US" dirty="0">
                <a:solidFill>
                  <a:srgbClr val="E46C0A"/>
                </a:solidFill>
              </a:rPr>
              <a:t> (String SQL)</a:t>
            </a:r>
            <a:r>
              <a:rPr lang="en-US" dirty="0"/>
              <a:t>: Returns the </a:t>
            </a:r>
            <a:r>
              <a:rPr lang="en-US" dirty="0">
                <a:solidFill>
                  <a:schemeClr val="accent6">
                    <a:lumMod val="75000"/>
                  </a:schemeClr>
                </a:solidFill>
              </a:rPr>
              <a:t>number of rows</a:t>
            </a:r>
            <a:r>
              <a:rPr lang="en-US" dirty="0"/>
              <a:t> affected by the execution of the SQL statement. Use this method to execute SQL statements for which you expect to get a number of rows affected - for example, an </a:t>
            </a:r>
            <a:r>
              <a:rPr lang="en-US" dirty="0">
                <a:solidFill>
                  <a:srgbClr val="E46C0A"/>
                </a:solidFill>
              </a:rPr>
              <a:t>INSERT, UPDATE, or DELETE </a:t>
            </a:r>
            <a:r>
              <a:rPr lang="en-US" dirty="0"/>
              <a:t>statement.</a:t>
            </a:r>
          </a:p>
          <a:p>
            <a:endParaRPr lang="en-US" dirty="0"/>
          </a:p>
          <a:p>
            <a:r>
              <a:rPr lang="en-US" dirty="0" err="1">
                <a:solidFill>
                  <a:srgbClr val="E46C0A"/>
                </a:solidFill>
              </a:rPr>
              <a:t>ResultSet</a:t>
            </a:r>
            <a:r>
              <a:rPr lang="en-US" dirty="0">
                <a:solidFill>
                  <a:srgbClr val="E46C0A"/>
                </a:solidFill>
              </a:rPr>
              <a:t> </a:t>
            </a:r>
            <a:r>
              <a:rPr lang="en-US" dirty="0" err="1">
                <a:solidFill>
                  <a:srgbClr val="E46C0A"/>
                </a:solidFill>
              </a:rPr>
              <a:t>executeQuery</a:t>
            </a:r>
            <a:r>
              <a:rPr lang="en-US" dirty="0">
                <a:solidFill>
                  <a:srgbClr val="E46C0A"/>
                </a:solidFill>
              </a:rPr>
              <a:t> (String SQL)</a:t>
            </a:r>
            <a:r>
              <a:rPr lang="en-US" dirty="0"/>
              <a:t>: Returns a </a:t>
            </a:r>
            <a:r>
              <a:rPr lang="en-US" dirty="0" err="1">
                <a:solidFill>
                  <a:srgbClr val="E46C0A"/>
                </a:solidFill>
              </a:rPr>
              <a:t>ResultSet</a:t>
            </a:r>
            <a:r>
              <a:rPr lang="en-US" dirty="0"/>
              <a:t> object. Use this method when you expect to get a result set, as you would with a </a:t>
            </a:r>
            <a:r>
              <a:rPr lang="en-US" dirty="0">
                <a:solidFill>
                  <a:srgbClr val="E46C0A"/>
                </a:solidFill>
              </a:rPr>
              <a:t>SELECT</a:t>
            </a:r>
            <a:r>
              <a:rPr lang="en-US" dirty="0"/>
              <a:t> statement.</a:t>
            </a:r>
          </a:p>
        </p:txBody>
      </p:sp>
    </p:spTree>
    <p:extLst>
      <p:ext uri="{BB962C8B-B14F-4D97-AF65-F5344CB8AC3E}">
        <p14:creationId xmlns:p14="http://schemas.microsoft.com/office/powerpoint/2010/main" val="40994308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2706"/>
                                        </p:tgtEl>
                                        <p:attrNameLst>
                                          <p:attrName>style.visibility</p:attrName>
                                        </p:attrNameLst>
                                      </p:cBhvr>
                                      <p:to>
                                        <p:strVal val="visible"/>
                                      </p:to>
                                    </p:set>
                                    <p:anim calcmode="lin" valueType="num">
                                      <p:cBhvr>
                                        <p:cTn id="7" dur="500" fill="hold"/>
                                        <p:tgtEl>
                                          <p:spTgt spid="72706"/>
                                        </p:tgtEl>
                                        <p:attrNameLst>
                                          <p:attrName>ppt_w</p:attrName>
                                        </p:attrNameLst>
                                      </p:cBhvr>
                                      <p:tavLst>
                                        <p:tav tm="0">
                                          <p:val>
                                            <p:fltVal val="0"/>
                                          </p:val>
                                        </p:tav>
                                        <p:tav tm="100000">
                                          <p:val>
                                            <p:strVal val="#ppt_w"/>
                                          </p:val>
                                        </p:tav>
                                      </p:tavLst>
                                    </p:anim>
                                    <p:anim calcmode="lin" valueType="num">
                                      <p:cBhvr>
                                        <p:cTn id="8" dur="500" fill="hold"/>
                                        <p:tgtEl>
                                          <p:spTgt spid="72706"/>
                                        </p:tgtEl>
                                        <p:attrNameLst>
                                          <p:attrName>ppt_h</p:attrName>
                                        </p:attrNameLst>
                                      </p:cBhvr>
                                      <p:tavLst>
                                        <p:tav tm="0">
                                          <p:val>
                                            <p:fltVal val="0"/>
                                          </p:val>
                                        </p:tav>
                                        <p:tav tm="100000">
                                          <p:val>
                                            <p:strVal val="#ppt_h"/>
                                          </p:val>
                                        </p:tav>
                                      </p:tavLst>
                                    </p:anim>
                                    <p:animEffect transition="in" filter="fade">
                                      <p:cBhvr>
                                        <p:cTn id="9" dur="500"/>
                                        <p:tgtEl>
                                          <p:spTgt spid="72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b="0" dirty="0"/>
              <a:t>4. Execute SQL Statements</a:t>
            </a:r>
          </a:p>
        </p:txBody>
      </p:sp>
      <p:sp>
        <p:nvSpPr>
          <p:cNvPr id="72707" name="Rectangle 3"/>
          <p:cNvSpPr>
            <a:spLocks noGrp="1" noChangeArrowheads="1"/>
          </p:cNvSpPr>
          <p:nvPr>
            <p:ph idx="1"/>
          </p:nvPr>
        </p:nvSpPr>
        <p:spPr/>
        <p:txBody>
          <a:bodyPr>
            <a:noAutofit/>
          </a:bodyPr>
          <a:lstStyle/>
          <a:p>
            <a:pPr marL="0" indent="0">
              <a:lnSpc>
                <a:spcPct val="90000"/>
              </a:lnSpc>
              <a:buNone/>
            </a:pPr>
            <a:r>
              <a:rPr lang="en-US" sz="2000" dirty="0" err="1">
                <a:latin typeface="Consolas"/>
                <a:cs typeface="Consolas"/>
              </a:rPr>
              <a:t>statement.</a:t>
            </a:r>
            <a:r>
              <a:rPr lang="en-US" sz="2000" dirty="0" err="1">
                <a:solidFill>
                  <a:srgbClr val="E46C0A"/>
                </a:solidFill>
                <a:latin typeface="Consolas"/>
                <a:cs typeface="Consolas"/>
              </a:rPr>
              <a:t>executeUpdate</a:t>
            </a:r>
            <a:r>
              <a:rPr lang="en-US" sz="2000" dirty="0">
                <a:latin typeface="Consolas"/>
                <a:cs typeface="Consolas"/>
              </a:rPr>
              <a:t>("CREATE TABLE person (" +</a:t>
            </a:r>
          </a:p>
          <a:p>
            <a:pPr marL="0" indent="0">
              <a:lnSpc>
                <a:spcPct val="90000"/>
              </a:lnSpc>
              <a:buNone/>
            </a:pPr>
            <a:r>
              <a:rPr lang="en-US" sz="2000" dirty="0">
                <a:latin typeface="Consolas"/>
                <a:cs typeface="Consolas"/>
              </a:rPr>
              <a:t>				"_id INTEGER PRIMARY KEY AUTOINCREMENT, " +</a:t>
            </a:r>
          </a:p>
          <a:p>
            <a:pPr marL="0" indent="0">
              <a:lnSpc>
                <a:spcPct val="90000"/>
              </a:lnSpc>
              <a:buNone/>
            </a:pPr>
            <a:r>
              <a:rPr lang="en-US" sz="2000" dirty="0">
                <a:latin typeface="Consolas"/>
                <a:cs typeface="Consolas"/>
              </a:rPr>
              <a:t>				"</a:t>
            </a:r>
            <a:r>
              <a:rPr lang="en-US" sz="2000" dirty="0" err="1">
                <a:latin typeface="Consolas"/>
                <a:cs typeface="Consolas"/>
              </a:rPr>
              <a:t>cf</a:t>
            </a:r>
            <a:r>
              <a:rPr lang="en-US" sz="2000" dirty="0">
                <a:latin typeface="Consolas"/>
                <a:cs typeface="Consolas"/>
              </a:rPr>
              <a:t> VARCHAR(30) UNIQUE, " +</a:t>
            </a:r>
          </a:p>
          <a:p>
            <a:pPr marL="0" indent="0">
              <a:lnSpc>
                <a:spcPct val="90000"/>
              </a:lnSpc>
              <a:buNone/>
            </a:pPr>
            <a:r>
              <a:rPr lang="en-US" sz="2000" dirty="0">
                <a:latin typeface="Consolas"/>
                <a:cs typeface="Consolas"/>
              </a:rPr>
              <a:t>				"name VARCHAR(30), " +</a:t>
            </a:r>
          </a:p>
          <a:p>
            <a:pPr marL="0" indent="0">
              <a:lnSpc>
                <a:spcPct val="90000"/>
              </a:lnSpc>
              <a:buNone/>
            </a:pPr>
            <a:r>
              <a:rPr lang="en-US" sz="2000" dirty="0">
                <a:latin typeface="Consolas"/>
                <a:cs typeface="Consolas"/>
              </a:rPr>
              <a:t>				"surname VARCHAR(30))");</a:t>
            </a:r>
          </a:p>
          <a:p>
            <a:pPr marL="0" indent="0">
              <a:lnSpc>
                <a:spcPct val="90000"/>
              </a:lnSpc>
              <a:buNone/>
            </a:pPr>
            <a:endParaRPr lang="en-US" sz="2000" dirty="0">
              <a:latin typeface="Consolas"/>
              <a:cs typeface="Consolas"/>
            </a:endParaRPr>
          </a:p>
          <a:p>
            <a:pPr marL="0" indent="0">
              <a:lnSpc>
                <a:spcPct val="90000"/>
              </a:lnSpc>
              <a:buNone/>
            </a:pPr>
            <a:r>
              <a:rPr lang="en-US" sz="2000" dirty="0" err="1">
                <a:latin typeface="Consolas"/>
                <a:cs typeface="Consolas"/>
              </a:rPr>
              <a:t>statement.</a:t>
            </a:r>
            <a:r>
              <a:rPr lang="en-US" sz="2000" dirty="0" err="1">
                <a:solidFill>
                  <a:srgbClr val="E46C0A"/>
                </a:solidFill>
                <a:latin typeface="Consolas"/>
                <a:cs typeface="Consolas"/>
              </a:rPr>
              <a:t>executeUpdate</a:t>
            </a:r>
            <a:r>
              <a:rPr lang="en-US" sz="2000" dirty="0">
                <a:latin typeface="Consolas"/>
                <a:cs typeface="Consolas"/>
              </a:rPr>
              <a:t>("INSERT INTO person (</a:t>
            </a:r>
            <a:r>
              <a:rPr lang="en-US" sz="2000" dirty="0" err="1">
                <a:latin typeface="Consolas"/>
                <a:cs typeface="Consolas"/>
              </a:rPr>
              <a:t>cf</a:t>
            </a:r>
            <a:r>
              <a:rPr lang="en-US" sz="2000" dirty="0">
                <a:latin typeface="Consolas"/>
                <a:cs typeface="Consolas"/>
              </a:rPr>
              <a:t>, name, surname) VALUES ('CHKPLH', 'Chuck', 'Palahniuk')");</a:t>
            </a:r>
          </a:p>
          <a:p>
            <a:pPr marL="0" indent="0">
              <a:lnSpc>
                <a:spcPct val="90000"/>
              </a:lnSpc>
              <a:buNone/>
            </a:pPr>
            <a:endParaRPr lang="en-US" sz="2000" dirty="0">
              <a:latin typeface="Consolas"/>
              <a:cs typeface="Consolas"/>
            </a:endParaRPr>
          </a:p>
          <a:p>
            <a:pPr marL="0" indent="0">
              <a:lnSpc>
                <a:spcPct val="90000"/>
              </a:lnSpc>
              <a:buNone/>
            </a:pPr>
            <a:r>
              <a:rPr lang="en-US" sz="2000" dirty="0" err="1">
                <a:latin typeface="Consolas"/>
                <a:cs typeface="Consolas"/>
              </a:rPr>
              <a:t>statement.</a:t>
            </a:r>
            <a:r>
              <a:rPr lang="en-US" sz="2000" dirty="0" err="1">
                <a:solidFill>
                  <a:srgbClr val="E46C0A"/>
                </a:solidFill>
                <a:latin typeface="Consolas"/>
                <a:cs typeface="Consolas"/>
              </a:rPr>
              <a:t>executeQuery</a:t>
            </a:r>
            <a:r>
              <a:rPr lang="en-US" sz="2000" dirty="0">
                <a:latin typeface="Consolas"/>
                <a:cs typeface="Consolas"/>
              </a:rPr>
              <a:t>("SELECT * FROM person");</a:t>
            </a:r>
          </a:p>
          <a:p>
            <a:pPr marL="0" indent="0">
              <a:lnSpc>
                <a:spcPct val="90000"/>
              </a:lnSpc>
              <a:buNone/>
            </a:pPr>
            <a:endParaRPr lang="en-US" sz="2000" dirty="0">
              <a:latin typeface="Consolas"/>
              <a:cs typeface="Consolas"/>
            </a:endParaRPr>
          </a:p>
          <a:p>
            <a:pPr marL="0" indent="0">
              <a:lnSpc>
                <a:spcPct val="90000"/>
              </a:lnSpc>
              <a:buNone/>
            </a:pPr>
            <a:r>
              <a:rPr lang="en-US" sz="2400" dirty="0">
                <a:latin typeface="Calibri"/>
                <a:cs typeface="Calibri"/>
              </a:rPr>
              <a:t>The String passed to the Statement methods depends on the specific </a:t>
            </a:r>
            <a:r>
              <a:rPr lang="en-US" sz="2400" dirty="0">
                <a:solidFill>
                  <a:srgbClr val="E46C0A"/>
                </a:solidFill>
                <a:latin typeface="Calibri"/>
                <a:cs typeface="Calibri"/>
              </a:rPr>
              <a:t>SQL dialect </a:t>
            </a:r>
            <a:r>
              <a:rPr lang="en-US" sz="2400" dirty="0">
                <a:latin typeface="Calibri"/>
                <a:cs typeface="Calibri"/>
              </a:rPr>
              <a:t>used by the database.</a:t>
            </a:r>
            <a:r>
              <a:rPr lang="en-US" sz="2400" dirty="0">
                <a:solidFill>
                  <a:srgbClr val="E46C0A"/>
                </a:solidFill>
                <a:latin typeface="Calibri"/>
                <a:cs typeface="Calibri"/>
              </a:rPr>
              <a:t> It is not Java!</a:t>
            </a:r>
          </a:p>
          <a:p>
            <a:pPr marL="0" indent="0">
              <a:lnSpc>
                <a:spcPct val="90000"/>
              </a:lnSpc>
              <a:buNone/>
            </a:pPr>
            <a:endParaRPr lang="en-US" sz="2000" dirty="0">
              <a:latin typeface="Consolas"/>
              <a:cs typeface="Consolas"/>
            </a:endParaRPr>
          </a:p>
          <a:p>
            <a:pPr marL="0" indent="0">
              <a:lnSpc>
                <a:spcPct val="90000"/>
              </a:lnSpc>
              <a:buNone/>
            </a:pPr>
            <a:endParaRPr lang="en-US" sz="2000" dirty="0">
              <a:latin typeface="Consolas"/>
              <a:cs typeface="Consolas"/>
            </a:endParaRPr>
          </a:p>
        </p:txBody>
      </p:sp>
      <p:sp>
        <p:nvSpPr>
          <p:cNvPr id="5" name="Slide Number Placeholder 5"/>
          <p:cNvSpPr>
            <a:spLocks noGrp="1"/>
          </p:cNvSpPr>
          <p:nvPr>
            <p:ph type="sldNum" sz="quarter" idx="12"/>
          </p:nvPr>
        </p:nvSpPr>
        <p:spPr/>
        <p:txBody>
          <a:bodyPr/>
          <a:lstStyle/>
          <a:p>
            <a:fld id="{9D157C24-24F5-FD46-8622-AD520763FDEC}" type="slidenum">
              <a:rPr lang="en-US"/>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2706"/>
                                        </p:tgtEl>
                                        <p:attrNameLst>
                                          <p:attrName>style.visibility</p:attrName>
                                        </p:attrNameLst>
                                      </p:cBhvr>
                                      <p:to>
                                        <p:strVal val="visible"/>
                                      </p:to>
                                    </p:set>
                                    <p:anim calcmode="lin" valueType="num">
                                      <p:cBhvr>
                                        <p:cTn id="7" dur="500" fill="hold"/>
                                        <p:tgtEl>
                                          <p:spTgt spid="72706"/>
                                        </p:tgtEl>
                                        <p:attrNameLst>
                                          <p:attrName>ppt_w</p:attrName>
                                        </p:attrNameLst>
                                      </p:cBhvr>
                                      <p:tavLst>
                                        <p:tav tm="0">
                                          <p:val>
                                            <p:fltVal val="0"/>
                                          </p:val>
                                        </p:tav>
                                        <p:tav tm="100000">
                                          <p:val>
                                            <p:strVal val="#ppt_w"/>
                                          </p:val>
                                        </p:tav>
                                      </p:tavLst>
                                    </p:anim>
                                    <p:anim calcmode="lin" valueType="num">
                                      <p:cBhvr>
                                        <p:cTn id="8" dur="500" fill="hold"/>
                                        <p:tgtEl>
                                          <p:spTgt spid="72706"/>
                                        </p:tgtEl>
                                        <p:attrNameLst>
                                          <p:attrName>ppt_h</p:attrName>
                                        </p:attrNameLst>
                                      </p:cBhvr>
                                      <p:tavLst>
                                        <p:tav tm="0">
                                          <p:val>
                                            <p:fltVal val="0"/>
                                          </p:val>
                                        </p:tav>
                                        <p:tav tm="100000">
                                          <p:val>
                                            <p:strVal val="#ppt_h"/>
                                          </p:val>
                                        </p:tav>
                                      </p:tavLst>
                                    </p:anim>
                                    <p:animEffect transition="in" filter="fade">
                                      <p:cBhvr>
                                        <p:cTn id="9" dur="500"/>
                                        <p:tgtEl>
                                          <p:spTgt spid="72706"/>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72707">
                                            <p:txEl>
                                              <p:pRg st="0" end="0"/>
                                            </p:txEl>
                                          </p:spTgt>
                                        </p:tgtEl>
                                        <p:attrNameLst>
                                          <p:attrName>style.visibility</p:attrName>
                                        </p:attrNameLst>
                                      </p:cBhvr>
                                      <p:to>
                                        <p:strVal val="visible"/>
                                      </p:to>
                                    </p:set>
                                    <p:animEffect transition="in" filter="fade">
                                      <p:cBhvr>
                                        <p:cTn id="13" dur="1000">
                                          <p:stCondLst>
                                            <p:cond delay="0"/>
                                          </p:stCondLst>
                                        </p:cTn>
                                        <p:tgtEl>
                                          <p:spTgt spid="72707">
                                            <p:txEl>
                                              <p:pRg st="0" end="0"/>
                                            </p:txEl>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72707">
                                            <p:txEl>
                                              <p:pRg st="1" end="1"/>
                                            </p:txEl>
                                          </p:spTgt>
                                        </p:tgtEl>
                                        <p:attrNameLst>
                                          <p:attrName>style.visibility</p:attrName>
                                        </p:attrNameLst>
                                      </p:cBhvr>
                                      <p:to>
                                        <p:strVal val="visible"/>
                                      </p:to>
                                    </p:set>
                                    <p:animEffect transition="in" filter="fade">
                                      <p:cBhvr>
                                        <p:cTn id="17" dur="1000">
                                          <p:stCondLst>
                                            <p:cond delay="0"/>
                                          </p:stCondLst>
                                        </p:cTn>
                                        <p:tgtEl>
                                          <p:spTgt spid="72707">
                                            <p:txEl>
                                              <p:pRg st="1" end="1"/>
                                            </p:txEl>
                                          </p:spTgt>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72707">
                                            <p:txEl>
                                              <p:pRg st="2" end="2"/>
                                            </p:txEl>
                                          </p:spTgt>
                                        </p:tgtEl>
                                        <p:attrNameLst>
                                          <p:attrName>style.visibility</p:attrName>
                                        </p:attrNameLst>
                                      </p:cBhvr>
                                      <p:to>
                                        <p:strVal val="visible"/>
                                      </p:to>
                                    </p:set>
                                    <p:animEffect transition="in" filter="fade">
                                      <p:cBhvr>
                                        <p:cTn id="21" dur="1000">
                                          <p:stCondLst>
                                            <p:cond delay="0"/>
                                          </p:stCondLst>
                                        </p:cTn>
                                        <p:tgtEl>
                                          <p:spTgt spid="72707">
                                            <p:txEl>
                                              <p:pRg st="2" end="2"/>
                                            </p:txEl>
                                          </p:spTgt>
                                        </p:tgtEl>
                                      </p:cBhvr>
                                    </p:animEffect>
                                  </p:childTnLst>
                                </p:cTn>
                              </p:par>
                            </p:childTnLst>
                          </p:cTn>
                        </p:par>
                        <p:par>
                          <p:cTn id="22" fill="hold">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72707">
                                            <p:txEl>
                                              <p:pRg st="3" end="3"/>
                                            </p:txEl>
                                          </p:spTgt>
                                        </p:tgtEl>
                                        <p:attrNameLst>
                                          <p:attrName>style.visibility</p:attrName>
                                        </p:attrNameLst>
                                      </p:cBhvr>
                                      <p:to>
                                        <p:strVal val="visible"/>
                                      </p:to>
                                    </p:set>
                                    <p:animEffect transition="in" filter="fade">
                                      <p:cBhvr>
                                        <p:cTn id="25" dur="1000">
                                          <p:stCondLst>
                                            <p:cond delay="0"/>
                                          </p:stCondLst>
                                        </p:cTn>
                                        <p:tgtEl>
                                          <p:spTgt spid="72707">
                                            <p:txEl>
                                              <p:pRg st="3" end="3"/>
                                            </p:txEl>
                                          </p:spTgt>
                                        </p:tgtEl>
                                      </p:cBhvr>
                                    </p:animEffect>
                                  </p:childTnLst>
                                </p:cTn>
                              </p:par>
                            </p:childTnLst>
                          </p:cTn>
                        </p:par>
                        <p:par>
                          <p:cTn id="26" fill="hold">
                            <p:stCondLst>
                              <p:cond delay="4500"/>
                            </p:stCondLst>
                            <p:childTnLst>
                              <p:par>
                                <p:cTn id="27" presetID="10" presetClass="entr" presetSubtype="0" fill="hold" grpId="0" nodeType="afterEffect">
                                  <p:stCondLst>
                                    <p:cond delay="0"/>
                                  </p:stCondLst>
                                  <p:childTnLst>
                                    <p:set>
                                      <p:cBhvr>
                                        <p:cTn id="28" dur="1" fill="hold">
                                          <p:stCondLst>
                                            <p:cond delay="0"/>
                                          </p:stCondLst>
                                        </p:cTn>
                                        <p:tgtEl>
                                          <p:spTgt spid="72707">
                                            <p:txEl>
                                              <p:pRg st="4" end="4"/>
                                            </p:txEl>
                                          </p:spTgt>
                                        </p:tgtEl>
                                        <p:attrNameLst>
                                          <p:attrName>style.visibility</p:attrName>
                                        </p:attrNameLst>
                                      </p:cBhvr>
                                      <p:to>
                                        <p:strVal val="visible"/>
                                      </p:to>
                                    </p:set>
                                    <p:animEffect transition="in" filter="fade">
                                      <p:cBhvr>
                                        <p:cTn id="29" dur="1000">
                                          <p:stCondLst>
                                            <p:cond delay="0"/>
                                          </p:stCondLst>
                                        </p:cTn>
                                        <p:tgtEl>
                                          <p:spTgt spid="72707">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2707">
                                            <p:txEl>
                                              <p:pRg st="6" end="6"/>
                                            </p:txEl>
                                          </p:spTgt>
                                        </p:tgtEl>
                                        <p:attrNameLst>
                                          <p:attrName>style.visibility</p:attrName>
                                        </p:attrNameLst>
                                      </p:cBhvr>
                                      <p:to>
                                        <p:strVal val="visible"/>
                                      </p:to>
                                    </p:set>
                                    <p:animEffect transition="in" filter="fade">
                                      <p:cBhvr>
                                        <p:cTn id="34" dur="1000">
                                          <p:stCondLst>
                                            <p:cond delay="0"/>
                                          </p:stCondLst>
                                        </p:cTn>
                                        <p:tgtEl>
                                          <p:spTgt spid="72707">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2707">
                                            <p:txEl>
                                              <p:pRg st="8" end="8"/>
                                            </p:txEl>
                                          </p:spTgt>
                                        </p:tgtEl>
                                        <p:attrNameLst>
                                          <p:attrName>style.visibility</p:attrName>
                                        </p:attrNameLst>
                                      </p:cBhvr>
                                      <p:to>
                                        <p:strVal val="visible"/>
                                      </p:to>
                                    </p:set>
                                    <p:animEffect transition="in" filter="fade">
                                      <p:cBhvr>
                                        <p:cTn id="39" dur="1000">
                                          <p:stCondLst>
                                            <p:cond delay="0"/>
                                          </p:stCondLst>
                                        </p:cTn>
                                        <p:tgtEl>
                                          <p:spTgt spid="72707">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72707">
                                            <p:txEl>
                                              <p:pRg st="10" end="10"/>
                                            </p:txEl>
                                          </p:spTgt>
                                        </p:tgtEl>
                                        <p:attrNameLst>
                                          <p:attrName>style.visibility</p:attrName>
                                        </p:attrNameLst>
                                      </p:cBhvr>
                                      <p:to>
                                        <p:strVal val="visible"/>
                                      </p:to>
                                    </p:set>
                                    <p:animEffect transition="in" filter="fade">
                                      <p:cBhvr>
                                        <p:cTn id="44" dur="1000">
                                          <p:stCondLst>
                                            <p:cond delay="0"/>
                                          </p:stCondLst>
                                        </p:cTn>
                                        <p:tgtEl>
                                          <p:spTgt spid="7270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p:bldP spid="72707"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160338"/>
            <a:ext cx="7543800" cy="1295400"/>
          </a:xfrm>
        </p:spPr>
        <p:txBody>
          <a:bodyPr/>
          <a:lstStyle/>
          <a:p>
            <a:r>
              <a:rPr lang="en-US" dirty="0"/>
              <a:t>5. </a:t>
            </a:r>
            <a:r>
              <a:rPr lang="en-US"/>
              <a:t>Get ResultSet</a:t>
            </a:r>
            <a:endParaRPr lang="en-US" dirty="0"/>
          </a:p>
        </p:txBody>
      </p:sp>
      <p:sp>
        <p:nvSpPr>
          <p:cNvPr id="5" name="Slide Number Placeholder 5"/>
          <p:cNvSpPr>
            <a:spLocks noGrp="1"/>
          </p:cNvSpPr>
          <p:nvPr>
            <p:ph type="sldNum" sz="quarter" idx="12"/>
          </p:nvPr>
        </p:nvSpPr>
        <p:spPr/>
        <p:txBody>
          <a:bodyPr/>
          <a:lstStyle/>
          <a:p>
            <a:fld id="{BEA599AD-1364-ED49-B121-8E8AD5D3D49C}" type="slidenum">
              <a:rPr lang="en-US"/>
              <a:pPr/>
              <a:t>15</a:t>
            </a:fld>
            <a:endParaRPr lang="en-US"/>
          </a:p>
        </p:txBody>
      </p:sp>
      <p:sp>
        <p:nvSpPr>
          <p:cNvPr id="2" name="Content Placeholder 1"/>
          <p:cNvSpPr>
            <a:spLocks noGrp="1"/>
          </p:cNvSpPr>
          <p:nvPr>
            <p:ph idx="1"/>
          </p:nvPr>
        </p:nvSpPr>
        <p:spPr/>
        <p:txBody>
          <a:bodyPr>
            <a:normAutofit fontScale="92500" lnSpcReduction="10000"/>
          </a:bodyPr>
          <a:lstStyle/>
          <a:p>
            <a:r>
              <a:rPr lang="en-US"/>
              <a:t>The </a:t>
            </a:r>
            <a:r>
              <a:rPr lang="en-US">
                <a:solidFill>
                  <a:srgbClr val="E46C0A"/>
                </a:solidFill>
              </a:rPr>
              <a:t>java.sql.ResultSet</a:t>
            </a:r>
            <a:r>
              <a:rPr lang="en-US"/>
              <a:t> </a:t>
            </a:r>
            <a:r>
              <a:rPr lang="en-US" dirty="0"/>
              <a:t>interface represents </a:t>
            </a:r>
            <a:r>
              <a:rPr lang="en-US"/>
              <a:t>the </a:t>
            </a:r>
            <a:r>
              <a:rPr lang="en-US">
                <a:solidFill>
                  <a:srgbClr val="E46C0A"/>
                </a:solidFill>
              </a:rPr>
              <a:t>result </a:t>
            </a:r>
            <a:r>
              <a:rPr lang="en-US" dirty="0">
                <a:solidFill>
                  <a:srgbClr val="E46C0A"/>
                </a:solidFill>
              </a:rPr>
              <a:t>set of a database query</a:t>
            </a:r>
            <a:r>
              <a:rPr lang="en-US" dirty="0"/>
              <a:t>. </a:t>
            </a:r>
            <a:r>
              <a:rPr lang="en-US"/>
              <a:t>A ResultSet </a:t>
            </a:r>
            <a:r>
              <a:rPr lang="en-US" dirty="0"/>
              <a:t>object maintains a </a:t>
            </a:r>
            <a:r>
              <a:rPr lang="en-US" dirty="0">
                <a:solidFill>
                  <a:srgbClr val="E46C0A"/>
                </a:solidFill>
              </a:rPr>
              <a:t>cursor that points to the current row</a:t>
            </a:r>
            <a:r>
              <a:rPr lang="en-US" dirty="0"/>
              <a:t> in </a:t>
            </a:r>
            <a:r>
              <a:rPr lang="en-US"/>
              <a:t>the result </a:t>
            </a:r>
            <a:r>
              <a:rPr lang="en-US" dirty="0"/>
              <a:t>set.</a:t>
            </a:r>
          </a:p>
          <a:p>
            <a:pPr lvl="1"/>
            <a:r>
              <a:rPr lang="en-US" dirty="0">
                <a:solidFill>
                  <a:srgbClr val="E46C0A"/>
                </a:solidFill>
              </a:rPr>
              <a:t>Navigational methods</a:t>
            </a:r>
            <a:r>
              <a:rPr lang="en-US" dirty="0"/>
              <a:t>: Used to move the cursor around </a:t>
            </a:r>
            <a:r>
              <a:rPr lang="en-US"/>
              <a:t>the ResultSet</a:t>
            </a:r>
            <a:endParaRPr lang="en-US" dirty="0"/>
          </a:p>
          <a:p>
            <a:pPr lvl="1"/>
            <a:r>
              <a:rPr lang="en-US" dirty="0">
                <a:solidFill>
                  <a:srgbClr val="E46C0A"/>
                </a:solidFill>
              </a:rPr>
              <a:t>Get methods</a:t>
            </a:r>
            <a:r>
              <a:rPr lang="en-US" dirty="0"/>
              <a:t>: Used to view the data in the columns of the current row being pointed by the cursor.</a:t>
            </a:r>
          </a:p>
          <a:p>
            <a:pPr lvl="1"/>
            <a:r>
              <a:rPr lang="en-US" dirty="0">
                <a:solidFill>
                  <a:srgbClr val="E46C0A"/>
                </a:solidFill>
              </a:rPr>
              <a:t>Update methods</a:t>
            </a:r>
            <a:r>
              <a:rPr lang="en-US" dirty="0"/>
              <a:t>: Used to update the data in the columns of the current row. The updates can then be updated in the underlying database as well.</a:t>
            </a:r>
          </a:p>
        </p:txBody>
      </p:sp>
    </p:spTree>
    <p:extLst>
      <p:ext uri="{BB962C8B-B14F-4D97-AF65-F5344CB8AC3E}">
        <p14:creationId xmlns:p14="http://schemas.microsoft.com/office/powerpoint/2010/main" val="35718262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3730"/>
                                        </p:tgtEl>
                                        <p:attrNameLst>
                                          <p:attrName>style.visibility</p:attrName>
                                        </p:attrNameLst>
                                      </p:cBhvr>
                                      <p:to>
                                        <p:strVal val="visible"/>
                                      </p:to>
                                    </p:set>
                                    <p:anim calcmode="lin" valueType="num">
                                      <p:cBhvr>
                                        <p:cTn id="7" dur="500" fill="hold"/>
                                        <p:tgtEl>
                                          <p:spTgt spid="73730"/>
                                        </p:tgtEl>
                                        <p:attrNameLst>
                                          <p:attrName>ppt_w</p:attrName>
                                        </p:attrNameLst>
                                      </p:cBhvr>
                                      <p:tavLst>
                                        <p:tav tm="0">
                                          <p:val>
                                            <p:fltVal val="0"/>
                                          </p:val>
                                        </p:tav>
                                        <p:tav tm="100000">
                                          <p:val>
                                            <p:strVal val="#ppt_w"/>
                                          </p:val>
                                        </p:tav>
                                      </p:tavLst>
                                    </p:anim>
                                    <p:anim calcmode="lin" valueType="num">
                                      <p:cBhvr>
                                        <p:cTn id="8" dur="500" fill="hold"/>
                                        <p:tgtEl>
                                          <p:spTgt spid="73730"/>
                                        </p:tgtEl>
                                        <p:attrNameLst>
                                          <p:attrName>ppt_h</p:attrName>
                                        </p:attrNameLst>
                                      </p:cBhvr>
                                      <p:tavLst>
                                        <p:tav tm="0">
                                          <p:val>
                                            <p:fltVal val="0"/>
                                          </p:val>
                                        </p:tav>
                                        <p:tav tm="100000">
                                          <p:val>
                                            <p:strVal val="#ppt_h"/>
                                          </p:val>
                                        </p:tav>
                                      </p:tavLst>
                                    </p:anim>
                                    <p:animEffect transition="in" filter="fade">
                                      <p:cBhvr>
                                        <p:cTn id="9" dur="500"/>
                                        <p:tgtEl>
                                          <p:spTgt spid="73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Navigational methods</a:t>
            </a:r>
          </a:p>
        </p:txBody>
      </p:sp>
      <p:sp>
        <p:nvSpPr>
          <p:cNvPr id="4" name="Slide Number Placeholder 3"/>
          <p:cNvSpPr>
            <a:spLocks noGrp="1"/>
          </p:cNvSpPr>
          <p:nvPr>
            <p:ph type="sldNum" sz="quarter" idx="12"/>
          </p:nvPr>
        </p:nvSpPr>
        <p:spPr/>
        <p:txBody>
          <a:bodyPr/>
          <a:lstStyle/>
          <a:p>
            <a:fld id="{4C5F9F1B-9DEF-0147-BEFB-CE1B18546A63}" type="slidenum">
              <a:rPr lang="en-US" smtClean="0"/>
              <a:pPr/>
              <a:t>16</a:t>
            </a:fld>
            <a:endParaRPr lang="en-US"/>
          </a:p>
        </p:txBody>
      </p:sp>
      <p:pic>
        <p:nvPicPr>
          <p:cNvPr id="7" name="Picture 6" descr="Screen Shot 2017-12-23 at 13.54.45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600200"/>
            <a:ext cx="7162800" cy="2797364"/>
          </a:xfrm>
          <a:prstGeom prst="rect">
            <a:avLst/>
          </a:prstGeom>
        </p:spPr>
      </p:pic>
      <p:pic>
        <p:nvPicPr>
          <p:cNvPr id="8" name="Picture 7" descr="Screen Shot 2017-12-23 at 13.55.02 (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599" y="4419600"/>
            <a:ext cx="7239001" cy="1567163"/>
          </a:xfrm>
          <a:prstGeom prst="rect">
            <a:avLst/>
          </a:prstGeom>
        </p:spPr>
      </p:pic>
    </p:spTree>
    <p:extLst>
      <p:ext uri="{BB962C8B-B14F-4D97-AF65-F5344CB8AC3E}">
        <p14:creationId xmlns:p14="http://schemas.microsoft.com/office/powerpoint/2010/main" val="2440718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methods</a:t>
            </a:r>
          </a:p>
        </p:txBody>
      </p:sp>
      <p:sp>
        <p:nvSpPr>
          <p:cNvPr id="3" name="Content Placeholder 2"/>
          <p:cNvSpPr>
            <a:spLocks noGrp="1"/>
          </p:cNvSpPr>
          <p:nvPr>
            <p:ph idx="1"/>
          </p:nvPr>
        </p:nvSpPr>
        <p:spPr/>
        <p:txBody>
          <a:bodyPr>
            <a:normAutofit/>
          </a:bodyPr>
          <a:lstStyle/>
          <a:p>
            <a:r>
              <a:rPr lang="en-US" sz="2800" dirty="0" err="1"/>
              <a:t>resultSet.get</a:t>
            </a:r>
            <a:r>
              <a:rPr lang="en-US" sz="2800" dirty="0" err="1">
                <a:solidFill>
                  <a:schemeClr val="accent6">
                    <a:lumMod val="75000"/>
                  </a:schemeClr>
                </a:solidFill>
              </a:rPr>
              <a:t>XXX</a:t>
            </a:r>
            <a:r>
              <a:rPr lang="en-US" sz="2800" dirty="0"/>
              <a:t>(), where </a:t>
            </a:r>
            <a:r>
              <a:rPr lang="en-US" sz="2800" dirty="0">
                <a:solidFill>
                  <a:srgbClr val="E46C0A"/>
                </a:solidFill>
              </a:rPr>
              <a:t>XXX</a:t>
            </a:r>
            <a:r>
              <a:rPr lang="en-US" sz="2800" dirty="0"/>
              <a:t> is a </a:t>
            </a:r>
            <a:r>
              <a:rPr lang="en-US" sz="2800" dirty="0">
                <a:solidFill>
                  <a:srgbClr val="E46C0A"/>
                </a:solidFill>
              </a:rPr>
              <a:t>primitive data type</a:t>
            </a:r>
          </a:p>
          <a:p>
            <a:pPr lvl="1"/>
            <a:r>
              <a:rPr lang="en-US" sz="2400" dirty="0" err="1"/>
              <a:t>rs.getString</a:t>
            </a:r>
            <a:r>
              <a:rPr lang="en-US" sz="2400" dirty="0"/>
              <a:t>(“</a:t>
            </a:r>
            <a:r>
              <a:rPr lang="en-US" sz="2400" dirty="0" err="1"/>
              <a:t>columnName</a:t>
            </a:r>
            <a:r>
              <a:rPr lang="en-US" sz="2400" dirty="0"/>
              <a:t>”)</a:t>
            </a:r>
          </a:p>
          <a:p>
            <a:pPr lvl="1"/>
            <a:r>
              <a:rPr lang="en-US" sz="2400" dirty="0" err="1"/>
              <a:t>rs.getLong</a:t>
            </a:r>
            <a:r>
              <a:rPr lang="en-US" sz="2400" dirty="0"/>
              <a:t>(“</a:t>
            </a:r>
            <a:r>
              <a:rPr lang="en-US" sz="2400" dirty="0" err="1"/>
              <a:t>columnName</a:t>
            </a:r>
            <a:r>
              <a:rPr lang="en-US" sz="2400" dirty="0"/>
              <a:t>”)</a:t>
            </a:r>
          </a:p>
          <a:p>
            <a:pPr lvl="1"/>
            <a:r>
              <a:rPr lang="en-US" sz="2400" dirty="0" err="1"/>
              <a:t>rs.getInt</a:t>
            </a:r>
            <a:r>
              <a:rPr lang="en-US" sz="2400" dirty="0"/>
              <a:t>(“</a:t>
            </a:r>
            <a:r>
              <a:rPr lang="en-US" sz="2400" dirty="0" err="1"/>
              <a:t>columnName</a:t>
            </a:r>
            <a:r>
              <a:rPr lang="en-US" sz="2400" dirty="0"/>
              <a:t>”)</a:t>
            </a:r>
          </a:p>
          <a:p>
            <a:pPr lvl="1"/>
            <a:r>
              <a:rPr lang="en-US" sz="2400" dirty="0" err="1"/>
              <a:t>rs.getDouble</a:t>
            </a:r>
            <a:r>
              <a:rPr lang="en-US" sz="2400" dirty="0"/>
              <a:t>(“</a:t>
            </a:r>
            <a:r>
              <a:rPr lang="en-US" sz="2400" dirty="0" err="1"/>
              <a:t>columnName</a:t>
            </a:r>
            <a:r>
              <a:rPr lang="en-US" sz="2400" dirty="0"/>
              <a:t>”)</a:t>
            </a:r>
          </a:p>
          <a:p>
            <a:pPr marL="457200" lvl="1" indent="0">
              <a:buNone/>
            </a:pPr>
            <a:endParaRPr lang="en-US" sz="2400" dirty="0"/>
          </a:p>
          <a:p>
            <a:pPr lvl="1"/>
            <a:r>
              <a:rPr lang="en-US" sz="2400" dirty="0" err="1"/>
              <a:t>rs.getString</a:t>
            </a:r>
            <a:r>
              <a:rPr lang="en-US" sz="2400" dirty="0"/>
              <a:t>(1)</a:t>
            </a:r>
          </a:p>
          <a:p>
            <a:pPr lvl="1"/>
            <a:r>
              <a:rPr lang="en-US" sz="2400" dirty="0" err="1"/>
              <a:t>rs.getLong</a:t>
            </a:r>
            <a:r>
              <a:rPr lang="en-US" sz="2400" dirty="0"/>
              <a:t>(2)</a:t>
            </a:r>
          </a:p>
          <a:p>
            <a:pPr lvl="1"/>
            <a:r>
              <a:rPr lang="en-US" sz="2400" dirty="0" err="1"/>
              <a:t>rs.getInt</a:t>
            </a:r>
            <a:r>
              <a:rPr lang="en-US" sz="2400" dirty="0"/>
              <a:t>(3)</a:t>
            </a:r>
          </a:p>
          <a:p>
            <a:pPr lvl="1"/>
            <a:r>
              <a:rPr lang="en-US" sz="2400" dirty="0" err="1"/>
              <a:t>rs.getDouble</a:t>
            </a:r>
            <a:r>
              <a:rPr lang="en-US" sz="2400" dirty="0"/>
              <a:t>(4)</a:t>
            </a:r>
          </a:p>
          <a:p>
            <a:endParaRPr lang="en-US" sz="2800" dirty="0"/>
          </a:p>
        </p:txBody>
      </p:sp>
      <p:sp>
        <p:nvSpPr>
          <p:cNvPr id="4" name="Slide Number Placeholder 3"/>
          <p:cNvSpPr>
            <a:spLocks noGrp="1"/>
          </p:cNvSpPr>
          <p:nvPr>
            <p:ph type="sldNum" sz="quarter" idx="12"/>
          </p:nvPr>
        </p:nvSpPr>
        <p:spPr/>
        <p:txBody>
          <a:bodyPr/>
          <a:lstStyle/>
          <a:p>
            <a:fld id="{4C5F9F1B-9DEF-0147-BEFB-CE1B18546A63}" type="slidenum">
              <a:rPr lang="en-US" smtClean="0"/>
              <a:pPr/>
              <a:t>17</a:t>
            </a:fld>
            <a:endParaRPr lang="en-US"/>
          </a:p>
        </p:txBody>
      </p:sp>
    </p:spTree>
    <p:extLst>
      <p:ext uri="{BB962C8B-B14F-4D97-AF65-F5344CB8AC3E}">
        <p14:creationId xmlns:p14="http://schemas.microsoft.com/office/powerpoint/2010/main" val="678833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160338"/>
            <a:ext cx="7543800" cy="1295400"/>
          </a:xfrm>
        </p:spPr>
        <p:txBody>
          <a:bodyPr/>
          <a:lstStyle/>
          <a:p>
            <a:r>
              <a:rPr lang="en-US" dirty="0"/>
              <a:t>5. </a:t>
            </a:r>
            <a:r>
              <a:rPr lang="en-US"/>
              <a:t>Get ResultSet</a:t>
            </a:r>
            <a:endParaRPr lang="en-US" dirty="0"/>
          </a:p>
        </p:txBody>
      </p:sp>
      <p:sp>
        <p:nvSpPr>
          <p:cNvPr id="73731" name="Rectangle 3"/>
          <p:cNvSpPr>
            <a:spLocks noGrp="1" noChangeArrowheads="1"/>
          </p:cNvSpPr>
          <p:nvPr>
            <p:ph idx="1"/>
          </p:nvPr>
        </p:nvSpPr>
        <p:spPr>
          <a:xfrm>
            <a:off x="457200" y="1684338"/>
            <a:ext cx="8534400" cy="4411662"/>
          </a:xfrm>
        </p:spPr>
        <p:txBody>
          <a:bodyPr>
            <a:normAutofit/>
          </a:bodyPr>
          <a:lstStyle/>
          <a:p>
            <a:pPr>
              <a:buFont typeface="Wingdings" charset="0"/>
              <a:buNone/>
            </a:pPr>
            <a:r>
              <a:rPr lang="en-US" sz="2400">
                <a:latin typeface="Consolas"/>
                <a:cs typeface="Consolas"/>
              </a:rPr>
              <a:t>ResultSet </a:t>
            </a:r>
            <a:r>
              <a:rPr lang="en-US" sz="2400" dirty="0" err="1">
                <a:latin typeface="Consolas"/>
                <a:cs typeface="Consolas"/>
              </a:rPr>
              <a:t>rs</a:t>
            </a:r>
            <a:r>
              <a:rPr lang="en-US" sz="2400" dirty="0">
                <a:latin typeface="Consolas"/>
                <a:cs typeface="Consolas"/>
              </a:rPr>
              <a:t> = </a:t>
            </a:r>
            <a:r>
              <a:rPr lang="en-US" sz="2400" dirty="0" err="1">
                <a:latin typeface="Consolas"/>
                <a:cs typeface="Consolas"/>
              </a:rPr>
              <a:t>statement.executeQuery</a:t>
            </a:r>
            <a:r>
              <a:rPr lang="en-US" sz="2400" dirty="0">
                <a:latin typeface="Consolas"/>
                <a:cs typeface="Consolas"/>
              </a:rPr>
              <a:t>(</a:t>
            </a:r>
          </a:p>
          <a:p>
            <a:pPr>
              <a:buFont typeface="Wingdings" charset="0"/>
              <a:buNone/>
            </a:pPr>
            <a:r>
              <a:rPr lang="en-US" sz="2400" dirty="0">
                <a:latin typeface="Consolas"/>
                <a:cs typeface="Consolas"/>
              </a:rPr>
              <a:t>	"SELECT * FROM person");</a:t>
            </a:r>
          </a:p>
          <a:p>
            <a:pPr>
              <a:buFont typeface="Wingdings" charset="0"/>
              <a:buNone/>
            </a:pPr>
            <a:endParaRPr lang="en-US" sz="2400" dirty="0">
              <a:latin typeface="Consolas"/>
              <a:cs typeface="Consolas"/>
            </a:endParaRPr>
          </a:p>
          <a:p>
            <a:pPr>
              <a:buFont typeface="Wingdings" charset="0"/>
              <a:buNone/>
            </a:pPr>
            <a:r>
              <a:rPr lang="en-US" sz="2400" dirty="0">
                <a:latin typeface="Consolas"/>
                <a:cs typeface="Consolas"/>
              </a:rPr>
              <a:t>while(</a:t>
            </a:r>
            <a:r>
              <a:rPr lang="en-US" sz="2400" dirty="0" err="1">
                <a:solidFill>
                  <a:schemeClr val="accent6">
                    <a:lumMod val="75000"/>
                  </a:schemeClr>
                </a:solidFill>
                <a:latin typeface="Consolas"/>
                <a:cs typeface="Consolas"/>
              </a:rPr>
              <a:t>rs.next</a:t>
            </a:r>
            <a:r>
              <a:rPr lang="en-US" sz="2400" dirty="0">
                <a:solidFill>
                  <a:schemeClr val="accent6">
                    <a:lumMod val="75000"/>
                  </a:schemeClr>
                </a:solidFill>
                <a:latin typeface="Consolas"/>
                <a:cs typeface="Consolas"/>
              </a:rPr>
              <a:t>()</a:t>
            </a:r>
            <a:r>
              <a:rPr lang="en-US" sz="2400" dirty="0">
                <a:latin typeface="Consolas"/>
                <a:cs typeface="Consolas"/>
              </a:rPr>
              <a:t>) {</a:t>
            </a:r>
          </a:p>
          <a:p>
            <a:pPr>
              <a:buFont typeface="Wingdings" charset="0"/>
              <a:buNone/>
            </a:pPr>
            <a:r>
              <a:rPr lang="en-US" sz="2400" dirty="0">
                <a:latin typeface="Consolas"/>
                <a:cs typeface="Consolas"/>
              </a:rPr>
              <a:t>	</a:t>
            </a:r>
            <a:r>
              <a:rPr lang="en-US" sz="2400" dirty="0" err="1">
                <a:latin typeface="Consolas"/>
                <a:cs typeface="Consolas"/>
              </a:rPr>
              <a:t>rs.</a:t>
            </a:r>
            <a:r>
              <a:rPr lang="en-US" sz="2400" dirty="0" err="1">
                <a:solidFill>
                  <a:schemeClr val="accent6">
                    <a:lumMod val="75000"/>
                  </a:schemeClr>
                </a:solidFill>
                <a:latin typeface="Consolas"/>
                <a:cs typeface="Consolas"/>
              </a:rPr>
              <a:t>getInt</a:t>
            </a:r>
            <a:r>
              <a:rPr lang="en-US" sz="2400" dirty="0">
                <a:latin typeface="Consolas"/>
                <a:cs typeface="Consolas"/>
              </a:rPr>
              <a:t>(“_id”);</a:t>
            </a:r>
          </a:p>
          <a:p>
            <a:pPr>
              <a:buFont typeface="Wingdings" charset="0"/>
              <a:buNone/>
            </a:pPr>
            <a:r>
              <a:rPr lang="en-US" sz="2400" dirty="0">
                <a:latin typeface="Consolas"/>
                <a:cs typeface="Consolas"/>
              </a:rPr>
              <a:t>	</a:t>
            </a:r>
            <a:r>
              <a:rPr lang="en-US" sz="2400" dirty="0" err="1">
                <a:latin typeface="Consolas"/>
                <a:cs typeface="Consolas"/>
              </a:rPr>
              <a:t>rs.</a:t>
            </a:r>
            <a:r>
              <a:rPr lang="en-US" sz="2400" dirty="0" err="1">
                <a:solidFill>
                  <a:srgbClr val="E46C0A"/>
                </a:solidFill>
                <a:latin typeface="Consolas"/>
                <a:cs typeface="Consolas"/>
              </a:rPr>
              <a:t>getString</a:t>
            </a:r>
            <a:r>
              <a:rPr lang="en-US" sz="2400" dirty="0">
                <a:latin typeface="Consolas"/>
                <a:cs typeface="Consolas"/>
              </a:rPr>
              <a:t>(“</a:t>
            </a:r>
            <a:r>
              <a:rPr lang="en-US" sz="2400" dirty="0" err="1">
                <a:latin typeface="Consolas"/>
                <a:cs typeface="Consolas"/>
              </a:rPr>
              <a:t>cf</a:t>
            </a:r>
            <a:r>
              <a:rPr lang="en-US" sz="2400" dirty="0">
                <a:latin typeface="Consolas"/>
                <a:cs typeface="Consolas"/>
              </a:rPr>
              <a:t>”);</a:t>
            </a:r>
          </a:p>
          <a:p>
            <a:pPr>
              <a:buFont typeface="Wingdings" charset="0"/>
              <a:buNone/>
            </a:pPr>
            <a:r>
              <a:rPr lang="en-US" sz="2400" dirty="0">
                <a:latin typeface="Consolas"/>
                <a:cs typeface="Consolas"/>
              </a:rPr>
              <a:t>	</a:t>
            </a:r>
            <a:r>
              <a:rPr lang="en-US" sz="2400" dirty="0" err="1">
                <a:latin typeface="Consolas"/>
                <a:cs typeface="Consolas"/>
              </a:rPr>
              <a:t>rs.</a:t>
            </a:r>
            <a:r>
              <a:rPr lang="en-US" sz="2400" dirty="0" err="1">
                <a:solidFill>
                  <a:srgbClr val="E46C0A"/>
                </a:solidFill>
                <a:latin typeface="Consolas"/>
                <a:cs typeface="Consolas"/>
              </a:rPr>
              <a:t>getString</a:t>
            </a:r>
            <a:r>
              <a:rPr lang="en-US" sz="2400" dirty="0">
                <a:latin typeface="Consolas"/>
                <a:cs typeface="Consolas"/>
              </a:rPr>
              <a:t>(“name”);</a:t>
            </a:r>
          </a:p>
          <a:p>
            <a:pPr>
              <a:buFont typeface="Wingdings" charset="0"/>
              <a:buNone/>
            </a:pPr>
            <a:r>
              <a:rPr lang="en-US" sz="2400" dirty="0">
                <a:latin typeface="Consolas"/>
                <a:cs typeface="Consolas"/>
              </a:rPr>
              <a:t>	</a:t>
            </a:r>
            <a:r>
              <a:rPr lang="en-US" sz="2400" dirty="0" err="1">
                <a:latin typeface="Consolas"/>
                <a:cs typeface="Consolas"/>
              </a:rPr>
              <a:t>rs.</a:t>
            </a:r>
            <a:r>
              <a:rPr lang="en-US" sz="2400" dirty="0" err="1">
                <a:solidFill>
                  <a:srgbClr val="E46C0A"/>
                </a:solidFill>
                <a:latin typeface="Consolas"/>
                <a:cs typeface="Consolas"/>
              </a:rPr>
              <a:t>getString</a:t>
            </a:r>
            <a:r>
              <a:rPr lang="en-US" sz="2400" dirty="0">
                <a:latin typeface="Consolas"/>
                <a:cs typeface="Consolas"/>
              </a:rPr>
              <a:t>(“surname”);</a:t>
            </a:r>
          </a:p>
          <a:p>
            <a:pPr>
              <a:buFont typeface="Wingdings" charset="0"/>
              <a:buNone/>
            </a:pPr>
            <a:r>
              <a:rPr lang="en-US" sz="2400" dirty="0">
                <a:latin typeface="Consolas"/>
                <a:cs typeface="Consolas"/>
              </a:rPr>
              <a:t>}</a:t>
            </a:r>
          </a:p>
          <a:p>
            <a:pPr>
              <a:buFont typeface="Wingdings" charset="0"/>
              <a:buNone/>
            </a:pPr>
            <a:endParaRPr lang="en-US" sz="1800" dirty="0">
              <a:latin typeface="Consolas"/>
              <a:cs typeface="Consolas"/>
            </a:endParaRPr>
          </a:p>
        </p:txBody>
      </p:sp>
      <p:sp>
        <p:nvSpPr>
          <p:cNvPr id="5" name="Slide Number Placeholder 5"/>
          <p:cNvSpPr>
            <a:spLocks noGrp="1"/>
          </p:cNvSpPr>
          <p:nvPr>
            <p:ph type="sldNum" sz="quarter" idx="12"/>
          </p:nvPr>
        </p:nvSpPr>
        <p:spPr/>
        <p:txBody>
          <a:bodyPr/>
          <a:lstStyle/>
          <a:p>
            <a:fld id="{BEA599AD-1364-ED49-B121-8E8AD5D3D49C}" type="slidenum">
              <a:rPr lang="en-US"/>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3730"/>
                                        </p:tgtEl>
                                        <p:attrNameLst>
                                          <p:attrName>style.visibility</p:attrName>
                                        </p:attrNameLst>
                                      </p:cBhvr>
                                      <p:to>
                                        <p:strVal val="visible"/>
                                      </p:to>
                                    </p:set>
                                    <p:anim calcmode="lin" valueType="num">
                                      <p:cBhvr>
                                        <p:cTn id="7" dur="500" fill="hold"/>
                                        <p:tgtEl>
                                          <p:spTgt spid="73730"/>
                                        </p:tgtEl>
                                        <p:attrNameLst>
                                          <p:attrName>ppt_w</p:attrName>
                                        </p:attrNameLst>
                                      </p:cBhvr>
                                      <p:tavLst>
                                        <p:tav tm="0">
                                          <p:val>
                                            <p:fltVal val="0"/>
                                          </p:val>
                                        </p:tav>
                                        <p:tav tm="100000">
                                          <p:val>
                                            <p:strVal val="#ppt_w"/>
                                          </p:val>
                                        </p:tav>
                                      </p:tavLst>
                                    </p:anim>
                                    <p:anim calcmode="lin" valueType="num">
                                      <p:cBhvr>
                                        <p:cTn id="8" dur="500" fill="hold"/>
                                        <p:tgtEl>
                                          <p:spTgt spid="73730"/>
                                        </p:tgtEl>
                                        <p:attrNameLst>
                                          <p:attrName>ppt_h</p:attrName>
                                        </p:attrNameLst>
                                      </p:cBhvr>
                                      <p:tavLst>
                                        <p:tav tm="0">
                                          <p:val>
                                            <p:fltVal val="0"/>
                                          </p:val>
                                        </p:tav>
                                        <p:tav tm="100000">
                                          <p:val>
                                            <p:strVal val="#ppt_h"/>
                                          </p:val>
                                        </p:tav>
                                      </p:tavLst>
                                    </p:anim>
                                    <p:animEffect transition="in" filter="fade">
                                      <p:cBhvr>
                                        <p:cTn id="9" dur="500"/>
                                        <p:tgtEl>
                                          <p:spTgt spid="73730"/>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73731">
                                            <p:txEl>
                                              <p:pRg st="0" end="0"/>
                                            </p:txEl>
                                          </p:spTgt>
                                        </p:tgtEl>
                                        <p:attrNameLst>
                                          <p:attrName>style.visibility</p:attrName>
                                        </p:attrNameLst>
                                      </p:cBhvr>
                                      <p:to>
                                        <p:strVal val="visible"/>
                                      </p:to>
                                    </p:set>
                                    <p:animEffect transition="in" filter="fade">
                                      <p:cBhvr>
                                        <p:cTn id="13" dur="1000">
                                          <p:stCondLst>
                                            <p:cond delay="0"/>
                                          </p:stCondLst>
                                        </p:cTn>
                                        <p:tgtEl>
                                          <p:spTgt spid="73731">
                                            <p:txEl>
                                              <p:pRg st="0" end="0"/>
                                            </p:txEl>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73731">
                                            <p:txEl>
                                              <p:pRg st="1" end="1"/>
                                            </p:txEl>
                                          </p:spTgt>
                                        </p:tgtEl>
                                        <p:attrNameLst>
                                          <p:attrName>style.visibility</p:attrName>
                                        </p:attrNameLst>
                                      </p:cBhvr>
                                      <p:to>
                                        <p:strVal val="visible"/>
                                      </p:to>
                                    </p:set>
                                    <p:animEffect transition="in" filter="fade">
                                      <p:cBhvr>
                                        <p:cTn id="17" dur="1000">
                                          <p:stCondLst>
                                            <p:cond delay="0"/>
                                          </p:stCondLst>
                                        </p:cTn>
                                        <p:tgtEl>
                                          <p:spTgt spid="73731">
                                            <p:txEl>
                                              <p:pRg st="1" end="1"/>
                                            </p:txEl>
                                          </p:spTgt>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73731">
                                            <p:txEl>
                                              <p:pRg st="3" end="3"/>
                                            </p:txEl>
                                          </p:spTgt>
                                        </p:tgtEl>
                                        <p:attrNameLst>
                                          <p:attrName>style.visibility</p:attrName>
                                        </p:attrNameLst>
                                      </p:cBhvr>
                                      <p:to>
                                        <p:strVal val="visible"/>
                                      </p:to>
                                    </p:set>
                                    <p:animEffect transition="in" filter="fade">
                                      <p:cBhvr>
                                        <p:cTn id="21" dur="1000">
                                          <p:stCondLst>
                                            <p:cond delay="0"/>
                                          </p:stCondLst>
                                        </p:cTn>
                                        <p:tgtEl>
                                          <p:spTgt spid="73731">
                                            <p:txEl>
                                              <p:pRg st="3" end="3"/>
                                            </p:txEl>
                                          </p:spTgt>
                                        </p:tgtEl>
                                      </p:cBhvr>
                                    </p:animEffect>
                                  </p:childTnLst>
                                </p:cTn>
                              </p:par>
                            </p:childTnLst>
                          </p:cTn>
                        </p:par>
                        <p:par>
                          <p:cTn id="22" fill="hold">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73731">
                                            <p:txEl>
                                              <p:pRg st="4" end="4"/>
                                            </p:txEl>
                                          </p:spTgt>
                                        </p:tgtEl>
                                        <p:attrNameLst>
                                          <p:attrName>style.visibility</p:attrName>
                                        </p:attrNameLst>
                                      </p:cBhvr>
                                      <p:to>
                                        <p:strVal val="visible"/>
                                      </p:to>
                                    </p:set>
                                    <p:animEffect transition="in" filter="fade">
                                      <p:cBhvr>
                                        <p:cTn id="25" dur="1000">
                                          <p:stCondLst>
                                            <p:cond delay="0"/>
                                          </p:stCondLst>
                                        </p:cTn>
                                        <p:tgtEl>
                                          <p:spTgt spid="73731">
                                            <p:txEl>
                                              <p:pRg st="4" end="4"/>
                                            </p:txEl>
                                          </p:spTgt>
                                        </p:tgtEl>
                                      </p:cBhvr>
                                    </p:animEffect>
                                  </p:childTnLst>
                                </p:cTn>
                              </p:par>
                            </p:childTnLst>
                          </p:cTn>
                        </p:par>
                        <p:par>
                          <p:cTn id="26" fill="hold">
                            <p:stCondLst>
                              <p:cond delay="4500"/>
                            </p:stCondLst>
                            <p:childTnLst>
                              <p:par>
                                <p:cTn id="27" presetID="10" presetClass="entr" presetSubtype="0" fill="hold" grpId="0" nodeType="afterEffect">
                                  <p:stCondLst>
                                    <p:cond delay="0"/>
                                  </p:stCondLst>
                                  <p:childTnLst>
                                    <p:set>
                                      <p:cBhvr>
                                        <p:cTn id="28" dur="1" fill="hold">
                                          <p:stCondLst>
                                            <p:cond delay="0"/>
                                          </p:stCondLst>
                                        </p:cTn>
                                        <p:tgtEl>
                                          <p:spTgt spid="73731">
                                            <p:txEl>
                                              <p:pRg st="5" end="5"/>
                                            </p:txEl>
                                          </p:spTgt>
                                        </p:tgtEl>
                                        <p:attrNameLst>
                                          <p:attrName>style.visibility</p:attrName>
                                        </p:attrNameLst>
                                      </p:cBhvr>
                                      <p:to>
                                        <p:strVal val="visible"/>
                                      </p:to>
                                    </p:set>
                                    <p:animEffect transition="in" filter="fade">
                                      <p:cBhvr>
                                        <p:cTn id="29" dur="1000">
                                          <p:stCondLst>
                                            <p:cond delay="0"/>
                                          </p:stCondLst>
                                        </p:cTn>
                                        <p:tgtEl>
                                          <p:spTgt spid="73731">
                                            <p:txEl>
                                              <p:pRg st="5" end="5"/>
                                            </p:txEl>
                                          </p:spTgt>
                                        </p:tgtEl>
                                      </p:cBhvr>
                                    </p:animEffect>
                                  </p:childTnLst>
                                </p:cTn>
                              </p:par>
                            </p:childTnLst>
                          </p:cTn>
                        </p:par>
                        <p:par>
                          <p:cTn id="30" fill="hold">
                            <p:stCondLst>
                              <p:cond delay="5500"/>
                            </p:stCondLst>
                            <p:childTnLst>
                              <p:par>
                                <p:cTn id="31" presetID="10" presetClass="entr" presetSubtype="0" fill="hold" grpId="0" nodeType="afterEffect">
                                  <p:stCondLst>
                                    <p:cond delay="0"/>
                                  </p:stCondLst>
                                  <p:childTnLst>
                                    <p:set>
                                      <p:cBhvr>
                                        <p:cTn id="32" dur="1" fill="hold">
                                          <p:stCondLst>
                                            <p:cond delay="0"/>
                                          </p:stCondLst>
                                        </p:cTn>
                                        <p:tgtEl>
                                          <p:spTgt spid="73731">
                                            <p:txEl>
                                              <p:pRg st="6" end="6"/>
                                            </p:txEl>
                                          </p:spTgt>
                                        </p:tgtEl>
                                        <p:attrNameLst>
                                          <p:attrName>style.visibility</p:attrName>
                                        </p:attrNameLst>
                                      </p:cBhvr>
                                      <p:to>
                                        <p:strVal val="visible"/>
                                      </p:to>
                                    </p:set>
                                    <p:animEffect transition="in" filter="fade">
                                      <p:cBhvr>
                                        <p:cTn id="33" dur="1000">
                                          <p:stCondLst>
                                            <p:cond delay="0"/>
                                          </p:stCondLst>
                                        </p:cTn>
                                        <p:tgtEl>
                                          <p:spTgt spid="73731">
                                            <p:txEl>
                                              <p:pRg st="6" end="6"/>
                                            </p:txEl>
                                          </p:spTgt>
                                        </p:tgtEl>
                                      </p:cBhvr>
                                    </p:animEffect>
                                  </p:childTnLst>
                                </p:cTn>
                              </p:par>
                            </p:childTnLst>
                          </p:cTn>
                        </p:par>
                        <p:par>
                          <p:cTn id="34" fill="hold">
                            <p:stCondLst>
                              <p:cond delay="6500"/>
                            </p:stCondLst>
                            <p:childTnLst>
                              <p:par>
                                <p:cTn id="35" presetID="10" presetClass="entr" presetSubtype="0" fill="hold" grpId="0" nodeType="afterEffect">
                                  <p:stCondLst>
                                    <p:cond delay="0"/>
                                  </p:stCondLst>
                                  <p:childTnLst>
                                    <p:set>
                                      <p:cBhvr>
                                        <p:cTn id="36" dur="1" fill="hold">
                                          <p:stCondLst>
                                            <p:cond delay="0"/>
                                          </p:stCondLst>
                                        </p:cTn>
                                        <p:tgtEl>
                                          <p:spTgt spid="73731">
                                            <p:txEl>
                                              <p:pRg st="7" end="7"/>
                                            </p:txEl>
                                          </p:spTgt>
                                        </p:tgtEl>
                                        <p:attrNameLst>
                                          <p:attrName>style.visibility</p:attrName>
                                        </p:attrNameLst>
                                      </p:cBhvr>
                                      <p:to>
                                        <p:strVal val="visible"/>
                                      </p:to>
                                    </p:set>
                                    <p:animEffect transition="in" filter="fade">
                                      <p:cBhvr>
                                        <p:cTn id="37" dur="1000">
                                          <p:stCondLst>
                                            <p:cond delay="0"/>
                                          </p:stCondLst>
                                        </p:cTn>
                                        <p:tgtEl>
                                          <p:spTgt spid="73731">
                                            <p:txEl>
                                              <p:pRg st="7" end="7"/>
                                            </p:txEl>
                                          </p:spTgt>
                                        </p:tgtEl>
                                      </p:cBhvr>
                                    </p:animEffect>
                                  </p:childTnLst>
                                </p:cTn>
                              </p:par>
                            </p:childTnLst>
                          </p:cTn>
                        </p:par>
                        <p:par>
                          <p:cTn id="38" fill="hold">
                            <p:stCondLst>
                              <p:cond delay="7500"/>
                            </p:stCondLst>
                            <p:childTnLst>
                              <p:par>
                                <p:cTn id="39" presetID="10" presetClass="entr" presetSubtype="0" fill="hold" grpId="0" nodeType="afterEffect">
                                  <p:stCondLst>
                                    <p:cond delay="0"/>
                                  </p:stCondLst>
                                  <p:childTnLst>
                                    <p:set>
                                      <p:cBhvr>
                                        <p:cTn id="40" dur="1" fill="hold">
                                          <p:stCondLst>
                                            <p:cond delay="0"/>
                                          </p:stCondLst>
                                        </p:cTn>
                                        <p:tgtEl>
                                          <p:spTgt spid="73731">
                                            <p:txEl>
                                              <p:pRg st="8" end="8"/>
                                            </p:txEl>
                                          </p:spTgt>
                                        </p:tgtEl>
                                        <p:attrNameLst>
                                          <p:attrName>style.visibility</p:attrName>
                                        </p:attrNameLst>
                                      </p:cBhvr>
                                      <p:to>
                                        <p:strVal val="visible"/>
                                      </p:to>
                                    </p:set>
                                    <p:animEffect transition="in" filter="fade">
                                      <p:cBhvr>
                                        <p:cTn id="41" dur="1000">
                                          <p:stCondLst>
                                            <p:cond delay="0"/>
                                          </p:stCondLst>
                                        </p:cTn>
                                        <p:tgtEl>
                                          <p:spTgt spid="737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p:bldP spid="73731"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160338"/>
            <a:ext cx="7543800" cy="1295400"/>
          </a:xfrm>
        </p:spPr>
        <p:txBody>
          <a:bodyPr/>
          <a:lstStyle/>
          <a:p>
            <a:r>
              <a:rPr lang="en-US" dirty="0"/>
              <a:t>5. </a:t>
            </a:r>
            <a:r>
              <a:rPr lang="en-US"/>
              <a:t>Get ResultSet</a:t>
            </a:r>
            <a:endParaRPr lang="en-US" dirty="0"/>
          </a:p>
        </p:txBody>
      </p:sp>
      <p:sp>
        <p:nvSpPr>
          <p:cNvPr id="73731" name="Rectangle 3"/>
          <p:cNvSpPr>
            <a:spLocks noGrp="1" noChangeArrowheads="1"/>
          </p:cNvSpPr>
          <p:nvPr>
            <p:ph idx="1"/>
          </p:nvPr>
        </p:nvSpPr>
        <p:spPr>
          <a:xfrm>
            <a:off x="457200" y="1684338"/>
            <a:ext cx="8534400" cy="4411662"/>
          </a:xfrm>
        </p:spPr>
        <p:txBody>
          <a:bodyPr>
            <a:normAutofit/>
          </a:bodyPr>
          <a:lstStyle/>
          <a:p>
            <a:pPr>
              <a:buFont typeface="Wingdings" charset="0"/>
              <a:buNone/>
            </a:pPr>
            <a:r>
              <a:rPr lang="en-US" sz="2400">
                <a:latin typeface="Consolas"/>
                <a:cs typeface="Consolas"/>
              </a:rPr>
              <a:t>ResultSet </a:t>
            </a:r>
            <a:r>
              <a:rPr lang="en-US" sz="2400" dirty="0" err="1">
                <a:latin typeface="Consolas"/>
                <a:cs typeface="Consolas"/>
              </a:rPr>
              <a:t>rs</a:t>
            </a:r>
            <a:r>
              <a:rPr lang="en-US" sz="2400" dirty="0">
                <a:latin typeface="Consolas"/>
                <a:cs typeface="Consolas"/>
              </a:rPr>
              <a:t> = </a:t>
            </a:r>
            <a:r>
              <a:rPr lang="en-US" sz="2400" dirty="0" err="1">
                <a:latin typeface="Consolas"/>
                <a:cs typeface="Consolas"/>
              </a:rPr>
              <a:t>statement.executeQuery</a:t>
            </a:r>
            <a:r>
              <a:rPr lang="en-US" sz="2400" dirty="0">
                <a:latin typeface="Consolas"/>
                <a:cs typeface="Consolas"/>
              </a:rPr>
              <a:t>(</a:t>
            </a:r>
          </a:p>
          <a:p>
            <a:pPr>
              <a:buFont typeface="Wingdings" charset="0"/>
              <a:buNone/>
            </a:pPr>
            <a:r>
              <a:rPr lang="en-US" sz="2400" dirty="0">
                <a:latin typeface="Consolas"/>
                <a:cs typeface="Consolas"/>
              </a:rPr>
              <a:t>	"SELECT * FROM person");</a:t>
            </a:r>
          </a:p>
          <a:p>
            <a:pPr>
              <a:buFont typeface="Wingdings" charset="0"/>
              <a:buNone/>
            </a:pPr>
            <a:endParaRPr lang="en-US" sz="2400" dirty="0">
              <a:latin typeface="Consolas"/>
              <a:cs typeface="Consolas"/>
            </a:endParaRPr>
          </a:p>
          <a:p>
            <a:pPr>
              <a:buFont typeface="Wingdings" charset="0"/>
              <a:buNone/>
            </a:pPr>
            <a:r>
              <a:rPr lang="en-US" sz="2400" dirty="0">
                <a:latin typeface="Consolas"/>
                <a:cs typeface="Consolas"/>
              </a:rPr>
              <a:t>while(</a:t>
            </a:r>
            <a:r>
              <a:rPr lang="en-US" sz="2400" dirty="0" err="1">
                <a:solidFill>
                  <a:schemeClr val="accent6">
                    <a:lumMod val="75000"/>
                  </a:schemeClr>
                </a:solidFill>
                <a:latin typeface="Consolas"/>
                <a:cs typeface="Consolas"/>
              </a:rPr>
              <a:t>rs.next</a:t>
            </a:r>
            <a:r>
              <a:rPr lang="en-US" sz="2400" dirty="0">
                <a:solidFill>
                  <a:schemeClr val="accent6">
                    <a:lumMod val="75000"/>
                  </a:schemeClr>
                </a:solidFill>
                <a:latin typeface="Consolas"/>
                <a:cs typeface="Consolas"/>
              </a:rPr>
              <a:t>()</a:t>
            </a:r>
            <a:r>
              <a:rPr lang="en-US" sz="2400" dirty="0">
                <a:latin typeface="Consolas"/>
                <a:cs typeface="Consolas"/>
              </a:rPr>
              <a:t>) {</a:t>
            </a:r>
          </a:p>
          <a:p>
            <a:pPr>
              <a:buFont typeface="Wingdings" charset="0"/>
              <a:buNone/>
            </a:pPr>
            <a:r>
              <a:rPr lang="en-US" sz="2400" dirty="0">
                <a:latin typeface="Consolas"/>
                <a:cs typeface="Consolas"/>
              </a:rPr>
              <a:t>	</a:t>
            </a:r>
            <a:r>
              <a:rPr lang="en-US" sz="2400" dirty="0" err="1">
                <a:latin typeface="Consolas"/>
                <a:cs typeface="Consolas"/>
              </a:rPr>
              <a:t>rs.</a:t>
            </a:r>
            <a:r>
              <a:rPr lang="en-US" sz="2400" dirty="0" err="1">
                <a:solidFill>
                  <a:schemeClr val="accent6">
                    <a:lumMod val="75000"/>
                  </a:schemeClr>
                </a:solidFill>
                <a:latin typeface="Consolas"/>
                <a:cs typeface="Consolas"/>
              </a:rPr>
              <a:t>getInt</a:t>
            </a:r>
            <a:r>
              <a:rPr lang="en-US" sz="2400" dirty="0">
                <a:latin typeface="Consolas"/>
                <a:cs typeface="Consolas"/>
              </a:rPr>
              <a:t>(1);</a:t>
            </a:r>
          </a:p>
          <a:p>
            <a:pPr>
              <a:buFont typeface="Wingdings" charset="0"/>
              <a:buNone/>
            </a:pPr>
            <a:r>
              <a:rPr lang="en-US" sz="2400" dirty="0">
                <a:latin typeface="Consolas"/>
                <a:cs typeface="Consolas"/>
              </a:rPr>
              <a:t>	</a:t>
            </a:r>
            <a:r>
              <a:rPr lang="en-US" sz="2400" dirty="0" err="1">
                <a:latin typeface="Consolas"/>
                <a:cs typeface="Consolas"/>
              </a:rPr>
              <a:t>rs.</a:t>
            </a:r>
            <a:r>
              <a:rPr lang="en-US" sz="2400" dirty="0" err="1">
                <a:solidFill>
                  <a:srgbClr val="E46C0A"/>
                </a:solidFill>
                <a:latin typeface="Consolas"/>
                <a:cs typeface="Consolas"/>
              </a:rPr>
              <a:t>getString</a:t>
            </a:r>
            <a:r>
              <a:rPr lang="en-US" sz="2400" dirty="0">
                <a:latin typeface="Consolas"/>
                <a:cs typeface="Consolas"/>
              </a:rPr>
              <a:t>(2);</a:t>
            </a:r>
          </a:p>
          <a:p>
            <a:pPr>
              <a:buFont typeface="Wingdings" charset="0"/>
              <a:buNone/>
            </a:pPr>
            <a:r>
              <a:rPr lang="en-US" sz="2400" dirty="0">
                <a:latin typeface="Consolas"/>
                <a:cs typeface="Consolas"/>
              </a:rPr>
              <a:t>	</a:t>
            </a:r>
            <a:r>
              <a:rPr lang="en-US" sz="2400" dirty="0" err="1">
                <a:latin typeface="Consolas"/>
                <a:cs typeface="Consolas"/>
              </a:rPr>
              <a:t>rs.</a:t>
            </a:r>
            <a:r>
              <a:rPr lang="en-US" sz="2400" dirty="0" err="1">
                <a:solidFill>
                  <a:srgbClr val="E46C0A"/>
                </a:solidFill>
                <a:latin typeface="Consolas"/>
                <a:cs typeface="Consolas"/>
              </a:rPr>
              <a:t>getString</a:t>
            </a:r>
            <a:r>
              <a:rPr lang="en-US" sz="2400" dirty="0">
                <a:latin typeface="Consolas"/>
                <a:cs typeface="Consolas"/>
              </a:rPr>
              <a:t>(3);</a:t>
            </a:r>
          </a:p>
          <a:p>
            <a:pPr>
              <a:buFont typeface="Wingdings" charset="0"/>
              <a:buNone/>
            </a:pPr>
            <a:r>
              <a:rPr lang="en-US" sz="2400" dirty="0">
                <a:latin typeface="Consolas"/>
                <a:cs typeface="Consolas"/>
              </a:rPr>
              <a:t>	</a:t>
            </a:r>
            <a:r>
              <a:rPr lang="en-US" sz="2400" dirty="0" err="1">
                <a:latin typeface="Consolas"/>
                <a:cs typeface="Consolas"/>
              </a:rPr>
              <a:t>rs.</a:t>
            </a:r>
            <a:r>
              <a:rPr lang="en-US" sz="2400" dirty="0" err="1">
                <a:solidFill>
                  <a:srgbClr val="E46C0A"/>
                </a:solidFill>
                <a:latin typeface="Consolas"/>
                <a:cs typeface="Consolas"/>
              </a:rPr>
              <a:t>getString</a:t>
            </a:r>
            <a:r>
              <a:rPr lang="en-US" sz="2400" dirty="0">
                <a:latin typeface="Consolas"/>
                <a:cs typeface="Consolas"/>
              </a:rPr>
              <a:t>(4);</a:t>
            </a:r>
          </a:p>
          <a:p>
            <a:pPr>
              <a:buFont typeface="Wingdings" charset="0"/>
              <a:buNone/>
            </a:pPr>
            <a:r>
              <a:rPr lang="en-US" sz="2400" dirty="0">
                <a:latin typeface="Consolas"/>
                <a:cs typeface="Consolas"/>
              </a:rPr>
              <a:t>}</a:t>
            </a:r>
          </a:p>
          <a:p>
            <a:pPr>
              <a:buFont typeface="Wingdings" charset="0"/>
              <a:buNone/>
            </a:pPr>
            <a:endParaRPr lang="en-US" sz="1800" dirty="0">
              <a:latin typeface="Consolas"/>
              <a:cs typeface="Consolas"/>
            </a:endParaRPr>
          </a:p>
        </p:txBody>
      </p:sp>
      <p:sp>
        <p:nvSpPr>
          <p:cNvPr id="5" name="Slide Number Placeholder 5"/>
          <p:cNvSpPr>
            <a:spLocks noGrp="1"/>
          </p:cNvSpPr>
          <p:nvPr>
            <p:ph type="sldNum" sz="quarter" idx="12"/>
          </p:nvPr>
        </p:nvSpPr>
        <p:spPr/>
        <p:txBody>
          <a:bodyPr/>
          <a:lstStyle/>
          <a:p>
            <a:fld id="{BEA599AD-1364-ED49-B121-8E8AD5D3D49C}" type="slidenum">
              <a:rPr lang="en-US"/>
              <a:pPr/>
              <a:t>19</a:t>
            </a:fld>
            <a:endParaRPr lang="en-US"/>
          </a:p>
        </p:txBody>
      </p:sp>
    </p:spTree>
    <p:extLst>
      <p:ext uri="{BB962C8B-B14F-4D97-AF65-F5344CB8AC3E}">
        <p14:creationId xmlns:p14="http://schemas.microsoft.com/office/powerpoint/2010/main" val="14042856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3730"/>
                                        </p:tgtEl>
                                        <p:attrNameLst>
                                          <p:attrName>style.visibility</p:attrName>
                                        </p:attrNameLst>
                                      </p:cBhvr>
                                      <p:to>
                                        <p:strVal val="visible"/>
                                      </p:to>
                                    </p:set>
                                    <p:anim calcmode="lin" valueType="num">
                                      <p:cBhvr>
                                        <p:cTn id="7" dur="500" fill="hold"/>
                                        <p:tgtEl>
                                          <p:spTgt spid="73730"/>
                                        </p:tgtEl>
                                        <p:attrNameLst>
                                          <p:attrName>ppt_w</p:attrName>
                                        </p:attrNameLst>
                                      </p:cBhvr>
                                      <p:tavLst>
                                        <p:tav tm="0">
                                          <p:val>
                                            <p:fltVal val="0"/>
                                          </p:val>
                                        </p:tav>
                                        <p:tav tm="100000">
                                          <p:val>
                                            <p:strVal val="#ppt_w"/>
                                          </p:val>
                                        </p:tav>
                                      </p:tavLst>
                                    </p:anim>
                                    <p:anim calcmode="lin" valueType="num">
                                      <p:cBhvr>
                                        <p:cTn id="8" dur="500" fill="hold"/>
                                        <p:tgtEl>
                                          <p:spTgt spid="73730"/>
                                        </p:tgtEl>
                                        <p:attrNameLst>
                                          <p:attrName>ppt_h</p:attrName>
                                        </p:attrNameLst>
                                      </p:cBhvr>
                                      <p:tavLst>
                                        <p:tav tm="0">
                                          <p:val>
                                            <p:fltVal val="0"/>
                                          </p:val>
                                        </p:tav>
                                        <p:tav tm="100000">
                                          <p:val>
                                            <p:strVal val="#ppt_h"/>
                                          </p:val>
                                        </p:tav>
                                      </p:tavLst>
                                    </p:anim>
                                    <p:animEffect transition="in" filter="fade">
                                      <p:cBhvr>
                                        <p:cTn id="9" dur="500"/>
                                        <p:tgtEl>
                                          <p:spTgt spid="73730"/>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73731">
                                            <p:txEl>
                                              <p:pRg st="0" end="0"/>
                                            </p:txEl>
                                          </p:spTgt>
                                        </p:tgtEl>
                                        <p:attrNameLst>
                                          <p:attrName>style.visibility</p:attrName>
                                        </p:attrNameLst>
                                      </p:cBhvr>
                                      <p:to>
                                        <p:strVal val="visible"/>
                                      </p:to>
                                    </p:set>
                                    <p:animEffect transition="in" filter="fade">
                                      <p:cBhvr>
                                        <p:cTn id="13" dur="1000">
                                          <p:stCondLst>
                                            <p:cond delay="0"/>
                                          </p:stCondLst>
                                        </p:cTn>
                                        <p:tgtEl>
                                          <p:spTgt spid="73731">
                                            <p:txEl>
                                              <p:pRg st="0" end="0"/>
                                            </p:txEl>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73731">
                                            <p:txEl>
                                              <p:pRg st="1" end="1"/>
                                            </p:txEl>
                                          </p:spTgt>
                                        </p:tgtEl>
                                        <p:attrNameLst>
                                          <p:attrName>style.visibility</p:attrName>
                                        </p:attrNameLst>
                                      </p:cBhvr>
                                      <p:to>
                                        <p:strVal val="visible"/>
                                      </p:to>
                                    </p:set>
                                    <p:animEffect transition="in" filter="fade">
                                      <p:cBhvr>
                                        <p:cTn id="17" dur="1000">
                                          <p:stCondLst>
                                            <p:cond delay="0"/>
                                          </p:stCondLst>
                                        </p:cTn>
                                        <p:tgtEl>
                                          <p:spTgt spid="73731">
                                            <p:txEl>
                                              <p:pRg st="1" end="1"/>
                                            </p:txEl>
                                          </p:spTgt>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73731">
                                            <p:txEl>
                                              <p:pRg st="3" end="3"/>
                                            </p:txEl>
                                          </p:spTgt>
                                        </p:tgtEl>
                                        <p:attrNameLst>
                                          <p:attrName>style.visibility</p:attrName>
                                        </p:attrNameLst>
                                      </p:cBhvr>
                                      <p:to>
                                        <p:strVal val="visible"/>
                                      </p:to>
                                    </p:set>
                                    <p:animEffect transition="in" filter="fade">
                                      <p:cBhvr>
                                        <p:cTn id="21" dur="1000">
                                          <p:stCondLst>
                                            <p:cond delay="0"/>
                                          </p:stCondLst>
                                        </p:cTn>
                                        <p:tgtEl>
                                          <p:spTgt spid="73731">
                                            <p:txEl>
                                              <p:pRg st="3" end="3"/>
                                            </p:txEl>
                                          </p:spTgt>
                                        </p:tgtEl>
                                      </p:cBhvr>
                                    </p:animEffect>
                                  </p:childTnLst>
                                </p:cTn>
                              </p:par>
                            </p:childTnLst>
                          </p:cTn>
                        </p:par>
                        <p:par>
                          <p:cTn id="22" fill="hold">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73731">
                                            <p:txEl>
                                              <p:pRg st="4" end="4"/>
                                            </p:txEl>
                                          </p:spTgt>
                                        </p:tgtEl>
                                        <p:attrNameLst>
                                          <p:attrName>style.visibility</p:attrName>
                                        </p:attrNameLst>
                                      </p:cBhvr>
                                      <p:to>
                                        <p:strVal val="visible"/>
                                      </p:to>
                                    </p:set>
                                    <p:animEffect transition="in" filter="fade">
                                      <p:cBhvr>
                                        <p:cTn id="25" dur="1000">
                                          <p:stCondLst>
                                            <p:cond delay="0"/>
                                          </p:stCondLst>
                                        </p:cTn>
                                        <p:tgtEl>
                                          <p:spTgt spid="73731">
                                            <p:txEl>
                                              <p:pRg st="4" end="4"/>
                                            </p:txEl>
                                          </p:spTgt>
                                        </p:tgtEl>
                                      </p:cBhvr>
                                    </p:animEffect>
                                  </p:childTnLst>
                                </p:cTn>
                              </p:par>
                            </p:childTnLst>
                          </p:cTn>
                        </p:par>
                        <p:par>
                          <p:cTn id="26" fill="hold">
                            <p:stCondLst>
                              <p:cond delay="4500"/>
                            </p:stCondLst>
                            <p:childTnLst>
                              <p:par>
                                <p:cTn id="27" presetID="10" presetClass="entr" presetSubtype="0" fill="hold" grpId="0" nodeType="afterEffect">
                                  <p:stCondLst>
                                    <p:cond delay="0"/>
                                  </p:stCondLst>
                                  <p:childTnLst>
                                    <p:set>
                                      <p:cBhvr>
                                        <p:cTn id="28" dur="1" fill="hold">
                                          <p:stCondLst>
                                            <p:cond delay="0"/>
                                          </p:stCondLst>
                                        </p:cTn>
                                        <p:tgtEl>
                                          <p:spTgt spid="73731">
                                            <p:txEl>
                                              <p:pRg st="5" end="5"/>
                                            </p:txEl>
                                          </p:spTgt>
                                        </p:tgtEl>
                                        <p:attrNameLst>
                                          <p:attrName>style.visibility</p:attrName>
                                        </p:attrNameLst>
                                      </p:cBhvr>
                                      <p:to>
                                        <p:strVal val="visible"/>
                                      </p:to>
                                    </p:set>
                                    <p:animEffect transition="in" filter="fade">
                                      <p:cBhvr>
                                        <p:cTn id="29" dur="1000">
                                          <p:stCondLst>
                                            <p:cond delay="0"/>
                                          </p:stCondLst>
                                        </p:cTn>
                                        <p:tgtEl>
                                          <p:spTgt spid="73731">
                                            <p:txEl>
                                              <p:pRg st="5" end="5"/>
                                            </p:txEl>
                                          </p:spTgt>
                                        </p:tgtEl>
                                      </p:cBhvr>
                                    </p:animEffect>
                                  </p:childTnLst>
                                </p:cTn>
                              </p:par>
                            </p:childTnLst>
                          </p:cTn>
                        </p:par>
                        <p:par>
                          <p:cTn id="30" fill="hold">
                            <p:stCondLst>
                              <p:cond delay="5500"/>
                            </p:stCondLst>
                            <p:childTnLst>
                              <p:par>
                                <p:cTn id="31" presetID="10" presetClass="entr" presetSubtype="0" fill="hold" grpId="0" nodeType="afterEffect">
                                  <p:stCondLst>
                                    <p:cond delay="0"/>
                                  </p:stCondLst>
                                  <p:childTnLst>
                                    <p:set>
                                      <p:cBhvr>
                                        <p:cTn id="32" dur="1" fill="hold">
                                          <p:stCondLst>
                                            <p:cond delay="0"/>
                                          </p:stCondLst>
                                        </p:cTn>
                                        <p:tgtEl>
                                          <p:spTgt spid="73731">
                                            <p:txEl>
                                              <p:pRg st="6" end="6"/>
                                            </p:txEl>
                                          </p:spTgt>
                                        </p:tgtEl>
                                        <p:attrNameLst>
                                          <p:attrName>style.visibility</p:attrName>
                                        </p:attrNameLst>
                                      </p:cBhvr>
                                      <p:to>
                                        <p:strVal val="visible"/>
                                      </p:to>
                                    </p:set>
                                    <p:animEffect transition="in" filter="fade">
                                      <p:cBhvr>
                                        <p:cTn id="33" dur="1000">
                                          <p:stCondLst>
                                            <p:cond delay="0"/>
                                          </p:stCondLst>
                                        </p:cTn>
                                        <p:tgtEl>
                                          <p:spTgt spid="73731">
                                            <p:txEl>
                                              <p:pRg st="6" end="6"/>
                                            </p:txEl>
                                          </p:spTgt>
                                        </p:tgtEl>
                                      </p:cBhvr>
                                    </p:animEffect>
                                  </p:childTnLst>
                                </p:cTn>
                              </p:par>
                            </p:childTnLst>
                          </p:cTn>
                        </p:par>
                        <p:par>
                          <p:cTn id="34" fill="hold">
                            <p:stCondLst>
                              <p:cond delay="6500"/>
                            </p:stCondLst>
                            <p:childTnLst>
                              <p:par>
                                <p:cTn id="35" presetID="10" presetClass="entr" presetSubtype="0" fill="hold" grpId="0" nodeType="afterEffect">
                                  <p:stCondLst>
                                    <p:cond delay="0"/>
                                  </p:stCondLst>
                                  <p:childTnLst>
                                    <p:set>
                                      <p:cBhvr>
                                        <p:cTn id="36" dur="1" fill="hold">
                                          <p:stCondLst>
                                            <p:cond delay="0"/>
                                          </p:stCondLst>
                                        </p:cTn>
                                        <p:tgtEl>
                                          <p:spTgt spid="73731">
                                            <p:txEl>
                                              <p:pRg st="7" end="7"/>
                                            </p:txEl>
                                          </p:spTgt>
                                        </p:tgtEl>
                                        <p:attrNameLst>
                                          <p:attrName>style.visibility</p:attrName>
                                        </p:attrNameLst>
                                      </p:cBhvr>
                                      <p:to>
                                        <p:strVal val="visible"/>
                                      </p:to>
                                    </p:set>
                                    <p:animEffect transition="in" filter="fade">
                                      <p:cBhvr>
                                        <p:cTn id="37" dur="1000">
                                          <p:stCondLst>
                                            <p:cond delay="0"/>
                                          </p:stCondLst>
                                        </p:cTn>
                                        <p:tgtEl>
                                          <p:spTgt spid="73731">
                                            <p:txEl>
                                              <p:pRg st="7" end="7"/>
                                            </p:txEl>
                                          </p:spTgt>
                                        </p:tgtEl>
                                      </p:cBhvr>
                                    </p:animEffect>
                                  </p:childTnLst>
                                </p:cTn>
                              </p:par>
                            </p:childTnLst>
                          </p:cTn>
                        </p:par>
                        <p:par>
                          <p:cTn id="38" fill="hold">
                            <p:stCondLst>
                              <p:cond delay="7500"/>
                            </p:stCondLst>
                            <p:childTnLst>
                              <p:par>
                                <p:cTn id="39" presetID="10" presetClass="entr" presetSubtype="0" fill="hold" grpId="0" nodeType="afterEffect">
                                  <p:stCondLst>
                                    <p:cond delay="0"/>
                                  </p:stCondLst>
                                  <p:childTnLst>
                                    <p:set>
                                      <p:cBhvr>
                                        <p:cTn id="40" dur="1" fill="hold">
                                          <p:stCondLst>
                                            <p:cond delay="0"/>
                                          </p:stCondLst>
                                        </p:cTn>
                                        <p:tgtEl>
                                          <p:spTgt spid="73731">
                                            <p:txEl>
                                              <p:pRg st="8" end="8"/>
                                            </p:txEl>
                                          </p:spTgt>
                                        </p:tgtEl>
                                        <p:attrNameLst>
                                          <p:attrName>style.visibility</p:attrName>
                                        </p:attrNameLst>
                                      </p:cBhvr>
                                      <p:to>
                                        <p:strVal val="visible"/>
                                      </p:to>
                                    </p:set>
                                    <p:animEffect transition="in" filter="fade">
                                      <p:cBhvr>
                                        <p:cTn id="41" dur="1000">
                                          <p:stCondLst>
                                            <p:cond delay="0"/>
                                          </p:stCondLst>
                                        </p:cTn>
                                        <p:tgtEl>
                                          <p:spTgt spid="737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p:bldP spid="7373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DBMS Networking</a:t>
            </a:r>
          </a:p>
        </p:txBody>
      </p:sp>
      <p:sp>
        <p:nvSpPr>
          <p:cNvPr id="3" name="Content Placeholder 2"/>
          <p:cNvSpPr>
            <a:spLocks noGrp="1"/>
          </p:cNvSpPr>
          <p:nvPr>
            <p:ph idx="1"/>
          </p:nvPr>
        </p:nvSpPr>
        <p:spPr/>
        <p:txBody>
          <a:bodyPr>
            <a:normAutofit/>
          </a:bodyPr>
          <a:lstStyle/>
          <a:p>
            <a:r>
              <a:rPr lang="en-US" sz="2800" dirty="0"/>
              <a:t>The most of </a:t>
            </a:r>
            <a:r>
              <a:rPr lang="en-US" sz="2800" dirty="0">
                <a:solidFill>
                  <a:schemeClr val="accent6">
                    <a:lumMod val="75000"/>
                  </a:schemeClr>
                </a:solidFill>
              </a:rPr>
              <a:t>DBMS</a:t>
            </a:r>
            <a:r>
              <a:rPr lang="en-US" sz="2800" dirty="0"/>
              <a:t> make use of the </a:t>
            </a:r>
            <a:r>
              <a:rPr lang="en-US" sz="2800" dirty="0">
                <a:solidFill>
                  <a:srgbClr val="E46C0A"/>
                </a:solidFill>
              </a:rPr>
              <a:t>TCP transport protocol. </a:t>
            </a:r>
            <a:r>
              <a:rPr lang="en-US" sz="2800" dirty="0"/>
              <a:t>They accept incoming connections on a </a:t>
            </a:r>
            <a:r>
              <a:rPr lang="en-US" sz="2800" dirty="0">
                <a:solidFill>
                  <a:srgbClr val="E46C0A"/>
                </a:solidFill>
              </a:rPr>
              <a:t>specific TCP port</a:t>
            </a:r>
            <a:r>
              <a:rPr lang="en-US" sz="2800" dirty="0"/>
              <a:t>. This allows both </a:t>
            </a:r>
            <a:r>
              <a:rPr lang="en-US" sz="2800" dirty="0">
                <a:solidFill>
                  <a:srgbClr val="E46C0A"/>
                </a:solidFill>
              </a:rPr>
              <a:t>local</a:t>
            </a:r>
            <a:r>
              <a:rPr lang="en-US" sz="2800" dirty="0"/>
              <a:t> and </a:t>
            </a:r>
            <a:r>
              <a:rPr lang="en-US" sz="2800" dirty="0">
                <a:solidFill>
                  <a:srgbClr val="E46C0A"/>
                </a:solidFill>
              </a:rPr>
              <a:t>remote</a:t>
            </a:r>
            <a:r>
              <a:rPr lang="en-US" sz="2800" dirty="0"/>
              <a:t> </a:t>
            </a:r>
            <a:r>
              <a:rPr lang="en-US" sz="2800" dirty="0">
                <a:solidFill>
                  <a:srgbClr val="E46C0A"/>
                </a:solidFill>
              </a:rPr>
              <a:t>connections</a:t>
            </a:r>
            <a:r>
              <a:rPr lang="en-US" sz="2800" dirty="0"/>
              <a:t>.</a:t>
            </a:r>
          </a:p>
          <a:p>
            <a:pPr lvl="1"/>
            <a:r>
              <a:rPr lang="en-US" sz="2400" dirty="0"/>
              <a:t>MS SQL Server (TCP:1433)</a:t>
            </a:r>
          </a:p>
          <a:p>
            <a:pPr lvl="1"/>
            <a:r>
              <a:rPr lang="en-US" sz="2400" dirty="0" err="1"/>
              <a:t>PostGreSQL</a:t>
            </a:r>
            <a:r>
              <a:rPr lang="en-US" sz="2400" dirty="0"/>
              <a:t> (TCP:5432)</a:t>
            </a:r>
          </a:p>
          <a:p>
            <a:pPr lvl="1"/>
            <a:r>
              <a:rPr lang="en-US" sz="2400" dirty="0"/>
              <a:t>MySQL (TCP:3306)</a:t>
            </a:r>
          </a:p>
          <a:p>
            <a:pPr lvl="1"/>
            <a:r>
              <a:rPr lang="en-US" sz="2400" dirty="0"/>
              <a:t>Oracle (TCP:1521)</a:t>
            </a:r>
          </a:p>
          <a:p>
            <a:pPr lvl="1"/>
            <a:r>
              <a:rPr lang="en-US" sz="2400" dirty="0"/>
              <a:t>SQLite (</a:t>
            </a:r>
            <a:r>
              <a:rPr lang="en-US" sz="2400" i="1" dirty="0"/>
              <a:t>local DB</a:t>
            </a:r>
            <a:r>
              <a:rPr lang="en-US" sz="2400" dirty="0"/>
              <a:t>)</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a:t>
            </a:fld>
            <a:endParaRPr lang="en-US"/>
          </a:p>
        </p:txBody>
      </p:sp>
      <p:pic>
        <p:nvPicPr>
          <p:cNvPr id="5" name="Content Placeholder 5" descr="Screen Shot 2017-12-22 at 16.23.21 (2).png"/>
          <p:cNvPicPr>
            <a:picLocks noChangeAspect="1"/>
          </p:cNvPicPr>
          <p:nvPr/>
        </p:nvPicPr>
        <p:blipFill>
          <a:blip r:embed="rId2">
            <a:extLst>
              <a:ext uri="{28A0092B-C50C-407E-A947-70E740481C1C}">
                <a14:useLocalDpi xmlns:a14="http://schemas.microsoft.com/office/drawing/2010/main" val="0"/>
              </a:ext>
            </a:extLst>
          </a:blip>
          <a:srcRect l="-31137" r="-31137"/>
          <a:stretch>
            <a:fillRect/>
          </a:stretch>
        </p:blipFill>
        <p:spPr>
          <a:xfrm>
            <a:off x="3712980" y="3124200"/>
            <a:ext cx="6151271" cy="3382963"/>
          </a:xfrm>
          <a:prstGeom prst="rect">
            <a:avLst/>
          </a:prstGeom>
        </p:spPr>
      </p:pic>
    </p:spTree>
    <p:extLst>
      <p:ext uri="{BB962C8B-B14F-4D97-AF65-F5344CB8AC3E}">
        <p14:creationId xmlns:p14="http://schemas.microsoft.com/office/powerpoint/2010/main" val="2877174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Columns</a:t>
            </a:r>
          </a:p>
        </p:txBody>
      </p:sp>
      <p:sp>
        <p:nvSpPr>
          <p:cNvPr id="3" name="Content Placeholder 2"/>
          <p:cNvSpPr>
            <a:spLocks noGrp="1"/>
          </p:cNvSpPr>
          <p:nvPr>
            <p:ph idx="1"/>
          </p:nvPr>
        </p:nvSpPr>
        <p:spPr/>
        <p:txBody>
          <a:bodyPr>
            <a:normAutofit/>
          </a:bodyPr>
          <a:lstStyle/>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idIndex</a:t>
            </a:r>
            <a:r>
              <a:rPr lang="en-US" sz="1800" dirty="0">
                <a:latin typeface="Consolas"/>
                <a:cs typeface="Consolas"/>
              </a:rPr>
              <a:t> = </a:t>
            </a:r>
            <a:r>
              <a:rPr lang="en-US" sz="1800" dirty="0" err="1">
                <a:latin typeface="Consolas"/>
                <a:cs typeface="Consolas"/>
              </a:rPr>
              <a:t>rs.</a:t>
            </a:r>
            <a:r>
              <a:rPr lang="en-US" sz="1800" dirty="0" err="1">
                <a:solidFill>
                  <a:schemeClr val="accent6">
                    <a:lumMod val="75000"/>
                  </a:schemeClr>
                </a:solidFill>
                <a:latin typeface="Consolas"/>
                <a:cs typeface="Consolas"/>
              </a:rPr>
              <a:t>findColumn</a:t>
            </a:r>
            <a:r>
              <a:rPr lang="en-US" sz="1800" dirty="0">
                <a:latin typeface="Consolas"/>
                <a:cs typeface="Consolas"/>
              </a:rPr>
              <a:t>(“_id”);</a:t>
            </a:r>
          </a:p>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cfIndex</a:t>
            </a:r>
            <a:r>
              <a:rPr lang="en-US" sz="1800" dirty="0">
                <a:latin typeface="Consolas"/>
                <a:cs typeface="Consolas"/>
              </a:rPr>
              <a:t> = </a:t>
            </a:r>
            <a:r>
              <a:rPr lang="en-US" sz="1800" dirty="0" err="1">
                <a:latin typeface="Consolas"/>
                <a:cs typeface="Consolas"/>
              </a:rPr>
              <a:t>rs.</a:t>
            </a:r>
            <a:r>
              <a:rPr lang="en-US" sz="1800" dirty="0" err="1">
                <a:solidFill>
                  <a:srgbClr val="E46C0A"/>
                </a:solidFill>
                <a:latin typeface="Consolas"/>
                <a:cs typeface="Consolas"/>
              </a:rPr>
              <a:t>findColumn</a:t>
            </a:r>
            <a:r>
              <a:rPr lang="en-US" sz="1800" dirty="0">
                <a:latin typeface="Consolas"/>
                <a:cs typeface="Consolas"/>
              </a:rPr>
              <a:t>(“</a:t>
            </a:r>
            <a:r>
              <a:rPr lang="en-US" sz="1800" dirty="0" err="1">
                <a:latin typeface="Consolas"/>
                <a:cs typeface="Consolas"/>
              </a:rPr>
              <a:t>cf</a:t>
            </a:r>
            <a:r>
              <a:rPr lang="en-US" sz="1800" dirty="0">
                <a:latin typeface="Consolas"/>
                <a:cs typeface="Consolas"/>
              </a:rPr>
              <a:t>”);</a:t>
            </a:r>
          </a:p>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nameIndex</a:t>
            </a:r>
            <a:r>
              <a:rPr lang="en-US" sz="1800" dirty="0">
                <a:latin typeface="Consolas"/>
                <a:cs typeface="Consolas"/>
              </a:rPr>
              <a:t> = </a:t>
            </a:r>
            <a:r>
              <a:rPr lang="en-US" sz="1800" dirty="0" err="1">
                <a:latin typeface="Consolas"/>
                <a:cs typeface="Consolas"/>
              </a:rPr>
              <a:t>rs.</a:t>
            </a:r>
            <a:r>
              <a:rPr lang="en-US" sz="1800" dirty="0" err="1">
                <a:solidFill>
                  <a:srgbClr val="E46C0A"/>
                </a:solidFill>
                <a:latin typeface="Consolas"/>
                <a:cs typeface="Consolas"/>
              </a:rPr>
              <a:t>findColumn</a:t>
            </a:r>
            <a:r>
              <a:rPr lang="en-US" sz="1800" dirty="0">
                <a:latin typeface="Consolas"/>
                <a:cs typeface="Consolas"/>
              </a:rPr>
              <a:t>(“name”);</a:t>
            </a:r>
          </a:p>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surnameIndex</a:t>
            </a:r>
            <a:r>
              <a:rPr lang="en-US" sz="1800" dirty="0">
                <a:latin typeface="Consolas"/>
                <a:cs typeface="Consolas"/>
              </a:rPr>
              <a:t> = </a:t>
            </a:r>
            <a:r>
              <a:rPr lang="en-US" sz="1800" dirty="0" err="1">
                <a:latin typeface="Consolas"/>
                <a:cs typeface="Consolas"/>
              </a:rPr>
              <a:t>rs.</a:t>
            </a:r>
            <a:r>
              <a:rPr lang="en-US" sz="1800" dirty="0" err="1">
                <a:solidFill>
                  <a:srgbClr val="E46C0A"/>
                </a:solidFill>
                <a:latin typeface="Consolas"/>
                <a:cs typeface="Consolas"/>
              </a:rPr>
              <a:t>findColumn</a:t>
            </a:r>
            <a:r>
              <a:rPr lang="en-US" sz="1800" dirty="0">
                <a:latin typeface="Consolas"/>
                <a:cs typeface="Consolas"/>
              </a:rPr>
              <a:t>(“surname”);</a:t>
            </a:r>
          </a:p>
          <a:p>
            <a:pPr marL="0" indent="0">
              <a:buNone/>
            </a:pPr>
            <a:endParaRPr lang="en-US" sz="1800" dirty="0">
              <a:latin typeface="Consolas"/>
              <a:cs typeface="Consolas"/>
            </a:endParaRPr>
          </a:p>
          <a:p>
            <a:pPr marL="0" indent="0">
              <a:buNone/>
            </a:pPr>
            <a:r>
              <a:rPr lang="en-US" sz="1800" dirty="0">
                <a:latin typeface="Consolas"/>
                <a:cs typeface="Consolas"/>
              </a:rPr>
              <a:t>while(</a:t>
            </a:r>
            <a:r>
              <a:rPr lang="en-US" sz="1800" dirty="0" err="1">
                <a:latin typeface="Consolas"/>
                <a:cs typeface="Consolas"/>
              </a:rPr>
              <a:t>result.next</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int</a:t>
            </a:r>
            <a:r>
              <a:rPr lang="en-US" sz="1800" dirty="0">
                <a:latin typeface="Consolas"/>
                <a:cs typeface="Consolas"/>
              </a:rPr>
              <a:t> id = </a:t>
            </a:r>
            <a:r>
              <a:rPr lang="en-US" sz="1800" dirty="0" err="1">
                <a:latin typeface="Consolas"/>
                <a:cs typeface="Consolas"/>
              </a:rPr>
              <a:t>rs.getInt</a:t>
            </a:r>
            <a:r>
              <a:rPr lang="en-US" sz="1800" dirty="0">
                <a:latin typeface="Consolas"/>
                <a:cs typeface="Consolas"/>
              </a:rPr>
              <a:t>(</a:t>
            </a:r>
            <a:r>
              <a:rPr lang="en-US" sz="1800" dirty="0" err="1">
                <a:latin typeface="Consolas"/>
                <a:cs typeface="Consolas"/>
              </a:rPr>
              <a:t>idIndex</a:t>
            </a:r>
            <a:r>
              <a:rPr lang="en-US" sz="1800" dirty="0">
                <a:latin typeface="Consolas"/>
                <a:cs typeface="Consolas"/>
              </a:rPr>
              <a:t>);</a:t>
            </a:r>
          </a:p>
          <a:p>
            <a:pPr marL="0" indent="0">
              <a:buNone/>
            </a:pPr>
            <a:r>
              <a:rPr lang="en-US" sz="1800" dirty="0">
                <a:latin typeface="Consolas"/>
                <a:cs typeface="Consolas"/>
              </a:rPr>
              <a:t>    String </a:t>
            </a:r>
            <a:r>
              <a:rPr lang="en-US" sz="1800" dirty="0" err="1">
                <a:latin typeface="Consolas"/>
                <a:cs typeface="Consolas"/>
              </a:rPr>
              <a:t>cf</a:t>
            </a:r>
            <a:r>
              <a:rPr lang="en-US" sz="1800" dirty="0">
                <a:latin typeface="Consolas"/>
                <a:cs typeface="Consolas"/>
              </a:rPr>
              <a:t> = </a:t>
            </a:r>
            <a:r>
              <a:rPr lang="en-US" sz="1800" dirty="0" err="1">
                <a:latin typeface="Consolas"/>
                <a:cs typeface="Consolas"/>
              </a:rPr>
              <a:t>rs.getString</a:t>
            </a:r>
            <a:r>
              <a:rPr lang="en-US" sz="1800" dirty="0">
                <a:latin typeface="Consolas"/>
                <a:cs typeface="Consolas"/>
              </a:rPr>
              <a:t>(</a:t>
            </a:r>
            <a:r>
              <a:rPr lang="en-US" sz="1800" dirty="0" err="1">
                <a:latin typeface="Consolas"/>
                <a:cs typeface="Consolas"/>
              </a:rPr>
              <a:t>cfIndex</a:t>
            </a:r>
            <a:r>
              <a:rPr lang="en-US" sz="1800" dirty="0">
                <a:latin typeface="Consolas"/>
                <a:cs typeface="Consolas"/>
              </a:rPr>
              <a:t>);</a:t>
            </a:r>
          </a:p>
          <a:p>
            <a:pPr marL="0" indent="0">
              <a:buNone/>
            </a:pPr>
            <a:r>
              <a:rPr lang="en-US" sz="1800" dirty="0">
                <a:latin typeface="Consolas"/>
                <a:cs typeface="Consolas"/>
              </a:rPr>
              <a:t>    String name = </a:t>
            </a:r>
            <a:r>
              <a:rPr lang="en-US" sz="1800" dirty="0" err="1">
                <a:latin typeface="Consolas"/>
                <a:cs typeface="Consolas"/>
              </a:rPr>
              <a:t>rs.getString</a:t>
            </a:r>
            <a:r>
              <a:rPr lang="en-US" sz="1800" dirty="0">
                <a:latin typeface="Consolas"/>
                <a:cs typeface="Consolas"/>
              </a:rPr>
              <a:t>(</a:t>
            </a:r>
            <a:r>
              <a:rPr lang="en-US" sz="1800" dirty="0" err="1">
                <a:latin typeface="Consolas"/>
                <a:cs typeface="Consolas"/>
              </a:rPr>
              <a:t>nameIndex</a:t>
            </a:r>
            <a:r>
              <a:rPr lang="en-US" sz="1800" dirty="0">
                <a:latin typeface="Consolas"/>
                <a:cs typeface="Consolas"/>
              </a:rPr>
              <a:t>);</a:t>
            </a:r>
          </a:p>
          <a:p>
            <a:pPr marL="0" indent="0">
              <a:buNone/>
            </a:pPr>
            <a:r>
              <a:rPr lang="en-US" sz="1800" dirty="0">
                <a:latin typeface="Consolas"/>
                <a:cs typeface="Consolas"/>
              </a:rPr>
              <a:t>    String surname = </a:t>
            </a:r>
            <a:r>
              <a:rPr lang="en-US" sz="1800" dirty="0" err="1">
                <a:latin typeface="Consolas"/>
                <a:cs typeface="Consolas"/>
              </a:rPr>
              <a:t>rs.getString</a:t>
            </a:r>
            <a:r>
              <a:rPr lang="en-US" sz="1800" dirty="0">
                <a:latin typeface="Consolas"/>
                <a:cs typeface="Consolas"/>
              </a:rPr>
              <a:t>(</a:t>
            </a:r>
            <a:r>
              <a:rPr lang="en-US" sz="1800" dirty="0" err="1">
                <a:latin typeface="Consolas"/>
                <a:cs typeface="Consolas"/>
              </a:rPr>
              <a:t>surnameIndex</a:t>
            </a:r>
            <a:r>
              <a:rPr lang="en-US" sz="1800" dirty="0">
                <a:latin typeface="Consolas"/>
                <a:cs typeface="Consolas"/>
              </a:rPr>
              <a:t>);</a:t>
            </a:r>
          </a:p>
          <a:p>
            <a:pPr marL="0" indent="0">
              <a:buNone/>
            </a:pPr>
            <a:r>
              <a:rPr lang="en-US" sz="1800" dirty="0">
                <a:latin typeface="Consolas"/>
                <a:cs typeface="Consolas"/>
              </a:rPr>
              <a:t>}</a:t>
            </a:r>
          </a:p>
          <a:p>
            <a:pPr marL="0" indent="0">
              <a:buNone/>
            </a:pPr>
            <a:endParaRPr lang="en-US" sz="1800" dirty="0">
              <a:latin typeface="Consolas"/>
              <a:cs typeface="Consolas"/>
            </a:endParaRPr>
          </a:p>
          <a:p>
            <a:pPr marL="0" indent="0">
              <a:buNone/>
            </a:pPr>
            <a:r>
              <a:rPr lang="en-US" sz="1800" i="1" dirty="0">
                <a:latin typeface="Calibri"/>
                <a:cs typeface="Calibri"/>
              </a:rPr>
              <a:t>* If you need to access by column id but know only the column names</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20</a:t>
            </a:fld>
            <a:endParaRPr lang="en-US"/>
          </a:p>
        </p:txBody>
      </p:sp>
    </p:spTree>
    <p:extLst>
      <p:ext uri="{BB962C8B-B14F-4D97-AF65-F5344CB8AC3E}">
        <p14:creationId xmlns:p14="http://schemas.microsoft.com/office/powerpoint/2010/main" val="1658452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6. Close Connection</a:t>
            </a:r>
          </a:p>
        </p:txBody>
      </p:sp>
      <p:sp>
        <p:nvSpPr>
          <p:cNvPr id="40963" name="Rectangle 3"/>
          <p:cNvSpPr>
            <a:spLocks noGrp="1" noChangeArrowheads="1"/>
          </p:cNvSpPr>
          <p:nvPr>
            <p:ph idx="1"/>
          </p:nvPr>
        </p:nvSpPr>
        <p:spPr/>
        <p:txBody>
          <a:bodyPr>
            <a:normAutofit/>
          </a:bodyPr>
          <a:lstStyle/>
          <a:p>
            <a:pPr marL="0" indent="0">
              <a:buNone/>
            </a:pPr>
            <a:r>
              <a:rPr lang="en-US" sz="2800" dirty="0" err="1">
                <a:solidFill>
                  <a:srgbClr val="E46C0A"/>
                </a:solidFill>
                <a:latin typeface="Consolas"/>
                <a:cs typeface="Consolas"/>
              </a:rPr>
              <a:t>statement.close</a:t>
            </a:r>
            <a:r>
              <a:rPr lang="en-US" sz="2800" dirty="0">
                <a:solidFill>
                  <a:srgbClr val="E46C0A"/>
                </a:solidFill>
                <a:latin typeface="Consolas"/>
                <a:cs typeface="Consolas"/>
              </a:rPr>
              <a:t>();</a:t>
            </a:r>
          </a:p>
          <a:p>
            <a:pPr marL="0" indent="0">
              <a:buNone/>
            </a:pPr>
            <a:r>
              <a:rPr lang="en-US" sz="2800" dirty="0" err="1">
                <a:solidFill>
                  <a:srgbClr val="E46C0A"/>
                </a:solidFill>
                <a:latin typeface="Consolas"/>
                <a:cs typeface="Consolas"/>
              </a:rPr>
              <a:t>connection.close</a:t>
            </a:r>
            <a:r>
              <a:rPr lang="en-US" sz="2800" dirty="0">
                <a:solidFill>
                  <a:srgbClr val="E46C0A"/>
                </a:solidFill>
                <a:latin typeface="Consolas"/>
                <a:cs typeface="Consolas"/>
              </a:rPr>
              <a:t>();</a:t>
            </a:r>
          </a:p>
          <a:p>
            <a:pPr marL="0" indent="0">
              <a:buNone/>
            </a:pPr>
            <a:endParaRPr lang="en-US" sz="2800" dirty="0">
              <a:solidFill>
                <a:srgbClr val="E46C0A"/>
              </a:solidFill>
              <a:latin typeface="Consolas"/>
              <a:cs typeface="Consolas"/>
            </a:endParaRPr>
          </a:p>
          <a:p>
            <a:pPr marL="0" indent="0">
              <a:buNone/>
            </a:pPr>
            <a:r>
              <a:rPr lang="en-US" sz="2800" dirty="0">
                <a:latin typeface="Calibri"/>
                <a:cs typeface="Calibri"/>
              </a:rPr>
              <a:t>However</a:t>
            </a:r>
            <a:r>
              <a:rPr lang="mr-IN" sz="2800" dirty="0">
                <a:latin typeface="Calibri"/>
                <a:cs typeface="Calibri"/>
              </a:rPr>
              <a:t>…</a:t>
            </a:r>
            <a:endParaRPr lang="en-US" sz="2800" dirty="0">
              <a:latin typeface="Calibri"/>
              <a:cs typeface="Calibri"/>
            </a:endParaRPr>
          </a:p>
        </p:txBody>
      </p:sp>
      <p:sp>
        <p:nvSpPr>
          <p:cNvPr id="5" name="Slide Number Placeholder 5"/>
          <p:cNvSpPr>
            <a:spLocks noGrp="1"/>
          </p:cNvSpPr>
          <p:nvPr>
            <p:ph type="sldNum" sz="quarter" idx="12"/>
          </p:nvPr>
        </p:nvSpPr>
        <p:spPr/>
        <p:txBody>
          <a:bodyPr/>
          <a:lstStyle/>
          <a:p>
            <a:fld id="{F5229C5C-15AF-1047-9ECF-42B4BBF28B58}" type="slidenum">
              <a:rPr lang="en-US"/>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40962"/>
                                        </p:tgtEl>
                                        <p:attrNameLst>
                                          <p:attrName>style.visibility</p:attrName>
                                        </p:attrNameLst>
                                      </p:cBhvr>
                                      <p:to>
                                        <p:strVal val="visible"/>
                                      </p:to>
                                    </p:set>
                                    <p:anim calcmode="lin" valueType="num">
                                      <p:cBhvr>
                                        <p:cTn id="7" dur="500" fill="hold"/>
                                        <p:tgtEl>
                                          <p:spTgt spid="40962"/>
                                        </p:tgtEl>
                                        <p:attrNameLst>
                                          <p:attrName>ppt_w</p:attrName>
                                        </p:attrNameLst>
                                      </p:cBhvr>
                                      <p:tavLst>
                                        <p:tav tm="0">
                                          <p:val>
                                            <p:fltVal val="0"/>
                                          </p:val>
                                        </p:tav>
                                        <p:tav tm="100000">
                                          <p:val>
                                            <p:strVal val="#ppt_w"/>
                                          </p:val>
                                        </p:tav>
                                      </p:tavLst>
                                    </p:anim>
                                    <p:anim calcmode="lin" valueType="num">
                                      <p:cBhvr>
                                        <p:cTn id="8" dur="500" fill="hold"/>
                                        <p:tgtEl>
                                          <p:spTgt spid="40962"/>
                                        </p:tgtEl>
                                        <p:attrNameLst>
                                          <p:attrName>ppt_h</p:attrName>
                                        </p:attrNameLst>
                                      </p:cBhvr>
                                      <p:tavLst>
                                        <p:tav tm="0">
                                          <p:val>
                                            <p:fltVal val="0"/>
                                          </p:val>
                                        </p:tav>
                                        <p:tav tm="100000">
                                          <p:val>
                                            <p:strVal val="#ppt_h"/>
                                          </p:val>
                                        </p:tav>
                                      </p:tavLst>
                                    </p:anim>
                                    <p:animEffect transition="in" filter="fade">
                                      <p:cBhvr>
                                        <p:cTn id="9" dur="500"/>
                                        <p:tgtEl>
                                          <p:spTgt spid="40962"/>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0963">
                                            <p:txEl>
                                              <p:pRg st="0" end="0"/>
                                            </p:txEl>
                                          </p:spTgt>
                                        </p:tgtEl>
                                        <p:attrNameLst>
                                          <p:attrName>style.visibility</p:attrName>
                                        </p:attrNameLst>
                                      </p:cBhvr>
                                      <p:to>
                                        <p:strVal val="visible"/>
                                      </p:to>
                                    </p:set>
                                    <p:animEffect transition="in" filter="fade">
                                      <p:cBhvr>
                                        <p:cTn id="13" dur="1000">
                                          <p:stCondLst>
                                            <p:cond delay="0"/>
                                          </p:stCondLst>
                                        </p:cTn>
                                        <p:tgtEl>
                                          <p:spTgt spid="40963">
                                            <p:txEl>
                                              <p:pRg st="0" end="0"/>
                                            </p:txEl>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40963">
                                            <p:txEl>
                                              <p:pRg st="1" end="1"/>
                                            </p:txEl>
                                          </p:spTgt>
                                        </p:tgtEl>
                                        <p:attrNameLst>
                                          <p:attrName>style.visibility</p:attrName>
                                        </p:attrNameLst>
                                      </p:cBhvr>
                                      <p:to>
                                        <p:strVal val="visible"/>
                                      </p:to>
                                    </p:set>
                                    <p:animEffect transition="in" filter="fade">
                                      <p:cBhvr>
                                        <p:cTn id="17" dur="1000">
                                          <p:stCondLst>
                                            <p:cond delay="0"/>
                                          </p:stCondLst>
                                        </p:cTn>
                                        <p:tgtEl>
                                          <p:spTgt spid="4096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963">
                                            <p:txEl>
                                              <p:pRg st="3" end="3"/>
                                            </p:txEl>
                                          </p:spTgt>
                                        </p:tgtEl>
                                        <p:attrNameLst>
                                          <p:attrName>style.visibility</p:attrName>
                                        </p:attrNameLst>
                                      </p:cBhvr>
                                      <p:to>
                                        <p:strVal val="visible"/>
                                      </p:to>
                                    </p:set>
                                    <p:animEffect transition="in" filter="fade">
                                      <p:cBhvr>
                                        <p:cTn id="22" dur="1000">
                                          <p:stCondLst>
                                            <p:cond delay="0"/>
                                          </p:stCondLst>
                                        </p:cTn>
                                        <p:tgtEl>
                                          <p:spTgt spid="409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4096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6. Close Connection</a:t>
            </a:r>
          </a:p>
        </p:txBody>
      </p:sp>
      <p:sp>
        <p:nvSpPr>
          <p:cNvPr id="40963" name="Rectangle 3"/>
          <p:cNvSpPr>
            <a:spLocks noGrp="1" noChangeArrowheads="1"/>
          </p:cNvSpPr>
          <p:nvPr>
            <p:ph idx="1"/>
          </p:nvPr>
        </p:nvSpPr>
        <p:spPr/>
        <p:txBody>
          <a:bodyPr>
            <a:normAutofit/>
          </a:bodyPr>
          <a:lstStyle/>
          <a:p>
            <a:r>
              <a:rPr lang="en-US" sz="2800" dirty="0">
                <a:solidFill>
                  <a:srgbClr val="000000"/>
                </a:solidFill>
              </a:rPr>
              <a:t>Programs should recover from errors and leave the database in a consistent state. </a:t>
            </a:r>
            <a:r>
              <a:rPr lang="en-US" sz="2800" dirty="0">
                <a:solidFill>
                  <a:schemeClr val="accent6">
                    <a:lumMod val="75000"/>
                  </a:schemeClr>
                </a:solidFill>
              </a:rPr>
              <a:t>Runtime errors must be minimized in industrial applications!</a:t>
            </a:r>
          </a:p>
          <a:p>
            <a:r>
              <a:rPr lang="en-US" sz="2800" dirty="0"/>
              <a:t>If a statement in the try block throws an exception or warning, it must be caught in one of the corresponding catch statements.</a:t>
            </a:r>
          </a:p>
          <a:p>
            <a:r>
              <a:rPr lang="en-US" sz="2800" dirty="0"/>
              <a:t>The </a:t>
            </a:r>
            <a:r>
              <a:rPr lang="en-US" sz="2800" dirty="0">
                <a:solidFill>
                  <a:srgbClr val="E46C0A"/>
                </a:solidFill>
              </a:rPr>
              <a:t>finally {…} </a:t>
            </a:r>
            <a:r>
              <a:rPr lang="en-US" sz="2800" dirty="0"/>
              <a:t>clause can be used to leave the database in a consistent state.</a:t>
            </a:r>
          </a:p>
        </p:txBody>
      </p:sp>
      <p:sp>
        <p:nvSpPr>
          <p:cNvPr id="5" name="Slide Number Placeholder 5"/>
          <p:cNvSpPr>
            <a:spLocks noGrp="1"/>
          </p:cNvSpPr>
          <p:nvPr>
            <p:ph type="sldNum" sz="quarter" idx="12"/>
          </p:nvPr>
        </p:nvSpPr>
        <p:spPr/>
        <p:txBody>
          <a:bodyPr/>
          <a:lstStyle/>
          <a:p>
            <a:fld id="{F5229C5C-15AF-1047-9ECF-42B4BBF28B58}" type="slidenum">
              <a:rPr lang="en-US"/>
              <a:pPr/>
              <a:t>22</a:t>
            </a:fld>
            <a:endParaRPr lang="en-US"/>
          </a:p>
        </p:txBody>
      </p:sp>
    </p:spTree>
    <p:extLst>
      <p:ext uri="{BB962C8B-B14F-4D97-AF65-F5344CB8AC3E}">
        <p14:creationId xmlns:p14="http://schemas.microsoft.com/office/powerpoint/2010/main" val="1609615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40962"/>
                                        </p:tgtEl>
                                        <p:attrNameLst>
                                          <p:attrName>style.visibility</p:attrName>
                                        </p:attrNameLst>
                                      </p:cBhvr>
                                      <p:to>
                                        <p:strVal val="visible"/>
                                      </p:to>
                                    </p:set>
                                    <p:anim calcmode="lin" valueType="num">
                                      <p:cBhvr>
                                        <p:cTn id="7" dur="500" fill="hold"/>
                                        <p:tgtEl>
                                          <p:spTgt spid="40962"/>
                                        </p:tgtEl>
                                        <p:attrNameLst>
                                          <p:attrName>ppt_w</p:attrName>
                                        </p:attrNameLst>
                                      </p:cBhvr>
                                      <p:tavLst>
                                        <p:tav tm="0">
                                          <p:val>
                                            <p:fltVal val="0"/>
                                          </p:val>
                                        </p:tav>
                                        <p:tav tm="100000">
                                          <p:val>
                                            <p:strVal val="#ppt_w"/>
                                          </p:val>
                                        </p:tav>
                                      </p:tavLst>
                                    </p:anim>
                                    <p:anim calcmode="lin" valueType="num">
                                      <p:cBhvr>
                                        <p:cTn id="8" dur="500" fill="hold"/>
                                        <p:tgtEl>
                                          <p:spTgt spid="40962"/>
                                        </p:tgtEl>
                                        <p:attrNameLst>
                                          <p:attrName>ppt_h</p:attrName>
                                        </p:attrNameLst>
                                      </p:cBhvr>
                                      <p:tavLst>
                                        <p:tav tm="0">
                                          <p:val>
                                            <p:fltVal val="0"/>
                                          </p:val>
                                        </p:tav>
                                        <p:tav tm="100000">
                                          <p:val>
                                            <p:strVal val="#ppt_h"/>
                                          </p:val>
                                        </p:tav>
                                      </p:tavLst>
                                    </p:anim>
                                    <p:animEffect transition="in" filter="fade">
                                      <p:cBhvr>
                                        <p:cTn id="9" dur="500"/>
                                        <p:tgtEl>
                                          <p:spTgt spid="40962"/>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0963">
                                            <p:txEl>
                                              <p:pRg st="0" end="0"/>
                                            </p:txEl>
                                          </p:spTgt>
                                        </p:tgtEl>
                                        <p:attrNameLst>
                                          <p:attrName>style.visibility</p:attrName>
                                        </p:attrNameLst>
                                      </p:cBhvr>
                                      <p:to>
                                        <p:strVal val="visible"/>
                                      </p:to>
                                    </p:set>
                                    <p:animEffect transition="in" filter="fade">
                                      <p:cBhvr>
                                        <p:cTn id="13" dur="1000">
                                          <p:stCondLst>
                                            <p:cond delay="0"/>
                                          </p:stCondLst>
                                        </p:cTn>
                                        <p:tgtEl>
                                          <p:spTgt spid="40963">
                                            <p:txEl>
                                              <p:pRg st="0" end="0"/>
                                            </p:txEl>
                                          </p:spTgt>
                                        </p:tgtEl>
                                      </p:cBhvr>
                                    </p:animEffect>
                                  </p:childTnLst>
                                </p:cTn>
                              </p:par>
                            </p:childTnLst>
                          </p:cTn>
                        </p:par>
                        <p:par>
                          <p:cTn id="14" fill="hold" nodeType="afterGroup">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40963">
                                            <p:txEl>
                                              <p:pRg st="1" end="1"/>
                                            </p:txEl>
                                          </p:spTgt>
                                        </p:tgtEl>
                                        <p:attrNameLst>
                                          <p:attrName>style.visibility</p:attrName>
                                        </p:attrNameLst>
                                      </p:cBhvr>
                                      <p:to>
                                        <p:strVal val="visible"/>
                                      </p:to>
                                    </p:set>
                                    <p:animEffect transition="in" filter="fade">
                                      <p:cBhvr>
                                        <p:cTn id="17" dur="1000">
                                          <p:stCondLst>
                                            <p:cond delay="0"/>
                                          </p:stCondLst>
                                        </p:cTn>
                                        <p:tgtEl>
                                          <p:spTgt spid="40963">
                                            <p:txEl>
                                              <p:pRg st="1" end="1"/>
                                            </p:txEl>
                                          </p:spTgt>
                                        </p:tgtEl>
                                      </p:cBhvr>
                                    </p:animEffect>
                                  </p:childTnLst>
                                </p:cTn>
                              </p:par>
                            </p:childTnLst>
                          </p:cTn>
                        </p:par>
                        <p:par>
                          <p:cTn id="18" fill="hold" nodeType="afterGroup">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40963">
                                            <p:txEl>
                                              <p:pRg st="2" end="2"/>
                                            </p:txEl>
                                          </p:spTgt>
                                        </p:tgtEl>
                                        <p:attrNameLst>
                                          <p:attrName>style.visibility</p:attrName>
                                        </p:attrNameLst>
                                      </p:cBhvr>
                                      <p:to>
                                        <p:strVal val="visible"/>
                                      </p:to>
                                    </p:set>
                                    <p:animEffect transition="in" filter="fade">
                                      <p:cBhvr>
                                        <p:cTn id="21" dur="1000">
                                          <p:stCondLst>
                                            <p:cond delay="0"/>
                                          </p:stCondLst>
                                        </p:cTn>
                                        <p:tgtEl>
                                          <p:spTgt spid="409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4096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dirty="0"/>
              <a:t>6. Close Connection</a:t>
            </a:r>
          </a:p>
        </p:txBody>
      </p:sp>
      <p:sp>
        <p:nvSpPr>
          <p:cNvPr id="74755" name="Rectangle 3"/>
          <p:cNvSpPr>
            <a:spLocks noGrp="1" noChangeArrowheads="1"/>
          </p:cNvSpPr>
          <p:nvPr>
            <p:ph idx="1"/>
          </p:nvPr>
        </p:nvSpPr>
        <p:spPr/>
        <p:txBody>
          <a:bodyPr>
            <a:normAutofit fontScale="70000" lnSpcReduction="20000"/>
          </a:bodyPr>
          <a:lstStyle/>
          <a:p>
            <a:pPr marL="0" indent="0">
              <a:buNone/>
            </a:pPr>
            <a:r>
              <a:rPr lang="en-US" dirty="0">
                <a:latin typeface="Consolas"/>
                <a:cs typeface="Consolas"/>
              </a:rPr>
              <a:t>connection = null;</a:t>
            </a:r>
          </a:p>
          <a:p>
            <a:pPr marL="0" indent="0">
              <a:buNone/>
            </a:pPr>
            <a:r>
              <a:rPr lang="en-US" dirty="0">
                <a:latin typeface="Consolas"/>
                <a:cs typeface="Consolas"/>
              </a:rPr>
              <a:t>statement = null;</a:t>
            </a:r>
          </a:p>
          <a:p>
            <a:pPr marL="0" indent="0">
              <a:buNone/>
            </a:pPr>
            <a:endParaRPr lang="en-US" dirty="0">
              <a:solidFill>
                <a:schemeClr val="accent6">
                  <a:lumMod val="75000"/>
                </a:schemeClr>
              </a:solidFill>
              <a:latin typeface="Consolas"/>
              <a:cs typeface="Consolas"/>
            </a:endParaRPr>
          </a:p>
          <a:p>
            <a:pPr marL="0" indent="0">
              <a:buNone/>
            </a:pPr>
            <a:r>
              <a:rPr lang="en-US" dirty="0">
                <a:solidFill>
                  <a:schemeClr val="accent6">
                    <a:lumMod val="75000"/>
                  </a:schemeClr>
                </a:solidFill>
                <a:latin typeface="Consolas"/>
                <a:cs typeface="Consolas"/>
              </a:rPr>
              <a:t>try</a:t>
            </a:r>
            <a:r>
              <a:rPr lang="en-US" dirty="0">
                <a:solidFill>
                  <a:schemeClr val="accent6">
                    <a:lumMod val="50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a:t>
            </a:r>
            <a:r>
              <a:rPr lang="it-IT" dirty="0">
                <a:latin typeface="Consolas"/>
                <a:cs typeface="Consolas"/>
              </a:rPr>
              <a:t>. . .</a:t>
            </a:r>
            <a:endParaRPr lang="en-US" dirty="0">
              <a:latin typeface="Consolas"/>
              <a:cs typeface="Consolas"/>
            </a:endParaRPr>
          </a:p>
          <a:p>
            <a:pPr marL="0" indent="0">
              <a:buNone/>
            </a:pPr>
            <a:r>
              <a:rPr lang="en-US" dirty="0">
                <a:latin typeface="Consolas"/>
                <a:cs typeface="Consolas"/>
              </a:rPr>
              <a:t>} </a:t>
            </a:r>
            <a:r>
              <a:rPr lang="en-US" dirty="0">
                <a:solidFill>
                  <a:schemeClr val="accent6">
                    <a:lumMod val="75000"/>
                  </a:schemeClr>
                </a:solidFill>
                <a:latin typeface="Consolas"/>
                <a:cs typeface="Consolas"/>
              </a:rPr>
              <a:t>catch</a:t>
            </a:r>
            <a:r>
              <a:rPr lang="en-US" dirty="0">
                <a:latin typeface="Consolas"/>
                <a:cs typeface="Consolas"/>
              </a:rPr>
              <a:t>(</a:t>
            </a:r>
            <a:r>
              <a:rPr lang="en-US" dirty="0" err="1">
                <a:latin typeface="Consolas"/>
                <a:cs typeface="Consolas"/>
              </a:rPr>
              <a:t>SQLException</a:t>
            </a:r>
            <a:r>
              <a:rPr lang="en-US" dirty="0">
                <a:latin typeface="Consolas"/>
                <a:cs typeface="Consolas"/>
              </a:rPr>
              <a:t> e) {</a:t>
            </a:r>
          </a:p>
          <a:p>
            <a:pPr marL="0" indent="0">
              <a:buNone/>
            </a:pPr>
            <a:r>
              <a:rPr lang="en-US" dirty="0">
                <a:latin typeface="Consolas"/>
                <a:cs typeface="Consolas"/>
              </a:rPr>
              <a:t>	// do something</a:t>
            </a:r>
          </a:p>
          <a:p>
            <a:pPr marL="0" indent="0">
              <a:buNone/>
            </a:pPr>
            <a:r>
              <a:rPr lang="en-US" dirty="0">
                <a:latin typeface="Consolas"/>
                <a:cs typeface="Consolas"/>
              </a:rPr>
              <a:t>} </a:t>
            </a:r>
            <a:r>
              <a:rPr lang="en-US" dirty="0">
                <a:solidFill>
                  <a:schemeClr val="accent6">
                    <a:lumMod val="75000"/>
                  </a:schemeClr>
                </a:solidFill>
                <a:latin typeface="Consolas"/>
                <a:cs typeface="Consolas"/>
              </a:rPr>
              <a:t>finally</a:t>
            </a:r>
            <a:r>
              <a:rPr lang="en-US" dirty="0">
                <a:latin typeface="Consolas"/>
                <a:cs typeface="Consolas"/>
              </a:rPr>
              <a:t> {</a:t>
            </a:r>
          </a:p>
          <a:p>
            <a:pPr marL="0" indent="0">
              <a:buNone/>
            </a:pPr>
            <a:r>
              <a:rPr lang="en-US" dirty="0">
                <a:latin typeface="Consolas"/>
                <a:cs typeface="Consolas"/>
              </a:rPr>
              <a:t>	if (connection != null) {</a:t>
            </a:r>
          </a:p>
          <a:p>
            <a:pPr marL="0" indent="0">
              <a:buNone/>
            </a:pPr>
            <a:r>
              <a:rPr lang="en-US" dirty="0">
                <a:latin typeface="Consolas"/>
                <a:cs typeface="Consolas"/>
              </a:rPr>
              <a:t>		</a:t>
            </a:r>
            <a:r>
              <a:rPr lang="en-US" dirty="0" err="1">
                <a:solidFill>
                  <a:srgbClr val="E46C0A"/>
                </a:solidFill>
                <a:latin typeface="Consolas"/>
                <a:cs typeface="Consolas"/>
              </a:rPr>
              <a:t>statement.close</a:t>
            </a:r>
            <a:r>
              <a:rPr lang="en-US" dirty="0">
                <a:latin typeface="Consolas"/>
                <a:cs typeface="Consolas"/>
              </a:rPr>
              <a:t>();</a:t>
            </a:r>
          </a:p>
          <a:p>
            <a:pPr marL="0" indent="0">
              <a:buNone/>
            </a:pPr>
            <a:r>
              <a:rPr lang="en-US" dirty="0">
                <a:latin typeface="Consolas"/>
                <a:cs typeface="Consolas"/>
              </a:rPr>
              <a:t>		</a:t>
            </a:r>
            <a:r>
              <a:rPr lang="en-US" dirty="0" err="1">
                <a:solidFill>
                  <a:srgbClr val="E46C0A"/>
                </a:solidFill>
                <a:latin typeface="Consolas"/>
                <a:cs typeface="Consolas"/>
              </a:rPr>
              <a:t>connection.close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p:txBody>
      </p:sp>
      <p:sp>
        <p:nvSpPr>
          <p:cNvPr id="5" name="Slide Number Placeholder 5"/>
          <p:cNvSpPr>
            <a:spLocks noGrp="1"/>
          </p:cNvSpPr>
          <p:nvPr>
            <p:ph type="sldNum" sz="quarter" idx="12"/>
          </p:nvPr>
        </p:nvSpPr>
        <p:spPr/>
        <p:txBody>
          <a:bodyPr/>
          <a:lstStyle/>
          <a:p>
            <a:fld id="{DC24D4FF-1D9E-B94E-8765-6A8EB3884F01}" type="slidenum">
              <a:rPr lang="en-US"/>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a:t>
            </a:r>
          </a:p>
        </p:txBody>
      </p:sp>
      <p:sp>
        <p:nvSpPr>
          <p:cNvPr id="3" name="Content Placeholder 2"/>
          <p:cNvSpPr>
            <a:spLocks noGrp="1"/>
          </p:cNvSpPr>
          <p:nvPr>
            <p:ph idx="1"/>
          </p:nvPr>
        </p:nvSpPr>
        <p:spPr/>
        <p:txBody>
          <a:bodyPr>
            <a:normAutofit fontScale="77500" lnSpcReduction="20000"/>
          </a:bodyPr>
          <a:lstStyle/>
          <a:p>
            <a:r>
              <a:rPr lang="en-US" dirty="0">
                <a:solidFill>
                  <a:schemeClr val="accent6">
                    <a:lumMod val="75000"/>
                  </a:schemeClr>
                </a:solidFill>
              </a:rPr>
              <a:t>There are significant variations between the SQL types supported by different database products</a:t>
            </a:r>
            <a:r>
              <a:rPr lang="en-US" dirty="0"/>
              <a:t>. For example, most of the major databases support an SQL data type for large binary values, but Oracle calls this type LONG RAW, Sybase calls it IMAGE and Informix calls it BYTE.</a:t>
            </a:r>
          </a:p>
          <a:p>
            <a:r>
              <a:rPr lang="en-US" dirty="0"/>
              <a:t>JDBC programmers mostly program with existing database tables, and they need not concern themselves with the exact SQL type names that were used.</a:t>
            </a:r>
          </a:p>
          <a:p>
            <a:r>
              <a:rPr lang="en-US" dirty="0">
                <a:solidFill>
                  <a:srgbClr val="E46C0A"/>
                </a:solidFill>
              </a:rPr>
              <a:t>The one major place where programmers may need to use SQL type names is in the SQL CREATE TABLE statement when they are creating a new database table. </a:t>
            </a:r>
            <a:r>
              <a:rPr lang="en-US" dirty="0"/>
              <a:t>In this case programmers must take care to use SQL type names that are supported by their target database. </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24</a:t>
            </a:fld>
            <a:endParaRPr lang="en-US"/>
          </a:p>
        </p:txBody>
      </p:sp>
    </p:spTree>
    <p:extLst>
      <p:ext uri="{BB962C8B-B14F-4D97-AF65-F5344CB8AC3E}">
        <p14:creationId xmlns:p14="http://schemas.microsoft.com/office/powerpoint/2010/main" val="1947002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t>Mapping JDBC to Java types</a:t>
            </a:r>
          </a:p>
        </p:txBody>
      </p:sp>
      <p:pic>
        <p:nvPicPr>
          <p:cNvPr id="9" name="Content Placeholder 8" descr="1.png"/>
          <p:cNvPicPr>
            <a:picLocks noGrp="1" noChangeAspect="1"/>
          </p:cNvPicPr>
          <p:nvPr>
            <p:ph sz="half" idx="1"/>
          </p:nvPr>
        </p:nvPicPr>
        <p:blipFill>
          <a:blip r:embed="rId2">
            <a:extLst>
              <a:ext uri="{28A0092B-C50C-407E-A947-70E740481C1C}">
                <a14:useLocalDpi xmlns:a14="http://schemas.microsoft.com/office/drawing/2010/main" val="0"/>
              </a:ext>
            </a:extLst>
          </a:blip>
          <a:srcRect t="-18253" b="-18253"/>
          <a:stretch>
            <a:fillRect/>
          </a:stretch>
        </p:blipFill>
        <p:spPr>
          <a:xfrm>
            <a:off x="914400" y="960437"/>
            <a:ext cx="4038600" cy="4525963"/>
          </a:xfrm>
        </p:spPr>
      </p:pic>
      <p:pic>
        <p:nvPicPr>
          <p:cNvPr id="10" name="Content Placeholder 9" descr="2.png"/>
          <p:cNvPicPr>
            <a:picLocks noGrp="1" noChangeAspect="1"/>
          </p:cNvPicPr>
          <p:nvPr>
            <p:ph sz="half" idx="2"/>
          </p:nvPr>
        </p:nvPicPr>
        <p:blipFill>
          <a:blip r:embed="rId3">
            <a:extLst>
              <a:ext uri="{28A0092B-C50C-407E-A947-70E740481C1C}">
                <a14:useLocalDpi xmlns:a14="http://schemas.microsoft.com/office/drawing/2010/main" val="0"/>
              </a:ext>
            </a:extLst>
          </a:blip>
          <a:srcRect l="-18628" r="-18628"/>
          <a:stretch>
            <a:fillRect/>
          </a:stretch>
        </p:blipFill>
        <p:spPr/>
      </p:pic>
      <p:sp>
        <p:nvSpPr>
          <p:cNvPr id="6" name="Slide Number Placeholder 5"/>
          <p:cNvSpPr>
            <a:spLocks noGrp="1"/>
          </p:cNvSpPr>
          <p:nvPr>
            <p:ph type="sldNum" sz="quarter" idx="12"/>
          </p:nvPr>
        </p:nvSpPr>
        <p:spPr/>
        <p:txBody>
          <a:bodyPr/>
          <a:lstStyle/>
          <a:p>
            <a:fld id="{233E836D-B11A-6049-904D-7EBAC427E980}" type="slidenum">
              <a:rPr lang="en-US"/>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Advanced ResultSet</a:t>
            </a:r>
            <a:endParaRPr lang="en-US" dirty="0"/>
          </a:p>
        </p:txBody>
      </p:sp>
      <p:sp>
        <p:nvSpPr>
          <p:cNvPr id="7" name="Text Placeholder 6"/>
          <p:cNvSpPr>
            <a:spLocks noGrp="1"/>
          </p:cNvSpPr>
          <p:nvPr>
            <p:ph type="body" idx="1"/>
          </p:nvPr>
        </p:nvSpPr>
        <p:spPr/>
        <p:txBody>
          <a:bodyPr/>
          <a:lstStyle/>
          <a:p>
            <a:endParaRPr lang="en-US"/>
          </a:p>
        </p:txBody>
      </p:sp>
      <p:sp>
        <p:nvSpPr>
          <p:cNvPr id="5" name="Slide Number Placeholder 4"/>
          <p:cNvSpPr>
            <a:spLocks noGrp="1"/>
          </p:cNvSpPr>
          <p:nvPr>
            <p:ph type="sldNum" sz="quarter" idx="12"/>
          </p:nvPr>
        </p:nvSpPr>
        <p:spPr/>
        <p:txBody>
          <a:bodyPr/>
          <a:lstStyle/>
          <a:p>
            <a:fld id="{86538AA7-50AF-FD4D-B317-B3F9892DB41B}" type="slidenum">
              <a:rPr lang="en-US" smtClean="0"/>
              <a:pPr/>
              <a:t>26</a:t>
            </a:fld>
            <a:endParaRPr lang="en-US"/>
          </a:p>
        </p:txBody>
      </p:sp>
    </p:spTree>
    <p:extLst>
      <p:ext uri="{BB962C8B-B14F-4D97-AF65-F5344CB8AC3E}">
        <p14:creationId xmlns:p14="http://schemas.microsoft.com/office/powerpoint/2010/main" val="1824741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Advanced ResultSet</a:t>
            </a:r>
            <a:endParaRPr lang="en-US" dirty="0"/>
          </a:p>
        </p:txBody>
      </p:sp>
      <p:sp>
        <p:nvSpPr>
          <p:cNvPr id="3" name="Content Placeholder 2"/>
          <p:cNvSpPr>
            <a:spLocks noGrp="1"/>
          </p:cNvSpPr>
          <p:nvPr>
            <p:ph idx="1"/>
          </p:nvPr>
        </p:nvSpPr>
        <p:spPr/>
        <p:txBody>
          <a:bodyPr>
            <a:normAutofit/>
          </a:bodyPr>
          <a:lstStyle/>
          <a:p>
            <a:r>
              <a:rPr lang="en-US" sz="2800"/>
              <a:t>ResultSet </a:t>
            </a:r>
            <a:r>
              <a:rPr lang="en-US" sz="2800" dirty="0"/>
              <a:t>is an </a:t>
            </a:r>
            <a:r>
              <a:rPr lang="en-US" sz="2800" dirty="0" err="1"/>
              <a:t>Iterable</a:t>
            </a:r>
            <a:r>
              <a:rPr lang="en-US" sz="2800" dirty="0"/>
              <a:t> class.</a:t>
            </a:r>
          </a:p>
          <a:p>
            <a:r>
              <a:rPr lang="en-US" sz="2800" dirty="0"/>
              <a:t>It is </a:t>
            </a:r>
            <a:r>
              <a:rPr lang="en-US" sz="2800" dirty="0">
                <a:solidFill>
                  <a:srgbClr val="E46C0A"/>
                </a:solidFill>
              </a:rPr>
              <a:t>not possible to move back and forth </a:t>
            </a:r>
            <a:r>
              <a:rPr lang="en-US" sz="2800" dirty="0"/>
              <a:t>within a default (</a:t>
            </a:r>
            <a:r>
              <a:rPr lang="en-US" sz="2800" dirty="0">
                <a:latin typeface="Consolas"/>
                <a:cs typeface="Consolas"/>
              </a:rPr>
              <a:t>TYPE_FORWARD_ONLY</a:t>
            </a:r>
            <a:r>
              <a:rPr lang="en-US" sz="2800"/>
              <a:t>) ResultSet </a:t>
            </a:r>
            <a:endParaRPr lang="en-US" sz="2800" dirty="0"/>
          </a:p>
          <a:p>
            <a:pPr lvl="1"/>
            <a:r>
              <a:rPr lang="en-US" sz="2400" dirty="0"/>
              <a:t>Only </a:t>
            </a:r>
            <a:r>
              <a:rPr lang="en-US" sz="2400" dirty="0">
                <a:solidFill>
                  <a:srgbClr val="E46C0A"/>
                </a:solidFill>
              </a:rPr>
              <a:t>next()</a:t>
            </a:r>
            <a:r>
              <a:rPr lang="en-US" sz="2400" dirty="0"/>
              <a:t> can be called</a:t>
            </a:r>
          </a:p>
          <a:p>
            <a:r>
              <a:rPr lang="en-US" sz="2800" dirty="0"/>
              <a:t>It is </a:t>
            </a:r>
            <a:r>
              <a:rPr lang="en-US" sz="2800" dirty="0">
                <a:solidFill>
                  <a:srgbClr val="E46C0A"/>
                </a:solidFill>
              </a:rPr>
              <a:t>not possible to modify the data </a:t>
            </a:r>
            <a:r>
              <a:rPr lang="en-US" sz="2800" dirty="0"/>
              <a:t>and, transparently, the database</a:t>
            </a:r>
          </a:p>
          <a:p>
            <a:pPr lvl="1"/>
            <a:r>
              <a:rPr lang="en-US" sz="2400" dirty="0"/>
              <a:t>Data have to be manipulated in memory and stored back with another operation (</a:t>
            </a:r>
            <a:r>
              <a:rPr lang="en-US" sz="2400" dirty="0" err="1">
                <a:solidFill>
                  <a:schemeClr val="accent6">
                    <a:lumMod val="75000"/>
                  </a:schemeClr>
                </a:solidFill>
              </a:rPr>
              <a:t>statement.executeUpdate</a:t>
            </a:r>
            <a:r>
              <a:rPr lang="en-US" sz="2400" dirty="0">
                <a:solidFill>
                  <a:schemeClr val="accent6">
                    <a:lumMod val="75000"/>
                  </a:schemeClr>
                </a:solidFill>
              </a:rPr>
              <a:t>()</a:t>
            </a:r>
            <a:r>
              <a:rPr lang="en-US" sz="2400" dirty="0"/>
              <a:t>)</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27</a:t>
            </a:fld>
            <a:endParaRPr lang="en-US"/>
          </a:p>
        </p:txBody>
      </p:sp>
    </p:spTree>
    <p:extLst>
      <p:ext uri="{BB962C8B-B14F-4D97-AF65-F5344CB8AC3E}">
        <p14:creationId xmlns:p14="http://schemas.microsoft.com/office/powerpoint/2010/main" val="3327350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160338"/>
            <a:ext cx="7543800" cy="1295400"/>
          </a:xfrm>
        </p:spPr>
        <p:txBody>
          <a:bodyPr/>
          <a:lstStyle/>
          <a:p>
            <a:r>
              <a:rPr lang="en-US" dirty="0"/>
              <a:t>5. </a:t>
            </a:r>
            <a:r>
              <a:rPr lang="en-US"/>
              <a:t>Get ResultSet</a:t>
            </a:r>
            <a:endParaRPr lang="en-US" dirty="0"/>
          </a:p>
        </p:txBody>
      </p:sp>
      <p:sp>
        <p:nvSpPr>
          <p:cNvPr id="5" name="Slide Number Placeholder 5"/>
          <p:cNvSpPr>
            <a:spLocks noGrp="1"/>
          </p:cNvSpPr>
          <p:nvPr>
            <p:ph type="sldNum" sz="quarter" idx="12"/>
          </p:nvPr>
        </p:nvSpPr>
        <p:spPr/>
        <p:txBody>
          <a:bodyPr/>
          <a:lstStyle/>
          <a:p>
            <a:fld id="{BEA599AD-1364-ED49-B121-8E8AD5D3D49C}" type="slidenum">
              <a:rPr lang="en-US"/>
              <a:pPr/>
              <a:t>28</a:t>
            </a:fld>
            <a:endParaRPr lang="en-US"/>
          </a:p>
        </p:txBody>
      </p:sp>
      <p:pic>
        <p:nvPicPr>
          <p:cNvPr id="4" name="Content Placeholder 3" descr="Screen Shot 2017-12-23 at 10.42.20 (2).png"/>
          <p:cNvPicPr>
            <a:picLocks noGrp="1" noChangeAspect="1"/>
          </p:cNvPicPr>
          <p:nvPr>
            <p:ph idx="1"/>
          </p:nvPr>
        </p:nvPicPr>
        <p:blipFill>
          <a:blip r:embed="rId2">
            <a:extLst>
              <a:ext uri="{28A0092B-C50C-407E-A947-70E740481C1C}">
                <a14:useLocalDpi xmlns:a14="http://schemas.microsoft.com/office/drawing/2010/main" val="0"/>
              </a:ext>
            </a:extLst>
          </a:blip>
          <a:srcRect l="-3307" r="-3307"/>
          <a:stretch>
            <a:fillRect/>
          </a:stretch>
        </p:blipFill>
        <p:spPr/>
      </p:pic>
    </p:spTree>
    <p:extLst>
      <p:ext uri="{BB962C8B-B14F-4D97-AF65-F5344CB8AC3E}">
        <p14:creationId xmlns:p14="http://schemas.microsoft.com/office/powerpoint/2010/main" val="36508730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3730"/>
                                        </p:tgtEl>
                                        <p:attrNameLst>
                                          <p:attrName>style.visibility</p:attrName>
                                        </p:attrNameLst>
                                      </p:cBhvr>
                                      <p:to>
                                        <p:strVal val="visible"/>
                                      </p:to>
                                    </p:set>
                                    <p:anim calcmode="lin" valueType="num">
                                      <p:cBhvr>
                                        <p:cTn id="7" dur="500" fill="hold"/>
                                        <p:tgtEl>
                                          <p:spTgt spid="73730"/>
                                        </p:tgtEl>
                                        <p:attrNameLst>
                                          <p:attrName>ppt_w</p:attrName>
                                        </p:attrNameLst>
                                      </p:cBhvr>
                                      <p:tavLst>
                                        <p:tav tm="0">
                                          <p:val>
                                            <p:fltVal val="0"/>
                                          </p:val>
                                        </p:tav>
                                        <p:tav tm="100000">
                                          <p:val>
                                            <p:strVal val="#ppt_w"/>
                                          </p:val>
                                        </p:tav>
                                      </p:tavLst>
                                    </p:anim>
                                    <p:anim calcmode="lin" valueType="num">
                                      <p:cBhvr>
                                        <p:cTn id="8" dur="500" fill="hold"/>
                                        <p:tgtEl>
                                          <p:spTgt spid="73730"/>
                                        </p:tgtEl>
                                        <p:attrNameLst>
                                          <p:attrName>ppt_h</p:attrName>
                                        </p:attrNameLst>
                                      </p:cBhvr>
                                      <p:tavLst>
                                        <p:tav tm="0">
                                          <p:val>
                                            <p:fltVal val="0"/>
                                          </p:val>
                                        </p:tav>
                                        <p:tav tm="100000">
                                          <p:val>
                                            <p:strVal val="#ppt_h"/>
                                          </p:val>
                                        </p:tav>
                                      </p:tavLst>
                                    </p:anim>
                                    <p:animEffect transition="in" filter="fade">
                                      <p:cBhvr>
                                        <p:cTn id="9" dur="500"/>
                                        <p:tgtEl>
                                          <p:spTgt spid="73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JDBC – </a:t>
            </a:r>
            <a:r>
              <a:rPr lang="en-US"/>
              <a:t>Scrollable ResultSet</a:t>
            </a:r>
            <a:endParaRPr lang="en-US" dirty="0"/>
          </a:p>
        </p:txBody>
      </p:sp>
      <p:sp>
        <p:nvSpPr>
          <p:cNvPr id="46083" name="Rectangle 3"/>
          <p:cNvSpPr>
            <a:spLocks noGrp="1" noChangeArrowheads="1"/>
          </p:cNvSpPr>
          <p:nvPr>
            <p:ph idx="1"/>
          </p:nvPr>
        </p:nvSpPr>
        <p:spPr/>
        <p:txBody>
          <a:bodyPr>
            <a:normAutofit/>
          </a:bodyPr>
          <a:lstStyle/>
          <a:p>
            <a:pPr>
              <a:lnSpc>
                <a:spcPct val="90000"/>
              </a:lnSpc>
              <a:buFont typeface="Wingdings" charset="0"/>
              <a:buNone/>
            </a:pPr>
            <a:r>
              <a:rPr lang="en-US" sz="1600" b="1" dirty="0">
                <a:latin typeface="Consolas"/>
                <a:cs typeface="Consolas"/>
              </a:rPr>
              <a:t>Statement</a:t>
            </a:r>
            <a:r>
              <a:rPr lang="en-US" sz="1600" dirty="0">
                <a:latin typeface="Consolas"/>
                <a:cs typeface="Consolas"/>
              </a:rPr>
              <a:t> s = </a:t>
            </a:r>
            <a:r>
              <a:rPr lang="en-US" sz="1600" dirty="0" err="1">
                <a:latin typeface="Consolas"/>
                <a:cs typeface="Consolas"/>
              </a:rPr>
              <a:t>c.</a:t>
            </a:r>
            <a:r>
              <a:rPr lang="en-US" sz="1600" b="1" dirty="0" err="1">
                <a:latin typeface="Consolas"/>
                <a:cs typeface="Consolas"/>
              </a:rPr>
              <a:t>createStatement</a:t>
            </a:r>
            <a:r>
              <a:rPr lang="en-US" sz="1600" dirty="0">
                <a:latin typeface="Consolas"/>
                <a:cs typeface="Consolas"/>
              </a:rPr>
              <a:t>(</a:t>
            </a:r>
          </a:p>
          <a:p>
            <a:pPr>
              <a:lnSpc>
                <a:spcPct val="90000"/>
              </a:lnSpc>
              <a:buFont typeface="Wingdings" charset="0"/>
              <a:buNone/>
            </a:pPr>
            <a:r>
              <a:rPr lang="en-US" sz="1600" dirty="0">
                <a:latin typeface="Consolas"/>
                <a:cs typeface="Consolas"/>
              </a:rPr>
              <a:t>	ResultSet.</a:t>
            </a:r>
            <a:r>
              <a:rPr lang="en-US" sz="1600" dirty="0">
                <a:solidFill>
                  <a:srgbClr val="E46C0A"/>
                </a:solidFill>
                <a:latin typeface="Consolas"/>
                <a:cs typeface="Consolas"/>
              </a:rPr>
              <a:t>TYPE_SCROLL_INSENSITIVE</a:t>
            </a:r>
            <a:r>
              <a:rPr lang="en-US" sz="1600" dirty="0">
                <a:latin typeface="Consolas"/>
                <a:cs typeface="Consolas"/>
              </a:rPr>
              <a:t>|ResultSet.</a:t>
            </a:r>
            <a:r>
              <a:rPr lang="en-US" sz="1600" dirty="0">
                <a:solidFill>
                  <a:srgbClr val="E46C0A"/>
                </a:solidFill>
                <a:latin typeface="Consolas"/>
                <a:cs typeface="Consolas"/>
              </a:rPr>
              <a:t>TYPE_SCROLL_SENSITIVE</a:t>
            </a:r>
            <a:r>
              <a:rPr lang="en-US" sz="1600" dirty="0">
                <a:latin typeface="Consolas"/>
                <a:cs typeface="Consolas"/>
              </a:rPr>
              <a:t>,</a:t>
            </a:r>
          </a:p>
          <a:p>
            <a:pPr>
              <a:lnSpc>
                <a:spcPct val="90000"/>
              </a:lnSpc>
              <a:buFont typeface="Wingdings" charset="0"/>
              <a:buNone/>
            </a:pPr>
            <a:r>
              <a:rPr lang="en-US" sz="1600" dirty="0">
                <a:latin typeface="Consolas"/>
                <a:cs typeface="Consolas"/>
              </a:rPr>
              <a:t>	</a:t>
            </a:r>
            <a:r>
              <a:rPr lang="en-US" sz="1600" dirty="0" err="1">
                <a:latin typeface="Consolas"/>
                <a:cs typeface="Consolas"/>
              </a:rPr>
              <a:t>ResultSet.CONCUR_READ_ONLY</a:t>
            </a:r>
            <a:r>
              <a:rPr lang="en-US" sz="1600" dirty="0">
                <a:latin typeface="Consolas"/>
                <a:cs typeface="Consolas"/>
              </a:rPr>
              <a:t>);</a:t>
            </a:r>
          </a:p>
          <a:p>
            <a:pPr>
              <a:lnSpc>
                <a:spcPct val="90000"/>
              </a:lnSpc>
              <a:buFont typeface="Wingdings" charset="0"/>
              <a:buNone/>
            </a:pPr>
            <a:endParaRPr lang="en-US" sz="1600" dirty="0">
              <a:latin typeface="Consolas"/>
              <a:cs typeface="Consolas"/>
            </a:endParaRPr>
          </a:p>
          <a:p>
            <a:pPr>
              <a:lnSpc>
                <a:spcPct val="90000"/>
              </a:lnSpc>
              <a:buFont typeface="Wingdings" charset="0"/>
              <a:buNone/>
            </a:pPr>
            <a:r>
              <a:rPr lang="en-US" sz="1600" b="1" dirty="0" err="1">
                <a:latin typeface="Consolas"/>
                <a:cs typeface="Consolas"/>
              </a:rPr>
              <a:t>ResultSet</a:t>
            </a:r>
            <a:r>
              <a:rPr lang="en-US" sz="1600" dirty="0">
                <a:latin typeface="Consolas"/>
                <a:cs typeface="Consolas"/>
              </a:rPr>
              <a:t> </a:t>
            </a:r>
            <a:r>
              <a:rPr lang="en-US" sz="1600" dirty="0" err="1">
                <a:latin typeface="Consolas"/>
                <a:cs typeface="Consolas"/>
              </a:rPr>
              <a:t>rs</a:t>
            </a:r>
            <a:r>
              <a:rPr lang="en-US" sz="1600" dirty="0">
                <a:latin typeface="Consolas"/>
                <a:cs typeface="Consolas"/>
              </a:rPr>
              <a:t> = </a:t>
            </a:r>
            <a:r>
              <a:rPr lang="en-US" sz="1600" dirty="0" err="1">
                <a:latin typeface="Consolas"/>
                <a:cs typeface="Consolas"/>
              </a:rPr>
              <a:t>s.</a:t>
            </a:r>
            <a:r>
              <a:rPr lang="en-US" sz="1600" b="1" dirty="0" err="1">
                <a:latin typeface="Consolas"/>
                <a:cs typeface="Consolas"/>
              </a:rPr>
              <a:t>executeQuery</a:t>
            </a:r>
            <a:r>
              <a:rPr lang="en-US" sz="1600" dirty="0">
                <a:latin typeface="Consolas"/>
                <a:cs typeface="Consolas"/>
              </a:rPr>
              <a:t>(</a:t>
            </a:r>
            <a:r>
              <a:rPr lang="it-IT" sz="1600" dirty="0">
                <a:latin typeface="Consolas"/>
                <a:cs typeface="Consolas"/>
              </a:rPr>
              <a:t>“</a:t>
            </a:r>
            <a:r>
              <a:rPr lang="en-US" sz="1600" dirty="0">
                <a:latin typeface="Consolas"/>
                <a:cs typeface="Consolas"/>
              </a:rPr>
              <a:t>SELECT </a:t>
            </a:r>
            <a:r>
              <a:rPr lang="it-IT" sz="1600" dirty="0">
                <a:latin typeface="Consolas"/>
                <a:cs typeface="Consolas"/>
              </a:rPr>
              <a:t>* FROM </a:t>
            </a:r>
            <a:r>
              <a:rPr lang="it-IT" sz="1600" dirty="0" err="1">
                <a:latin typeface="Consolas"/>
                <a:cs typeface="Consolas"/>
              </a:rPr>
              <a:t>person</a:t>
            </a:r>
            <a:r>
              <a:rPr lang="en-US" altLang="ja-JP" sz="1600" dirty="0">
                <a:latin typeface="Consolas"/>
                <a:cs typeface="Consolas"/>
              </a:rPr>
              <a:t>”</a:t>
            </a:r>
            <a:r>
              <a:rPr lang="en-US" sz="1600" dirty="0">
                <a:latin typeface="Consolas"/>
                <a:cs typeface="Consolas"/>
              </a:rPr>
              <a:t>);</a:t>
            </a:r>
          </a:p>
          <a:p>
            <a:pPr>
              <a:lnSpc>
                <a:spcPct val="90000"/>
              </a:lnSpc>
              <a:buFont typeface="Wingdings" charset="0"/>
              <a:buNone/>
            </a:pPr>
            <a:endParaRPr lang="en-US" sz="1600" dirty="0">
              <a:latin typeface="Consolas"/>
              <a:cs typeface="Consolas"/>
            </a:endParaRPr>
          </a:p>
          <a:p>
            <a:pPr>
              <a:lnSpc>
                <a:spcPct val="90000"/>
              </a:lnSpc>
              <a:buFont typeface="Wingdings" charset="0"/>
              <a:buNone/>
            </a:pPr>
            <a:r>
              <a:rPr lang="en-US" sz="1600" dirty="0" err="1">
                <a:latin typeface="Consolas"/>
                <a:cs typeface="Consolas"/>
              </a:rPr>
              <a:t>rs.</a:t>
            </a:r>
            <a:r>
              <a:rPr lang="en-US" sz="1600" b="1" dirty="0" err="1">
                <a:latin typeface="Consolas"/>
                <a:cs typeface="Consolas"/>
              </a:rPr>
              <a:t>previous</a:t>
            </a:r>
            <a:r>
              <a:rPr lang="en-US" sz="1600" dirty="0">
                <a:latin typeface="Consolas"/>
                <a:cs typeface="Consolas"/>
              </a:rPr>
              <a:t>();  	   </a:t>
            </a:r>
            <a:r>
              <a:rPr lang="en-US" sz="1600" dirty="0">
                <a:solidFill>
                  <a:srgbClr val="E46C0A"/>
                </a:solidFill>
                <a:latin typeface="Consolas"/>
                <a:cs typeface="Consolas"/>
              </a:rPr>
              <a:t>// go 1 record back</a:t>
            </a:r>
            <a:endParaRPr lang="en-US" sz="1600" dirty="0">
              <a:solidFill>
                <a:schemeClr val="tx2"/>
              </a:solidFill>
              <a:latin typeface="Consolas"/>
              <a:cs typeface="Consolas"/>
            </a:endParaRPr>
          </a:p>
          <a:p>
            <a:pPr>
              <a:lnSpc>
                <a:spcPct val="90000"/>
              </a:lnSpc>
              <a:buFont typeface="Wingdings" charset="0"/>
              <a:buNone/>
            </a:pPr>
            <a:r>
              <a:rPr lang="en-US" sz="1600" dirty="0" err="1">
                <a:latin typeface="Consolas"/>
                <a:cs typeface="Consolas"/>
              </a:rPr>
              <a:t>rs.</a:t>
            </a:r>
            <a:r>
              <a:rPr lang="en-US" sz="1600" b="1" dirty="0" err="1">
                <a:latin typeface="Consolas"/>
                <a:cs typeface="Consolas"/>
              </a:rPr>
              <a:t>relative</a:t>
            </a:r>
            <a:r>
              <a:rPr lang="en-US" sz="1600" dirty="0">
                <a:latin typeface="Consolas"/>
                <a:cs typeface="Consolas"/>
              </a:rPr>
              <a:t>(-5);   </a:t>
            </a:r>
            <a:r>
              <a:rPr lang="en-US" sz="1600" dirty="0">
                <a:solidFill>
                  <a:srgbClr val="E46C0A"/>
                </a:solidFill>
                <a:latin typeface="Consolas"/>
                <a:cs typeface="Consolas"/>
              </a:rPr>
              <a:t>// go 5 records back</a:t>
            </a:r>
          </a:p>
          <a:p>
            <a:pPr>
              <a:lnSpc>
                <a:spcPct val="90000"/>
              </a:lnSpc>
              <a:buFont typeface="Wingdings" charset="0"/>
              <a:buNone/>
            </a:pPr>
            <a:r>
              <a:rPr lang="en-US" sz="1600" dirty="0" err="1">
                <a:latin typeface="Consolas"/>
                <a:cs typeface="Consolas"/>
              </a:rPr>
              <a:t>rs.</a:t>
            </a:r>
            <a:r>
              <a:rPr lang="en-US" sz="1600" b="1" dirty="0" err="1">
                <a:latin typeface="Consolas"/>
                <a:cs typeface="Consolas"/>
              </a:rPr>
              <a:t>relative</a:t>
            </a:r>
            <a:r>
              <a:rPr lang="en-US" sz="1600" dirty="0">
                <a:latin typeface="Consolas"/>
                <a:cs typeface="Consolas"/>
              </a:rPr>
              <a:t>(7); 	   </a:t>
            </a:r>
            <a:r>
              <a:rPr lang="en-US" sz="1600" dirty="0">
                <a:solidFill>
                  <a:srgbClr val="E46C0A"/>
                </a:solidFill>
                <a:latin typeface="Consolas"/>
                <a:cs typeface="Consolas"/>
              </a:rPr>
              <a:t>// go 7 records forward</a:t>
            </a:r>
          </a:p>
          <a:p>
            <a:pPr>
              <a:lnSpc>
                <a:spcPct val="90000"/>
              </a:lnSpc>
              <a:buFont typeface="Wingdings" charset="0"/>
              <a:buNone/>
            </a:pPr>
            <a:r>
              <a:rPr lang="en-US" sz="1600" dirty="0" err="1">
                <a:latin typeface="Consolas"/>
                <a:cs typeface="Consolas"/>
              </a:rPr>
              <a:t>rs.</a:t>
            </a:r>
            <a:r>
              <a:rPr lang="en-US" sz="1600" b="1" dirty="0" err="1">
                <a:latin typeface="Consolas"/>
                <a:cs typeface="Consolas"/>
              </a:rPr>
              <a:t>absolute</a:t>
            </a:r>
            <a:r>
              <a:rPr lang="en-US" sz="1600" dirty="0">
                <a:latin typeface="Consolas"/>
                <a:cs typeface="Consolas"/>
              </a:rPr>
              <a:t>(100);  </a:t>
            </a:r>
            <a:r>
              <a:rPr lang="en-US" sz="1600" dirty="0">
                <a:solidFill>
                  <a:srgbClr val="E46C0A"/>
                </a:solidFill>
                <a:latin typeface="Consolas"/>
                <a:cs typeface="Consolas"/>
              </a:rPr>
              <a:t>// go to 100th record</a:t>
            </a:r>
          </a:p>
        </p:txBody>
      </p:sp>
      <p:sp>
        <p:nvSpPr>
          <p:cNvPr id="5" name="Slide Number Placeholder 5"/>
          <p:cNvSpPr>
            <a:spLocks noGrp="1"/>
          </p:cNvSpPr>
          <p:nvPr>
            <p:ph type="sldNum" sz="quarter" idx="12"/>
          </p:nvPr>
        </p:nvSpPr>
        <p:spPr/>
        <p:txBody>
          <a:bodyPr/>
          <a:lstStyle/>
          <a:p>
            <a:fld id="{2FDF6430-B4E4-924F-A61D-47398852F3DB}" type="slidenum">
              <a:rPr lang="en-US"/>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TW">
                <a:ea typeface="標楷體" charset="0"/>
                <a:cs typeface="標楷體" charset="0"/>
              </a:rPr>
              <a:t>What is JDBC?</a:t>
            </a:r>
          </a:p>
        </p:txBody>
      </p:sp>
      <p:sp>
        <p:nvSpPr>
          <p:cNvPr id="13315" name="Rectangle 3"/>
          <p:cNvSpPr>
            <a:spLocks noGrp="1" noChangeArrowheads="1"/>
          </p:cNvSpPr>
          <p:nvPr>
            <p:ph idx="1"/>
          </p:nvPr>
        </p:nvSpPr>
        <p:spPr/>
        <p:txBody>
          <a:bodyPr/>
          <a:lstStyle/>
          <a:p>
            <a:r>
              <a:rPr lang="en-US" altLang="zh-TW" sz="2400" i="1" dirty="0">
                <a:ea typeface="標楷體" charset="0"/>
                <a:cs typeface="標楷體" charset="0"/>
              </a:rPr>
              <a:t>“An </a:t>
            </a:r>
            <a:r>
              <a:rPr lang="en-US" altLang="zh-TW" sz="2400" i="1" dirty="0">
                <a:solidFill>
                  <a:srgbClr val="E46C0A"/>
                </a:solidFill>
                <a:ea typeface="標楷體" charset="0"/>
                <a:cs typeface="標楷體" charset="0"/>
              </a:rPr>
              <a:t>API</a:t>
            </a:r>
            <a:r>
              <a:rPr lang="en-US" altLang="zh-TW" sz="2400" i="1" dirty="0">
                <a:ea typeface="標楷體" charset="0"/>
                <a:cs typeface="標楷體" charset="0"/>
              </a:rPr>
              <a:t> that lets you access virtually </a:t>
            </a:r>
            <a:r>
              <a:rPr lang="en-US" altLang="zh-TW" sz="2400" i="1" dirty="0">
                <a:solidFill>
                  <a:schemeClr val="accent6">
                    <a:lumMod val="75000"/>
                  </a:schemeClr>
                </a:solidFill>
                <a:ea typeface="標楷體" charset="0"/>
                <a:cs typeface="標楷體" charset="0"/>
              </a:rPr>
              <a:t>any tabular data source </a:t>
            </a:r>
            <a:r>
              <a:rPr lang="en-US" altLang="zh-TW" sz="2400" i="1" dirty="0">
                <a:ea typeface="標楷體" charset="0"/>
                <a:cs typeface="標楷體" charset="0"/>
              </a:rPr>
              <a:t>from the Java programming language”</a:t>
            </a:r>
          </a:p>
          <a:p>
            <a:pPr lvl="1"/>
            <a:r>
              <a:rPr lang="en-US" altLang="zh-TW" sz="2400" dirty="0">
                <a:ea typeface="標楷體" charset="0"/>
                <a:cs typeface="標楷體" charset="0"/>
              </a:rPr>
              <a:t>What’s an API? </a:t>
            </a:r>
            <a:r>
              <a:rPr lang="en-US" altLang="zh-TW" sz="2400" i="1" dirty="0">
                <a:ea typeface="標楷體" charset="0"/>
                <a:cs typeface="標楷體" charset="0"/>
              </a:rPr>
              <a:t>Application Programming Interface</a:t>
            </a:r>
          </a:p>
          <a:p>
            <a:pPr lvl="1"/>
            <a:r>
              <a:rPr lang="en-US" altLang="zh-TW" sz="2400" dirty="0">
                <a:ea typeface="標楷體" charset="0"/>
                <a:cs typeface="標楷體" charset="0"/>
              </a:rPr>
              <a:t>What’s a tabular data source? </a:t>
            </a:r>
            <a:r>
              <a:rPr lang="en-US" altLang="zh-TW" sz="2400" dirty="0">
                <a:solidFill>
                  <a:srgbClr val="E46C0A"/>
                </a:solidFill>
                <a:ea typeface="標楷體" charset="0"/>
                <a:cs typeface="標楷體" charset="0"/>
              </a:rPr>
              <a:t>Relational</a:t>
            </a:r>
            <a:r>
              <a:rPr lang="en-US" altLang="zh-TW" sz="2400" dirty="0">
                <a:solidFill>
                  <a:srgbClr val="0000FF"/>
                </a:solidFill>
                <a:ea typeface="標楷體" charset="0"/>
                <a:cs typeface="標楷體" charset="0"/>
              </a:rPr>
              <a:t> </a:t>
            </a:r>
            <a:r>
              <a:rPr lang="en-US" altLang="zh-TW" sz="2400" dirty="0">
                <a:solidFill>
                  <a:srgbClr val="E46C0A"/>
                </a:solidFill>
                <a:ea typeface="標楷體" charset="0"/>
                <a:cs typeface="標楷體" charset="0"/>
              </a:rPr>
              <a:t>databases,</a:t>
            </a:r>
            <a:r>
              <a:rPr lang="en-US" altLang="zh-TW" sz="2400" dirty="0">
                <a:ea typeface="標楷體" charset="0"/>
                <a:cs typeface="標楷體" charset="0"/>
              </a:rPr>
              <a:t> </a:t>
            </a:r>
            <a:r>
              <a:rPr lang="en-US" altLang="zh-TW" sz="2400" dirty="0">
                <a:solidFill>
                  <a:srgbClr val="E46C0A"/>
                </a:solidFill>
                <a:ea typeface="標楷體" charset="0"/>
                <a:cs typeface="標楷體" charset="0"/>
              </a:rPr>
              <a:t>spreadsheets, flat files</a:t>
            </a:r>
            <a:endParaRPr lang="en-US" altLang="zh-TW" sz="2400" dirty="0">
              <a:ea typeface="標楷體" charset="0"/>
              <a:cs typeface="標楷體" charset="0"/>
            </a:endParaRPr>
          </a:p>
          <a:p>
            <a:r>
              <a:rPr lang="en-US" altLang="zh-TW" sz="2400" dirty="0">
                <a:ea typeface="標楷體" charset="0"/>
                <a:cs typeface="標楷體" charset="0"/>
              </a:rPr>
              <a:t>We’ll focus on accessing relational databases. Nevertheless, </a:t>
            </a:r>
            <a:r>
              <a:rPr lang="en-US" altLang="zh-TW" sz="2400" b="1" dirty="0">
                <a:ea typeface="標楷體" charset="0"/>
                <a:cs typeface="標楷體" charset="0"/>
              </a:rPr>
              <a:t>using the same principles </a:t>
            </a:r>
            <a:r>
              <a:rPr lang="en-US" altLang="zh-TW" sz="2400" dirty="0">
                <a:ea typeface="標楷體" charset="0"/>
                <a:cs typeface="標楷體" charset="0"/>
              </a:rPr>
              <a:t>all others data sources can be accessed</a:t>
            </a:r>
          </a:p>
        </p:txBody>
      </p:sp>
      <p:sp>
        <p:nvSpPr>
          <p:cNvPr id="5" name="Slide Number Placeholder 5"/>
          <p:cNvSpPr>
            <a:spLocks noGrp="1"/>
          </p:cNvSpPr>
          <p:nvPr>
            <p:ph type="sldNum" sz="quarter" idx="12"/>
          </p:nvPr>
        </p:nvSpPr>
        <p:spPr/>
        <p:txBody>
          <a:bodyPr/>
          <a:lstStyle/>
          <a:p>
            <a:fld id="{BFF61341-EF06-1342-9A48-428369D47930}" type="slidenum">
              <a:rPr lang="en-US"/>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p:cTn id="7" dur="500" fill="hold"/>
                                        <p:tgtEl>
                                          <p:spTgt spid="13314"/>
                                        </p:tgtEl>
                                        <p:attrNameLst>
                                          <p:attrName>ppt_w</p:attrName>
                                        </p:attrNameLst>
                                      </p:cBhvr>
                                      <p:tavLst>
                                        <p:tav tm="0">
                                          <p:val>
                                            <p:fltVal val="0"/>
                                          </p:val>
                                        </p:tav>
                                        <p:tav tm="100000">
                                          <p:val>
                                            <p:strVal val="#ppt_w"/>
                                          </p:val>
                                        </p:tav>
                                      </p:tavLst>
                                    </p:anim>
                                    <p:anim calcmode="lin" valueType="num">
                                      <p:cBhvr>
                                        <p:cTn id="8" dur="500" fill="hold"/>
                                        <p:tgtEl>
                                          <p:spTgt spid="13314"/>
                                        </p:tgtEl>
                                        <p:attrNameLst>
                                          <p:attrName>ppt_h</p:attrName>
                                        </p:attrNameLst>
                                      </p:cBhvr>
                                      <p:tavLst>
                                        <p:tav tm="0">
                                          <p:val>
                                            <p:fltVal val="0"/>
                                          </p:val>
                                        </p:tav>
                                        <p:tav tm="100000">
                                          <p:val>
                                            <p:strVal val="#ppt_h"/>
                                          </p:val>
                                        </p:tav>
                                      </p:tavLst>
                                    </p:anim>
                                    <p:animEffect transition="in" filter="fade">
                                      <p:cBhvr>
                                        <p:cTn id="9" dur="500"/>
                                        <p:tgtEl>
                                          <p:spTgt spid="1331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3315">
                                            <p:txEl>
                                              <p:pRg st="0" end="0"/>
                                            </p:txEl>
                                          </p:spTgt>
                                        </p:tgtEl>
                                        <p:attrNameLst>
                                          <p:attrName>style.visibility</p:attrName>
                                        </p:attrNameLst>
                                      </p:cBhvr>
                                      <p:to>
                                        <p:strVal val="visible"/>
                                      </p:to>
                                    </p:set>
                                    <p:animEffect transition="in" filter="fade">
                                      <p:cBhvr>
                                        <p:cTn id="14" dur="1000">
                                          <p:stCondLst>
                                            <p:cond delay="0"/>
                                          </p:stCondLst>
                                        </p:cTn>
                                        <p:tgtEl>
                                          <p:spTgt spid="13315">
                                            <p:txEl>
                                              <p:pRg st="0" end="0"/>
                                            </p:txEl>
                                          </p:spTgt>
                                        </p:tgtEl>
                                      </p:cBhvr>
                                    </p:animEffect>
                                  </p:childTnLst>
                                </p:cTn>
                              </p:par>
                            </p:childTnLst>
                          </p:cTn>
                        </p:par>
                        <p:par>
                          <p:cTn id="15" fill="hold" nodeType="after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3315">
                                            <p:txEl>
                                              <p:pRg st="1" end="1"/>
                                            </p:txEl>
                                          </p:spTgt>
                                        </p:tgtEl>
                                        <p:attrNameLst>
                                          <p:attrName>style.visibility</p:attrName>
                                        </p:attrNameLst>
                                      </p:cBhvr>
                                      <p:to>
                                        <p:strVal val="visible"/>
                                      </p:to>
                                    </p:set>
                                    <p:animEffect transition="in" filter="fade">
                                      <p:cBhvr>
                                        <p:cTn id="18" dur="1000">
                                          <p:stCondLst>
                                            <p:cond delay="0"/>
                                          </p:stCondLst>
                                        </p:cTn>
                                        <p:tgtEl>
                                          <p:spTgt spid="13315">
                                            <p:txEl>
                                              <p:pRg st="1" end="1"/>
                                            </p:txEl>
                                          </p:spTgt>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3315">
                                            <p:txEl>
                                              <p:pRg st="2" end="2"/>
                                            </p:txEl>
                                          </p:spTgt>
                                        </p:tgtEl>
                                        <p:attrNameLst>
                                          <p:attrName>style.visibility</p:attrName>
                                        </p:attrNameLst>
                                      </p:cBhvr>
                                      <p:to>
                                        <p:strVal val="visible"/>
                                      </p:to>
                                    </p:set>
                                    <p:animEffect transition="in" filter="fade">
                                      <p:cBhvr>
                                        <p:cTn id="22" dur="1000">
                                          <p:stCondLst>
                                            <p:cond delay="0"/>
                                          </p:stCondLst>
                                        </p:cTn>
                                        <p:tgtEl>
                                          <p:spTgt spid="1331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315">
                                            <p:txEl>
                                              <p:pRg st="3" end="3"/>
                                            </p:txEl>
                                          </p:spTgt>
                                        </p:tgtEl>
                                        <p:attrNameLst>
                                          <p:attrName>style.visibility</p:attrName>
                                        </p:attrNameLst>
                                      </p:cBhvr>
                                      <p:to>
                                        <p:strVal val="visible"/>
                                      </p:to>
                                    </p:set>
                                    <p:animEffect transition="in" filter="fade">
                                      <p:cBhvr>
                                        <p:cTn id="27" dur="1000">
                                          <p:stCondLst>
                                            <p:cond delay="0"/>
                                          </p:stCondLst>
                                        </p:cTn>
                                        <p:tgtEl>
                                          <p:spTgt spid="133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5"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122238"/>
            <a:ext cx="8153400" cy="1295400"/>
          </a:xfrm>
        </p:spPr>
        <p:txBody>
          <a:bodyPr/>
          <a:lstStyle/>
          <a:p>
            <a:r>
              <a:rPr lang="en-US" dirty="0"/>
              <a:t>JDBC – </a:t>
            </a:r>
            <a:r>
              <a:rPr lang="en-US"/>
              <a:t>Updateable ResultSet</a:t>
            </a:r>
            <a:endParaRPr lang="en-US" dirty="0"/>
          </a:p>
        </p:txBody>
      </p:sp>
      <p:sp>
        <p:nvSpPr>
          <p:cNvPr id="47107" name="Rectangle 3"/>
          <p:cNvSpPr>
            <a:spLocks noGrp="1" noChangeArrowheads="1"/>
          </p:cNvSpPr>
          <p:nvPr>
            <p:ph idx="1"/>
          </p:nvPr>
        </p:nvSpPr>
        <p:spPr/>
        <p:txBody>
          <a:bodyPr>
            <a:normAutofit/>
          </a:bodyPr>
          <a:lstStyle/>
          <a:p>
            <a:pPr>
              <a:lnSpc>
                <a:spcPct val="80000"/>
              </a:lnSpc>
              <a:buFont typeface="Wingdings" charset="0"/>
              <a:buNone/>
            </a:pPr>
            <a:r>
              <a:rPr lang="en-US" sz="2000" dirty="0">
                <a:latin typeface="Consolas"/>
                <a:cs typeface="Consolas"/>
              </a:rPr>
              <a:t>Statement s = </a:t>
            </a:r>
            <a:r>
              <a:rPr lang="en-US" sz="2000" dirty="0" err="1">
                <a:latin typeface="Consolas"/>
                <a:cs typeface="Consolas"/>
              </a:rPr>
              <a:t>c.createStatement</a:t>
            </a:r>
            <a:r>
              <a:rPr lang="en-US" sz="2000" dirty="0">
                <a:latin typeface="Consolas"/>
                <a:cs typeface="Consolas"/>
              </a:rPr>
              <a:t>(</a:t>
            </a:r>
          </a:p>
          <a:p>
            <a:pPr>
              <a:lnSpc>
                <a:spcPct val="80000"/>
              </a:lnSpc>
              <a:buFont typeface="Wingdings" charset="0"/>
              <a:buNone/>
            </a:pPr>
            <a:r>
              <a:rPr lang="en-US" sz="2000" dirty="0">
                <a:latin typeface="Consolas"/>
                <a:cs typeface="Consolas"/>
              </a:rPr>
              <a:t>	</a:t>
            </a:r>
            <a:r>
              <a:rPr lang="en-US" sz="2000" dirty="0" err="1">
                <a:latin typeface="Consolas"/>
                <a:cs typeface="Consolas"/>
              </a:rPr>
              <a:t>ResultSet.TYPE_FORWARD_ONLY</a:t>
            </a:r>
            <a:r>
              <a:rPr lang="en-US" sz="2000" dirty="0">
                <a:latin typeface="Consolas"/>
                <a:cs typeface="Consolas"/>
              </a:rPr>
              <a:t>,</a:t>
            </a:r>
          </a:p>
          <a:p>
            <a:pPr>
              <a:lnSpc>
                <a:spcPct val="80000"/>
              </a:lnSpc>
              <a:buFont typeface="Wingdings" charset="0"/>
              <a:buNone/>
            </a:pPr>
            <a:r>
              <a:rPr lang="en-US" sz="2000" dirty="0">
                <a:latin typeface="Consolas"/>
                <a:cs typeface="Consolas"/>
              </a:rPr>
              <a:t>	</a:t>
            </a:r>
            <a:r>
              <a:rPr lang="en-US" sz="2000" dirty="0" err="1">
                <a:solidFill>
                  <a:srgbClr val="E46C0A"/>
                </a:solidFill>
                <a:latin typeface="Consolas"/>
                <a:cs typeface="Consolas"/>
              </a:rPr>
              <a:t>ResultSet.CONCUR_UPDATABLE</a:t>
            </a:r>
            <a:r>
              <a:rPr lang="en-US" sz="2000" dirty="0">
                <a:latin typeface="Consolas"/>
                <a:cs typeface="Consolas"/>
              </a:rPr>
              <a:t>);</a:t>
            </a:r>
          </a:p>
          <a:p>
            <a:pPr>
              <a:lnSpc>
                <a:spcPct val="80000"/>
              </a:lnSpc>
              <a:buFont typeface="Wingdings" charset="0"/>
              <a:buNone/>
            </a:pPr>
            <a:endParaRPr lang="en-US" sz="2000" dirty="0">
              <a:latin typeface="Consolas"/>
              <a:cs typeface="Consolas"/>
            </a:endParaRPr>
          </a:p>
          <a:p>
            <a:pPr>
              <a:lnSpc>
                <a:spcPct val="90000"/>
              </a:lnSpc>
              <a:buFont typeface="Wingdings" charset="0"/>
              <a:buNone/>
            </a:pPr>
            <a:r>
              <a:rPr lang="en-US" sz="2000" b="1" dirty="0" err="1">
                <a:latin typeface="Consolas"/>
                <a:cs typeface="Consolas"/>
              </a:rPr>
              <a:t>ResultSet</a:t>
            </a:r>
            <a:r>
              <a:rPr lang="en-US" sz="2000" dirty="0">
                <a:latin typeface="Consolas"/>
                <a:cs typeface="Consolas"/>
              </a:rPr>
              <a:t> </a:t>
            </a:r>
            <a:r>
              <a:rPr lang="en-US" sz="2000" dirty="0" err="1">
                <a:latin typeface="Consolas"/>
                <a:cs typeface="Consolas"/>
              </a:rPr>
              <a:t>rs</a:t>
            </a:r>
            <a:r>
              <a:rPr lang="en-US" sz="2000" dirty="0">
                <a:latin typeface="Consolas"/>
                <a:cs typeface="Consolas"/>
              </a:rPr>
              <a:t> = </a:t>
            </a:r>
            <a:r>
              <a:rPr lang="en-US" sz="2000" dirty="0" err="1">
                <a:latin typeface="Consolas"/>
                <a:cs typeface="Consolas"/>
              </a:rPr>
              <a:t>s.</a:t>
            </a:r>
            <a:r>
              <a:rPr lang="en-US" sz="2000" b="1" dirty="0" err="1">
                <a:latin typeface="Consolas"/>
                <a:cs typeface="Consolas"/>
              </a:rPr>
              <a:t>executeQuery</a:t>
            </a:r>
            <a:r>
              <a:rPr lang="en-US" sz="2000" dirty="0">
                <a:latin typeface="Consolas"/>
                <a:cs typeface="Consolas"/>
              </a:rPr>
              <a:t>(</a:t>
            </a:r>
            <a:r>
              <a:rPr lang="it-IT" sz="2000" dirty="0">
                <a:latin typeface="Consolas"/>
                <a:cs typeface="Consolas"/>
              </a:rPr>
              <a:t>“</a:t>
            </a:r>
            <a:r>
              <a:rPr lang="en-US" sz="2000" dirty="0">
                <a:latin typeface="Consolas"/>
                <a:cs typeface="Consolas"/>
              </a:rPr>
              <a:t>SELECT </a:t>
            </a:r>
            <a:r>
              <a:rPr lang="it-IT" sz="2000" dirty="0">
                <a:latin typeface="Consolas"/>
                <a:cs typeface="Consolas"/>
              </a:rPr>
              <a:t>* FROM </a:t>
            </a:r>
            <a:r>
              <a:rPr lang="it-IT" sz="2000" dirty="0" err="1">
                <a:latin typeface="Consolas"/>
                <a:cs typeface="Consolas"/>
              </a:rPr>
              <a:t>students</a:t>
            </a:r>
            <a:r>
              <a:rPr lang="it-IT" sz="2000" dirty="0">
                <a:latin typeface="Consolas"/>
                <a:cs typeface="Consolas"/>
              </a:rPr>
              <a:t> WHERE </a:t>
            </a:r>
            <a:r>
              <a:rPr lang="it-IT" sz="2000" dirty="0" err="1">
                <a:latin typeface="Consolas"/>
                <a:cs typeface="Consolas"/>
              </a:rPr>
              <a:t>type</a:t>
            </a:r>
            <a:r>
              <a:rPr lang="it-IT" sz="2000" dirty="0">
                <a:latin typeface="Consolas"/>
                <a:cs typeface="Consolas"/>
              </a:rPr>
              <a:t>=‘</a:t>
            </a:r>
            <a:r>
              <a:rPr lang="it-IT" sz="2000" dirty="0" err="1">
                <a:latin typeface="Consolas"/>
                <a:cs typeface="Consolas"/>
              </a:rPr>
              <a:t>listening</a:t>
            </a:r>
            <a:r>
              <a:rPr lang="it-IT" sz="2000" dirty="0">
                <a:latin typeface="Consolas"/>
                <a:cs typeface="Consolas"/>
              </a:rPr>
              <a:t>’</a:t>
            </a:r>
            <a:r>
              <a:rPr lang="en-US" altLang="ja-JP" sz="2000" dirty="0">
                <a:latin typeface="Consolas"/>
                <a:cs typeface="Consolas"/>
              </a:rPr>
              <a:t>”</a:t>
            </a:r>
            <a:r>
              <a:rPr lang="en-US" sz="2000" dirty="0">
                <a:latin typeface="Consolas"/>
                <a:cs typeface="Consolas"/>
              </a:rPr>
              <a:t>);</a:t>
            </a:r>
          </a:p>
          <a:p>
            <a:pPr>
              <a:lnSpc>
                <a:spcPct val="90000"/>
              </a:lnSpc>
              <a:buFont typeface="Wingdings" charset="0"/>
              <a:buNone/>
            </a:pPr>
            <a:endParaRPr lang="en-US" sz="2000" dirty="0">
              <a:latin typeface="Consolas"/>
              <a:cs typeface="Consolas"/>
            </a:endParaRPr>
          </a:p>
          <a:p>
            <a:pPr>
              <a:lnSpc>
                <a:spcPct val="80000"/>
              </a:lnSpc>
              <a:buFont typeface="Wingdings" charset="0"/>
              <a:buNone/>
            </a:pPr>
            <a:r>
              <a:rPr lang="en-US" sz="2000" dirty="0">
                <a:latin typeface="Consolas"/>
                <a:cs typeface="Consolas"/>
              </a:rPr>
              <a:t>while (</a:t>
            </a:r>
            <a:r>
              <a:rPr lang="en-US" sz="2000" dirty="0" err="1">
                <a:latin typeface="Consolas"/>
                <a:cs typeface="Consolas"/>
              </a:rPr>
              <a:t>rs.next</a:t>
            </a:r>
            <a:r>
              <a:rPr lang="en-US" sz="2000" dirty="0">
                <a:latin typeface="Consolas"/>
                <a:cs typeface="Consolas"/>
              </a:rPr>
              <a:t>()) {</a:t>
            </a:r>
          </a:p>
          <a:p>
            <a:pPr>
              <a:lnSpc>
                <a:spcPct val="80000"/>
              </a:lnSpc>
              <a:buFont typeface="Wingdings" charset="0"/>
              <a:buNone/>
            </a:pPr>
            <a:r>
              <a:rPr lang="en-US" sz="2000" dirty="0">
                <a:latin typeface="Consolas"/>
                <a:cs typeface="Consolas"/>
              </a:rPr>
              <a:t>	</a:t>
            </a:r>
            <a:r>
              <a:rPr lang="en-US" sz="2000" dirty="0" err="1">
                <a:latin typeface="Consolas"/>
                <a:cs typeface="Consolas"/>
              </a:rPr>
              <a:t>int</a:t>
            </a:r>
            <a:r>
              <a:rPr lang="en-US" sz="2000" dirty="0">
                <a:latin typeface="Consolas"/>
                <a:cs typeface="Consolas"/>
              </a:rPr>
              <a:t> grade = </a:t>
            </a:r>
            <a:r>
              <a:rPr lang="en-US" sz="2000" dirty="0" err="1">
                <a:latin typeface="Consolas"/>
                <a:cs typeface="Consolas"/>
              </a:rPr>
              <a:t>rs.getInt</a:t>
            </a:r>
            <a:r>
              <a:rPr lang="en-US" sz="2000" dirty="0">
                <a:latin typeface="Consolas"/>
                <a:cs typeface="Consolas"/>
              </a:rPr>
              <a:t>(</a:t>
            </a:r>
            <a:r>
              <a:rPr lang="ja-JP" altLang="en-US" sz="2000" dirty="0">
                <a:latin typeface="Consolas"/>
                <a:cs typeface="Consolas"/>
              </a:rPr>
              <a:t>“</a:t>
            </a:r>
            <a:r>
              <a:rPr lang="en-US" sz="2000" dirty="0">
                <a:latin typeface="Consolas"/>
                <a:cs typeface="Consolas"/>
              </a:rPr>
              <a:t>grade</a:t>
            </a:r>
            <a:r>
              <a:rPr lang="ja-JP" altLang="en-US" sz="2000" dirty="0">
                <a:latin typeface="Consolas"/>
                <a:cs typeface="Consolas"/>
              </a:rPr>
              <a:t>”</a:t>
            </a:r>
            <a:r>
              <a:rPr lang="en-US" sz="2000" dirty="0">
                <a:latin typeface="Consolas"/>
                <a:cs typeface="Consolas"/>
              </a:rPr>
              <a:t>);</a:t>
            </a:r>
          </a:p>
          <a:p>
            <a:pPr>
              <a:lnSpc>
                <a:spcPct val="80000"/>
              </a:lnSpc>
              <a:buFont typeface="Wingdings" charset="0"/>
              <a:buNone/>
            </a:pPr>
            <a:r>
              <a:rPr lang="en-US" sz="2000" dirty="0">
                <a:latin typeface="Consolas"/>
                <a:cs typeface="Consolas"/>
              </a:rPr>
              <a:t>	</a:t>
            </a:r>
            <a:r>
              <a:rPr lang="en-US" sz="2000" dirty="0" err="1">
                <a:solidFill>
                  <a:srgbClr val="E46C0A"/>
                </a:solidFill>
                <a:latin typeface="Consolas"/>
                <a:cs typeface="Consolas"/>
              </a:rPr>
              <a:t>rs.updateInt</a:t>
            </a:r>
            <a:r>
              <a:rPr lang="en-US" sz="2000" dirty="0">
                <a:latin typeface="Consolas"/>
                <a:cs typeface="Consolas"/>
              </a:rPr>
              <a:t>(</a:t>
            </a:r>
            <a:r>
              <a:rPr lang="ja-JP" altLang="en-US" sz="2000" dirty="0">
                <a:latin typeface="Consolas"/>
                <a:cs typeface="Consolas"/>
              </a:rPr>
              <a:t>“</a:t>
            </a:r>
            <a:r>
              <a:rPr lang="en-US" sz="2000" dirty="0">
                <a:latin typeface="Consolas"/>
                <a:cs typeface="Consolas"/>
              </a:rPr>
              <a:t>grade</a:t>
            </a:r>
            <a:r>
              <a:rPr lang="ja-JP" altLang="en-US" sz="2000" dirty="0">
                <a:latin typeface="Consolas"/>
                <a:cs typeface="Consolas"/>
              </a:rPr>
              <a:t>”</a:t>
            </a:r>
            <a:r>
              <a:rPr lang="en-US" sz="2000" dirty="0">
                <a:latin typeface="Consolas"/>
                <a:cs typeface="Consolas"/>
              </a:rPr>
              <a:t>, grade + 1);</a:t>
            </a:r>
          </a:p>
          <a:p>
            <a:pPr>
              <a:lnSpc>
                <a:spcPct val="80000"/>
              </a:lnSpc>
              <a:buFont typeface="Wingdings" charset="0"/>
              <a:buNone/>
            </a:pPr>
            <a:r>
              <a:rPr lang="en-US" sz="2000" dirty="0">
                <a:latin typeface="Consolas"/>
                <a:cs typeface="Consolas"/>
              </a:rPr>
              <a:t>	</a:t>
            </a:r>
            <a:r>
              <a:rPr lang="en-US" sz="2000" dirty="0" err="1">
                <a:solidFill>
                  <a:srgbClr val="E46C0A"/>
                </a:solidFill>
                <a:latin typeface="Consolas"/>
                <a:cs typeface="Consolas"/>
              </a:rPr>
              <a:t>rs.updateRow</a:t>
            </a:r>
            <a:r>
              <a:rPr lang="en-US" sz="2000" dirty="0">
                <a:latin typeface="Consolas"/>
                <a:cs typeface="Consolas"/>
              </a:rPr>
              <a:t>();</a:t>
            </a:r>
          </a:p>
          <a:p>
            <a:pPr>
              <a:lnSpc>
                <a:spcPct val="80000"/>
              </a:lnSpc>
              <a:buFont typeface="Wingdings" charset="0"/>
              <a:buNone/>
            </a:pPr>
            <a:r>
              <a:rPr lang="en-US" sz="2000" dirty="0">
                <a:latin typeface="Consolas"/>
                <a:cs typeface="Consolas"/>
              </a:rPr>
              <a:t>}</a:t>
            </a:r>
          </a:p>
          <a:p>
            <a:pPr>
              <a:lnSpc>
                <a:spcPct val="80000"/>
              </a:lnSpc>
              <a:buFont typeface="Wingdings" charset="0"/>
              <a:buNone/>
            </a:pPr>
            <a:endParaRPr lang="en-US" sz="2000" dirty="0">
              <a:latin typeface="Consolas"/>
              <a:cs typeface="Consolas"/>
            </a:endParaRPr>
          </a:p>
        </p:txBody>
      </p:sp>
      <p:sp>
        <p:nvSpPr>
          <p:cNvPr id="5" name="Slide Number Placeholder 5"/>
          <p:cNvSpPr>
            <a:spLocks noGrp="1"/>
          </p:cNvSpPr>
          <p:nvPr>
            <p:ph type="sldNum" sz="quarter" idx="12"/>
          </p:nvPr>
        </p:nvSpPr>
        <p:spPr/>
        <p:txBody>
          <a:bodyPr/>
          <a:lstStyle/>
          <a:p>
            <a:fld id="{36C7C17A-E81C-2C4A-AF96-106FB6D9130F}" type="slidenum">
              <a:rPr lang="en-US"/>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err="1">
                <a:latin typeface="Calibri"/>
                <a:cs typeface="Calibri"/>
              </a:rPr>
              <a:t>DatabaseMetaData</a:t>
            </a:r>
            <a:r>
              <a:rPr lang="en-US" dirty="0">
                <a:latin typeface="Calibri"/>
                <a:cs typeface="Calibri"/>
              </a:rPr>
              <a:t> object </a:t>
            </a:r>
          </a:p>
        </p:txBody>
      </p:sp>
      <p:sp>
        <p:nvSpPr>
          <p:cNvPr id="78851" name="Rectangle 3"/>
          <p:cNvSpPr>
            <a:spLocks noGrp="1" noChangeArrowheads="1"/>
          </p:cNvSpPr>
          <p:nvPr>
            <p:ph idx="1"/>
          </p:nvPr>
        </p:nvSpPr>
        <p:spPr/>
        <p:txBody>
          <a:bodyPr>
            <a:normAutofit/>
          </a:bodyPr>
          <a:lstStyle/>
          <a:p>
            <a:pPr>
              <a:lnSpc>
                <a:spcPct val="80000"/>
              </a:lnSpc>
            </a:pPr>
            <a:r>
              <a:rPr lang="en-US" sz="2800" dirty="0"/>
              <a:t>A </a:t>
            </a:r>
            <a:r>
              <a:rPr lang="en-US" sz="2800" dirty="0">
                <a:solidFill>
                  <a:srgbClr val="E46C0A"/>
                </a:solidFill>
              </a:rPr>
              <a:t>Connection </a:t>
            </a:r>
            <a:r>
              <a:rPr lang="en-US" sz="2800" dirty="0">
                <a:solidFill>
                  <a:srgbClr val="000000"/>
                </a:solidFill>
              </a:rPr>
              <a:t>object</a:t>
            </a:r>
            <a:r>
              <a:rPr lang="en-US" sz="2800" dirty="0">
                <a:solidFill>
                  <a:srgbClr val="E46C0A"/>
                </a:solidFill>
              </a:rPr>
              <a:t> </a:t>
            </a:r>
            <a:r>
              <a:rPr lang="en-US" sz="2800" dirty="0"/>
              <a:t>provides a </a:t>
            </a:r>
            <a:r>
              <a:rPr lang="en-US" sz="2800" dirty="0" err="1">
                <a:solidFill>
                  <a:srgbClr val="E46C0A"/>
                </a:solidFill>
              </a:rPr>
              <a:t>DatabaseMetaData</a:t>
            </a:r>
            <a:r>
              <a:rPr lang="en-US" sz="2800" dirty="0">
                <a:solidFill>
                  <a:srgbClr val="E46C0A"/>
                </a:solidFill>
              </a:rPr>
              <a:t> </a:t>
            </a:r>
            <a:r>
              <a:rPr lang="en-US" sz="2800" dirty="0"/>
              <a:t>object which is able to provide </a:t>
            </a:r>
            <a:r>
              <a:rPr lang="en-US" sz="2800" dirty="0">
                <a:solidFill>
                  <a:srgbClr val="E46C0A"/>
                </a:solidFill>
              </a:rPr>
              <a:t>schema </a:t>
            </a:r>
            <a:r>
              <a:rPr lang="en-US" sz="2800" dirty="0"/>
              <a:t>information describing:</a:t>
            </a:r>
          </a:p>
          <a:p>
            <a:pPr lvl="1">
              <a:lnSpc>
                <a:spcPct val="80000"/>
              </a:lnSpc>
            </a:pPr>
            <a:r>
              <a:rPr lang="en-US" sz="2400" dirty="0"/>
              <a:t>tables</a:t>
            </a:r>
          </a:p>
          <a:p>
            <a:pPr lvl="1">
              <a:lnSpc>
                <a:spcPct val="80000"/>
              </a:lnSpc>
            </a:pPr>
            <a:r>
              <a:rPr lang="en-US" sz="2400" dirty="0"/>
              <a:t>supported SQL grammar</a:t>
            </a:r>
          </a:p>
          <a:p>
            <a:pPr lvl="1">
              <a:lnSpc>
                <a:spcPct val="80000"/>
              </a:lnSpc>
            </a:pPr>
            <a:r>
              <a:rPr lang="en-US" sz="2400" i="1" dirty="0"/>
              <a:t>supported capabilities of the connection </a:t>
            </a:r>
          </a:p>
          <a:p>
            <a:pPr lvl="1">
              <a:lnSpc>
                <a:spcPct val="80000"/>
              </a:lnSpc>
            </a:pPr>
            <a:r>
              <a:rPr lang="en-US" sz="2400" dirty="0"/>
              <a:t>stored procedures</a:t>
            </a:r>
          </a:p>
          <a:p>
            <a:pPr marL="0" indent="0">
              <a:lnSpc>
                <a:spcPct val="80000"/>
              </a:lnSpc>
              <a:buNone/>
            </a:pPr>
            <a:endParaRPr lang="en-US" sz="2400" dirty="0"/>
          </a:p>
          <a:p>
            <a:pPr marL="0" indent="0">
              <a:lnSpc>
                <a:spcPct val="80000"/>
              </a:lnSpc>
              <a:buNone/>
            </a:pPr>
            <a:endParaRPr lang="en-US" sz="2000" i="1" dirty="0"/>
          </a:p>
          <a:p>
            <a:pPr marL="0" indent="0">
              <a:lnSpc>
                <a:spcPct val="80000"/>
              </a:lnSpc>
              <a:buNone/>
            </a:pPr>
            <a:endParaRPr lang="en-US" sz="2000" i="1" dirty="0"/>
          </a:p>
          <a:p>
            <a:pPr marL="0" indent="0">
              <a:lnSpc>
                <a:spcPct val="80000"/>
              </a:lnSpc>
              <a:buNone/>
            </a:pPr>
            <a:endParaRPr lang="en-US" sz="2000" i="1" dirty="0"/>
          </a:p>
          <a:p>
            <a:pPr marL="0" indent="0">
              <a:lnSpc>
                <a:spcPct val="80000"/>
              </a:lnSpc>
              <a:buNone/>
            </a:pPr>
            <a:r>
              <a:rPr lang="en-US" sz="2000" i="1" dirty="0"/>
              <a:t>* What is a stored procedure? A group of SQL statements forming a logical unit aimed at performing a specific task </a:t>
            </a:r>
          </a:p>
        </p:txBody>
      </p:sp>
      <p:sp>
        <p:nvSpPr>
          <p:cNvPr id="5" name="Slide Number Placeholder 5"/>
          <p:cNvSpPr>
            <a:spLocks noGrp="1"/>
          </p:cNvSpPr>
          <p:nvPr>
            <p:ph type="sldNum" sz="quarter" idx="12"/>
          </p:nvPr>
        </p:nvSpPr>
        <p:spPr/>
        <p:txBody>
          <a:bodyPr/>
          <a:lstStyle/>
          <a:p>
            <a:fld id="{1EB36ED8-EBC3-3044-BC9D-FF05048CE1C9}" type="slidenum">
              <a:rPr lang="en-US"/>
              <a:pPr/>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8850"/>
                                        </p:tgtEl>
                                        <p:attrNameLst>
                                          <p:attrName>style.visibility</p:attrName>
                                        </p:attrNameLst>
                                      </p:cBhvr>
                                      <p:to>
                                        <p:strVal val="visible"/>
                                      </p:to>
                                    </p:set>
                                    <p:anim calcmode="lin" valueType="num">
                                      <p:cBhvr>
                                        <p:cTn id="7" dur="500" fill="hold"/>
                                        <p:tgtEl>
                                          <p:spTgt spid="78850"/>
                                        </p:tgtEl>
                                        <p:attrNameLst>
                                          <p:attrName>ppt_w</p:attrName>
                                        </p:attrNameLst>
                                      </p:cBhvr>
                                      <p:tavLst>
                                        <p:tav tm="0">
                                          <p:val>
                                            <p:fltVal val="0"/>
                                          </p:val>
                                        </p:tav>
                                        <p:tav tm="100000">
                                          <p:val>
                                            <p:strVal val="#ppt_w"/>
                                          </p:val>
                                        </p:tav>
                                      </p:tavLst>
                                    </p:anim>
                                    <p:anim calcmode="lin" valueType="num">
                                      <p:cBhvr>
                                        <p:cTn id="8" dur="500" fill="hold"/>
                                        <p:tgtEl>
                                          <p:spTgt spid="78850"/>
                                        </p:tgtEl>
                                        <p:attrNameLst>
                                          <p:attrName>ppt_h</p:attrName>
                                        </p:attrNameLst>
                                      </p:cBhvr>
                                      <p:tavLst>
                                        <p:tav tm="0">
                                          <p:val>
                                            <p:fltVal val="0"/>
                                          </p:val>
                                        </p:tav>
                                        <p:tav tm="100000">
                                          <p:val>
                                            <p:strVal val="#ppt_h"/>
                                          </p:val>
                                        </p:tav>
                                      </p:tavLst>
                                    </p:anim>
                                    <p:animEffect transition="in" filter="fade">
                                      <p:cBhvr>
                                        <p:cTn id="9" dur="500"/>
                                        <p:tgtEl>
                                          <p:spTgt spid="78850"/>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78851">
                                            <p:txEl>
                                              <p:pRg st="0" end="0"/>
                                            </p:txEl>
                                          </p:spTgt>
                                        </p:tgtEl>
                                        <p:attrNameLst>
                                          <p:attrName>style.visibility</p:attrName>
                                        </p:attrNameLst>
                                      </p:cBhvr>
                                      <p:to>
                                        <p:strVal val="visible"/>
                                      </p:to>
                                    </p:set>
                                    <p:animEffect transition="in" filter="fade">
                                      <p:cBhvr>
                                        <p:cTn id="13" dur="1000">
                                          <p:stCondLst>
                                            <p:cond delay="0"/>
                                          </p:stCondLst>
                                        </p:cTn>
                                        <p:tgtEl>
                                          <p:spTgt spid="78851">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8851">
                                            <p:txEl>
                                              <p:pRg st="1" end="1"/>
                                            </p:txEl>
                                          </p:spTgt>
                                        </p:tgtEl>
                                        <p:attrNameLst>
                                          <p:attrName>style.visibility</p:attrName>
                                        </p:attrNameLst>
                                      </p:cBhvr>
                                      <p:to>
                                        <p:strVal val="visible"/>
                                      </p:to>
                                    </p:set>
                                    <p:animEffect transition="in" filter="fade">
                                      <p:cBhvr>
                                        <p:cTn id="16" dur="1000">
                                          <p:stCondLst>
                                            <p:cond delay="0"/>
                                          </p:stCondLst>
                                        </p:cTn>
                                        <p:tgtEl>
                                          <p:spTgt spid="78851">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8851">
                                            <p:txEl>
                                              <p:pRg st="2" end="2"/>
                                            </p:txEl>
                                          </p:spTgt>
                                        </p:tgtEl>
                                        <p:attrNameLst>
                                          <p:attrName>style.visibility</p:attrName>
                                        </p:attrNameLst>
                                      </p:cBhvr>
                                      <p:to>
                                        <p:strVal val="visible"/>
                                      </p:to>
                                    </p:set>
                                    <p:animEffect transition="in" filter="fade">
                                      <p:cBhvr>
                                        <p:cTn id="19" dur="1000">
                                          <p:stCondLst>
                                            <p:cond delay="0"/>
                                          </p:stCondLst>
                                        </p:cTn>
                                        <p:tgtEl>
                                          <p:spTgt spid="78851">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8851">
                                            <p:txEl>
                                              <p:pRg st="3" end="3"/>
                                            </p:txEl>
                                          </p:spTgt>
                                        </p:tgtEl>
                                        <p:attrNameLst>
                                          <p:attrName>style.visibility</p:attrName>
                                        </p:attrNameLst>
                                      </p:cBhvr>
                                      <p:to>
                                        <p:strVal val="visible"/>
                                      </p:to>
                                    </p:set>
                                    <p:animEffect transition="in" filter="fade">
                                      <p:cBhvr>
                                        <p:cTn id="22" dur="1000">
                                          <p:stCondLst>
                                            <p:cond delay="0"/>
                                          </p:stCondLst>
                                        </p:cTn>
                                        <p:tgtEl>
                                          <p:spTgt spid="78851">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8851">
                                            <p:txEl>
                                              <p:pRg st="4" end="4"/>
                                            </p:txEl>
                                          </p:spTgt>
                                        </p:tgtEl>
                                        <p:attrNameLst>
                                          <p:attrName>style.visibility</p:attrName>
                                        </p:attrNameLst>
                                      </p:cBhvr>
                                      <p:to>
                                        <p:strVal val="visible"/>
                                      </p:to>
                                    </p:set>
                                    <p:animEffect transition="in" filter="fade">
                                      <p:cBhvr>
                                        <p:cTn id="25" dur="1000">
                                          <p:stCondLst>
                                            <p:cond delay="0"/>
                                          </p:stCondLst>
                                        </p:cTn>
                                        <p:tgtEl>
                                          <p:spTgt spid="7885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8851">
                                            <p:txEl>
                                              <p:pRg st="9" end="9"/>
                                            </p:txEl>
                                          </p:spTgt>
                                        </p:tgtEl>
                                        <p:attrNameLst>
                                          <p:attrName>style.visibility</p:attrName>
                                        </p:attrNameLst>
                                      </p:cBhvr>
                                      <p:to>
                                        <p:strVal val="visible"/>
                                      </p:to>
                                    </p:set>
                                    <p:animEffect transition="in" filter="fade">
                                      <p:cBhvr>
                                        <p:cTn id="30" dur="1000">
                                          <p:stCondLst>
                                            <p:cond delay="0"/>
                                          </p:stCondLst>
                                        </p:cTn>
                                        <p:tgtEl>
                                          <p:spTgt spid="788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p:bldP spid="78851"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err="1">
                <a:latin typeface="Calibri"/>
                <a:cs typeface="Calibri"/>
              </a:rPr>
              <a:t>DatabaseMetaData</a:t>
            </a:r>
            <a:r>
              <a:rPr lang="en-US" dirty="0">
                <a:latin typeface="Calibri"/>
                <a:cs typeface="Calibri"/>
              </a:rPr>
              <a:t> object </a:t>
            </a:r>
          </a:p>
        </p:txBody>
      </p:sp>
      <p:sp>
        <p:nvSpPr>
          <p:cNvPr id="48131" name="Rectangle 3"/>
          <p:cNvSpPr>
            <a:spLocks noGrp="1" noChangeArrowheads="1"/>
          </p:cNvSpPr>
          <p:nvPr>
            <p:ph idx="1"/>
          </p:nvPr>
        </p:nvSpPr>
        <p:spPr/>
        <p:txBody>
          <a:bodyPr>
            <a:noAutofit/>
          </a:bodyPr>
          <a:lstStyle/>
          <a:p>
            <a:pPr marL="0" indent="0">
              <a:buNone/>
            </a:pPr>
            <a:r>
              <a:rPr lang="en-US" sz="1400" dirty="0">
                <a:latin typeface="Consolas"/>
                <a:cs typeface="Consolas"/>
              </a:rPr>
              <a:t>// Establish Connection</a:t>
            </a:r>
          </a:p>
          <a:p>
            <a:pPr marL="0" indent="0">
              <a:buNone/>
            </a:pPr>
            <a:r>
              <a:rPr lang="en-US" sz="1400" dirty="0" err="1">
                <a:latin typeface="Consolas"/>
                <a:cs typeface="Consolas"/>
              </a:rPr>
              <a:t>Class.</a:t>
            </a:r>
            <a:r>
              <a:rPr lang="en-US" sz="1400" i="1" dirty="0" err="1">
                <a:latin typeface="Consolas"/>
                <a:cs typeface="Consolas"/>
              </a:rPr>
              <a:t>forName</a:t>
            </a:r>
            <a:r>
              <a:rPr lang="en-US" sz="1400" i="1" dirty="0">
                <a:latin typeface="Consolas"/>
                <a:cs typeface="Consolas"/>
              </a:rPr>
              <a:t>("</a:t>
            </a:r>
            <a:r>
              <a:rPr lang="en-US" sz="1400" i="1" dirty="0" err="1">
                <a:latin typeface="Consolas"/>
                <a:cs typeface="Consolas"/>
              </a:rPr>
              <a:t>org.sqlite.JDBC</a:t>
            </a:r>
            <a:r>
              <a:rPr lang="en-US" sz="1400" i="1" dirty="0">
                <a:latin typeface="Consolas"/>
                <a:cs typeface="Consolas"/>
              </a:rPr>
              <a:t>");</a:t>
            </a:r>
          </a:p>
          <a:p>
            <a:pPr marL="0" indent="0">
              <a:buNone/>
            </a:pPr>
            <a:r>
              <a:rPr lang="en-US" sz="1400" dirty="0">
                <a:latin typeface="Consolas"/>
                <a:cs typeface="Consolas"/>
              </a:rPr>
              <a:t>Connection connection = </a:t>
            </a:r>
            <a:r>
              <a:rPr lang="en-US" sz="1400" dirty="0" err="1">
                <a:latin typeface="Consolas"/>
                <a:cs typeface="Consolas"/>
              </a:rPr>
              <a:t>DriverManager.</a:t>
            </a:r>
            <a:r>
              <a:rPr lang="en-US" sz="1400" i="1" dirty="0" err="1">
                <a:latin typeface="Consolas"/>
                <a:cs typeface="Consolas"/>
              </a:rPr>
              <a:t>getConnection</a:t>
            </a:r>
            <a:r>
              <a:rPr lang="en-US" sz="1400" i="1" dirty="0">
                <a:latin typeface="Consolas"/>
                <a:cs typeface="Consolas"/>
              </a:rPr>
              <a:t>("</a:t>
            </a:r>
            <a:r>
              <a:rPr lang="en-US" sz="1400" i="1" dirty="0" err="1">
                <a:latin typeface="Consolas"/>
                <a:cs typeface="Consolas"/>
              </a:rPr>
              <a:t>jdbc:sqlite:sample.db</a:t>
            </a:r>
            <a:r>
              <a:rPr lang="en-US" sz="1400" i="1" dirty="0">
                <a:latin typeface="Consolas"/>
                <a:cs typeface="Consolas"/>
              </a:rPr>
              <a:t>");</a:t>
            </a:r>
          </a:p>
          <a:p>
            <a:pPr marL="0" indent="0">
              <a:buNone/>
            </a:pPr>
            <a:endParaRPr lang="en-US" sz="1400" dirty="0">
              <a:latin typeface="Consolas"/>
              <a:cs typeface="Consolas"/>
            </a:endParaRPr>
          </a:p>
          <a:p>
            <a:pPr marL="0" indent="0">
              <a:buNone/>
            </a:pPr>
            <a:r>
              <a:rPr lang="en-US" sz="1400" dirty="0">
                <a:latin typeface="Consolas"/>
                <a:cs typeface="Consolas"/>
              </a:rPr>
              <a:t>// Get </a:t>
            </a:r>
            <a:r>
              <a:rPr lang="en-US" sz="1400" u="sng" dirty="0">
                <a:latin typeface="Consolas"/>
                <a:cs typeface="Consolas"/>
              </a:rPr>
              <a:t>metadata</a:t>
            </a:r>
            <a:endParaRPr lang="en-US" sz="1400" dirty="0">
              <a:latin typeface="Consolas"/>
              <a:cs typeface="Consolas"/>
            </a:endParaRPr>
          </a:p>
          <a:p>
            <a:pPr marL="0" indent="0">
              <a:buNone/>
            </a:pPr>
            <a:r>
              <a:rPr lang="en-US" sz="1400" dirty="0" err="1">
                <a:latin typeface="Consolas"/>
                <a:cs typeface="Consolas"/>
              </a:rPr>
              <a:t>DatabaseMetaData</a:t>
            </a:r>
            <a:r>
              <a:rPr lang="en-US" sz="1400" dirty="0">
                <a:latin typeface="Consolas"/>
                <a:cs typeface="Consolas"/>
              </a:rPr>
              <a:t> md = </a:t>
            </a:r>
            <a:r>
              <a:rPr lang="en-US" sz="1400" dirty="0" err="1">
                <a:latin typeface="Consolas"/>
                <a:cs typeface="Consolas"/>
              </a:rPr>
              <a:t>connection.getMetaData</a:t>
            </a:r>
            <a:r>
              <a:rPr lang="en-US" sz="1400" dirty="0">
                <a:latin typeface="Consolas"/>
                <a:cs typeface="Consolas"/>
              </a:rPr>
              <a:t>(); 		</a:t>
            </a:r>
          </a:p>
          <a:p>
            <a:pPr marL="0" indent="0">
              <a:buNone/>
            </a:pPr>
            <a:endParaRPr lang="en-US" sz="1400" dirty="0">
              <a:latin typeface="Consolas"/>
              <a:cs typeface="Consolas"/>
            </a:endParaRPr>
          </a:p>
          <a:p>
            <a:pPr marL="0" indent="0">
              <a:buNone/>
            </a:pPr>
            <a:r>
              <a:rPr lang="en-US" sz="1400" dirty="0">
                <a:latin typeface="Consolas"/>
                <a:cs typeface="Consolas"/>
              </a:rPr>
              <a:t>// </a:t>
            </a:r>
            <a:r>
              <a:rPr lang="en-US" sz="1400">
                <a:latin typeface="Consolas"/>
                <a:cs typeface="Consolas"/>
              </a:rPr>
              <a:t>Verify ResultSet </a:t>
            </a:r>
            <a:r>
              <a:rPr lang="en-US" sz="1400" dirty="0">
                <a:latin typeface="Consolas"/>
                <a:cs typeface="Consolas"/>
              </a:rPr>
              <a:t>supported types</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a:t>
            </a:r>
            <a:r>
              <a:rPr lang="en-US" sz="1400" b="1" i="1">
                <a:latin typeface="Consolas"/>
                <a:cs typeface="Consolas"/>
              </a:rPr>
              <a:t>- ResultSet </a:t>
            </a:r>
            <a:r>
              <a:rPr lang="en-US" sz="1400" b="1" i="1" dirty="0">
                <a:latin typeface="Consolas"/>
                <a:cs typeface="Consolas"/>
              </a:rPr>
              <a:t>Type --");</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("Supports TYPE_FORWARD_ONLY: ”</a:t>
            </a:r>
          </a:p>
          <a:p>
            <a:pPr marL="0" indent="0">
              <a:buNone/>
            </a:pPr>
            <a:r>
              <a:rPr lang="en-US" sz="1400" dirty="0">
                <a:latin typeface="Consolas"/>
                <a:cs typeface="Consolas"/>
              </a:rPr>
              <a:t>	</a:t>
            </a:r>
            <a:r>
              <a:rPr lang="en-US" sz="1400">
                <a:latin typeface="Consolas"/>
                <a:cs typeface="Consolas"/>
              </a:rPr>
              <a:t>+ md.supportsResultSetType(ResultSet.</a:t>
            </a:r>
            <a:r>
              <a:rPr lang="en-US" sz="1400" b="1" i="1">
                <a:latin typeface="Consolas"/>
                <a:cs typeface="Consolas"/>
              </a:rPr>
              <a:t>TYPE_FORWARD_ONLY</a:t>
            </a:r>
            <a:r>
              <a:rPr lang="en-US" sz="1400" b="1" i="1" dirty="0">
                <a:latin typeface="Consolas"/>
                <a:cs typeface="Consolas"/>
              </a:rPr>
              <a:t>));</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("Supports TYPE_SCROLL_INSENSITIVE: ”</a:t>
            </a:r>
          </a:p>
          <a:p>
            <a:pPr marL="0" indent="0">
              <a:buNone/>
            </a:pPr>
            <a:r>
              <a:rPr lang="en-US" sz="1400" dirty="0">
                <a:latin typeface="Consolas"/>
                <a:cs typeface="Consolas"/>
              </a:rPr>
              <a:t>	</a:t>
            </a:r>
            <a:r>
              <a:rPr lang="en-US" sz="1400">
                <a:latin typeface="Consolas"/>
                <a:cs typeface="Consolas"/>
              </a:rPr>
              <a:t>+ md.supportsResultSetType(ResultSet.</a:t>
            </a:r>
            <a:r>
              <a:rPr lang="en-US" sz="1400" b="1" i="1">
                <a:latin typeface="Consolas"/>
                <a:cs typeface="Consolas"/>
              </a:rPr>
              <a:t>TYPE_SCROLL_INSENSITIVE</a:t>
            </a:r>
            <a:r>
              <a:rPr lang="en-US" sz="1400" b="1" i="1" dirty="0">
                <a:latin typeface="Consolas"/>
                <a:cs typeface="Consolas"/>
              </a:rPr>
              <a:t>));</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("Supports TYPE_SCROLL_SENSITIVE: ”</a:t>
            </a:r>
          </a:p>
          <a:p>
            <a:pPr marL="0" indent="0">
              <a:buNone/>
            </a:pPr>
            <a:r>
              <a:rPr lang="en-US" sz="1400" dirty="0">
                <a:latin typeface="Consolas"/>
                <a:cs typeface="Consolas"/>
              </a:rPr>
              <a:t>	</a:t>
            </a:r>
            <a:r>
              <a:rPr lang="en-US" sz="1400">
                <a:latin typeface="Consolas"/>
                <a:cs typeface="Consolas"/>
              </a:rPr>
              <a:t>+ md.supportsResultSetType(ResultSet.</a:t>
            </a:r>
            <a:r>
              <a:rPr lang="en-US" sz="1400" b="1" i="1">
                <a:latin typeface="Consolas"/>
                <a:cs typeface="Consolas"/>
              </a:rPr>
              <a:t>TYPE_SCROLL_SENSITIVE</a:t>
            </a:r>
            <a:r>
              <a:rPr lang="en-US" sz="1400" b="1" i="1" dirty="0">
                <a:latin typeface="Consolas"/>
                <a:cs typeface="Consolas"/>
              </a:rPr>
              <a:t>));</a:t>
            </a:r>
            <a:endParaRPr lang="en-US" sz="1400" dirty="0">
              <a:latin typeface="Consolas"/>
              <a:cs typeface="Consolas"/>
            </a:endParaRPr>
          </a:p>
        </p:txBody>
      </p:sp>
      <p:sp>
        <p:nvSpPr>
          <p:cNvPr id="5" name="Slide Number Placeholder 5"/>
          <p:cNvSpPr>
            <a:spLocks noGrp="1"/>
          </p:cNvSpPr>
          <p:nvPr>
            <p:ph type="sldNum" sz="quarter" idx="12"/>
          </p:nvPr>
        </p:nvSpPr>
        <p:spPr/>
        <p:txBody>
          <a:bodyPr/>
          <a:lstStyle/>
          <a:p>
            <a:fld id="{EAA4A00C-7031-734C-BE74-43AD22F6B793}" type="slidenum">
              <a:rPr lang="en-US"/>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solidFill>
                  <a:srgbClr val="000000"/>
                </a:solidFill>
                <a:latin typeface="Calibri"/>
                <a:cs typeface="Calibri"/>
              </a:rPr>
              <a:t>ResultSetMetaData </a:t>
            </a:r>
            <a:endParaRPr lang="en-US" dirty="0">
              <a:latin typeface="Calibri"/>
              <a:cs typeface="Calibri"/>
            </a:endParaRPr>
          </a:p>
        </p:txBody>
      </p:sp>
      <p:sp>
        <p:nvSpPr>
          <p:cNvPr id="5" name="Slide Number Placeholder 5"/>
          <p:cNvSpPr>
            <a:spLocks noGrp="1"/>
          </p:cNvSpPr>
          <p:nvPr>
            <p:ph type="sldNum" sz="quarter" idx="12"/>
          </p:nvPr>
        </p:nvSpPr>
        <p:spPr/>
        <p:txBody>
          <a:bodyPr/>
          <a:lstStyle/>
          <a:p>
            <a:fld id="{AA5D3D74-34D2-0A44-9CD9-0D558E1C743E}" type="slidenum">
              <a:rPr lang="en-US"/>
              <a:pPr/>
              <a:t>33</a:t>
            </a:fld>
            <a:endParaRPr lang="en-US"/>
          </a:p>
        </p:txBody>
      </p:sp>
      <p:sp>
        <p:nvSpPr>
          <p:cNvPr id="2" name="Content Placeholder 1"/>
          <p:cNvSpPr>
            <a:spLocks noGrp="1"/>
          </p:cNvSpPr>
          <p:nvPr>
            <p:ph idx="1"/>
          </p:nvPr>
        </p:nvSpPr>
        <p:spPr/>
        <p:txBody>
          <a:bodyPr>
            <a:normAutofit fontScale="92500" lnSpcReduction="10000"/>
          </a:bodyPr>
          <a:lstStyle/>
          <a:p>
            <a:pPr>
              <a:lnSpc>
                <a:spcPct val="80000"/>
              </a:lnSpc>
            </a:pPr>
            <a:r>
              <a:rPr lang="en-US" dirty="0"/>
              <a:t>A </a:t>
            </a:r>
            <a:r>
              <a:rPr lang="en-US" dirty="0" err="1">
                <a:solidFill>
                  <a:srgbClr val="E46C0A"/>
                </a:solidFill>
              </a:rPr>
              <a:t>ResultSet</a:t>
            </a:r>
            <a:r>
              <a:rPr lang="en-US" dirty="0">
                <a:solidFill>
                  <a:srgbClr val="E46C0A"/>
                </a:solidFill>
              </a:rPr>
              <a:t> </a:t>
            </a:r>
            <a:r>
              <a:rPr lang="en-US" dirty="0"/>
              <a:t>object provides a </a:t>
            </a:r>
            <a:r>
              <a:rPr lang="en-US" dirty="0" err="1">
                <a:solidFill>
                  <a:schemeClr val="accent6">
                    <a:lumMod val="75000"/>
                  </a:schemeClr>
                </a:solidFill>
              </a:rPr>
              <a:t>ResultSetMetaData</a:t>
            </a:r>
            <a:r>
              <a:rPr lang="en-US" dirty="0">
                <a:solidFill>
                  <a:schemeClr val="accent6">
                    <a:lumMod val="75000"/>
                  </a:schemeClr>
                </a:solidFill>
              </a:rPr>
              <a:t> </a:t>
            </a:r>
            <a:r>
              <a:rPr lang="en-US" dirty="0"/>
              <a:t>object providing </a:t>
            </a:r>
            <a:r>
              <a:rPr lang="en-US" dirty="0">
                <a:solidFill>
                  <a:schemeClr val="accent6">
                    <a:lumMod val="75000"/>
                  </a:schemeClr>
                </a:solidFill>
              </a:rPr>
              <a:t>schema information</a:t>
            </a:r>
          </a:p>
          <a:p>
            <a:pPr lvl="1">
              <a:lnSpc>
                <a:spcPct val="80000"/>
              </a:lnSpc>
            </a:pPr>
            <a:r>
              <a:rPr lang="en-US" dirty="0"/>
              <a:t>Useful for writing code running on different tables. For example, converting in JSON or XML the output of different queries.</a:t>
            </a:r>
          </a:p>
          <a:p>
            <a:pPr>
              <a:lnSpc>
                <a:spcPct val="90000"/>
              </a:lnSpc>
              <a:buFont typeface="Wingdings" charset="0"/>
              <a:buNone/>
            </a:pPr>
            <a:endParaRPr lang="en-US" sz="2000" dirty="0">
              <a:solidFill>
                <a:srgbClr val="000000"/>
              </a:solidFill>
              <a:latin typeface="Consolas"/>
              <a:cs typeface="Consolas"/>
            </a:endParaRPr>
          </a:p>
          <a:p>
            <a:pPr>
              <a:lnSpc>
                <a:spcPct val="90000"/>
              </a:lnSpc>
              <a:buFont typeface="Wingdings" charset="0"/>
              <a:buNone/>
            </a:pPr>
            <a:r>
              <a:rPr lang="en-US" sz="1900" dirty="0">
                <a:solidFill>
                  <a:srgbClr val="000000"/>
                </a:solidFill>
                <a:latin typeface="Consolas"/>
                <a:cs typeface="Consolas"/>
              </a:rPr>
              <a:t>public static void </a:t>
            </a:r>
            <a:r>
              <a:rPr lang="en-US" sz="1900" dirty="0" err="1">
                <a:solidFill>
                  <a:srgbClr val="000000"/>
                </a:solidFill>
                <a:latin typeface="Consolas"/>
                <a:cs typeface="Consolas"/>
              </a:rPr>
              <a:t>printRS</a:t>
            </a:r>
            <a:r>
              <a:rPr lang="en-US" sz="1900" dirty="0">
                <a:solidFill>
                  <a:srgbClr val="000000"/>
                </a:solidFill>
                <a:latin typeface="Consolas"/>
                <a:cs typeface="Consolas"/>
              </a:rPr>
              <a:t>(</a:t>
            </a:r>
            <a:r>
              <a:rPr lang="en-US" sz="1900" dirty="0" err="1">
                <a:solidFill>
                  <a:srgbClr val="000000"/>
                </a:solidFill>
                <a:latin typeface="Consolas"/>
                <a:cs typeface="Consolas"/>
              </a:rPr>
              <a:t>ResultSet</a:t>
            </a:r>
            <a:r>
              <a:rPr lang="en-US" sz="1900" dirty="0">
                <a:solidFill>
                  <a:srgbClr val="000000"/>
                </a:solidFill>
                <a:latin typeface="Consolas"/>
                <a:cs typeface="Consolas"/>
              </a:rPr>
              <a:t> </a:t>
            </a:r>
            <a:r>
              <a:rPr lang="en-US" sz="1900" dirty="0" err="1">
                <a:solidFill>
                  <a:srgbClr val="000000"/>
                </a:solidFill>
                <a:latin typeface="Consolas"/>
                <a:cs typeface="Consolas"/>
              </a:rPr>
              <a:t>rs</a:t>
            </a:r>
            <a:r>
              <a:rPr lang="en-US" sz="1900" dirty="0">
                <a:solidFill>
                  <a:srgbClr val="000000"/>
                </a:solidFill>
                <a:latin typeface="Consolas"/>
                <a:cs typeface="Consolas"/>
              </a:rPr>
              <a:t>) throws </a:t>
            </a:r>
            <a:r>
              <a:rPr lang="en-US" sz="1900" dirty="0" err="1">
                <a:solidFill>
                  <a:srgbClr val="000000"/>
                </a:solidFill>
                <a:latin typeface="Consolas"/>
                <a:cs typeface="Consolas"/>
              </a:rPr>
              <a:t>SQLException</a:t>
            </a:r>
            <a:r>
              <a:rPr lang="en-US" sz="1900" dirty="0">
                <a:solidFill>
                  <a:srgbClr val="000000"/>
                </a:solidFill>
                <a:latin typeface="Consolas"/>
                <a:cs typeface="Consolas"/>
              </a:rPr>
              <a:t> {</a:t>
            </a:r>
          </a:p>
          <a:p>
            <a:pPr>
              <a:lnSpc>
                <a:spcPct val="90000"/>
              </a:lnSpc>
              <a:buFont typeface="Wingdings" charset="0"/>
              <a:buNone/>
            </a:pPr>
            <a:r>
              <a:rPr lang="en-US" sz="1900" b="1" dirty="0">
                <a:solidFill>
                  <a:srgbClr val="000000"/>
                </a:solidFill>
                <a:latin typeface="Consolas"/>
                <a:cs typeface="Consolas"/>
              </a:rPr>
              <a:t>	</a:t>
            </a:r>
            <a:r>
              <a:rPr lang="en-US" sz="1900" b="1" dirty="0" err="1">
                <a:solidFill>
                  <a:srgbClr val="000000"/>
                </a:solidFill>
                <a:latin typeface="Consolas"/>
                <a:cs typeface="Consolas"/>
              </a:rPr>
              <a:t>ResultSetMetaData</a:t>
            </a:r>
            <a:r>
              <a:rPr lang="en-US" sz="1900" b="1" dirty="0">
                <a:solidFill>
                  <a:srgbClr val="000000"/>
                </a:solidFill>
                <a:latin typeface="Consolas"/>
                <a:cs typeface="Consolas"/>
              </a:rPr>
              <a:t> </a:t>
            </a:r>
            <a:r>
              <a:rPr lang="en-US" sz="1900" dirty="0">
                <a:solidFill>
                  <a:srgbClr val="000000"/>
                </a:solidFill>
                <a:latin typeface="Consolas"/>
                <a:cs typeface="Consolas"/>
              </a:rPr>
              <a:t>md = </a:t>
            </a:r>
            <a:r>
              <a:rPr lang="en-US" sz="1900" dirty="0" err="1">
                <a:solidFill>
                  <a:srgbClr val="000000"/>
                </a:solidFill>
                <a:latin typeface="Consolas"/>
                <a:cs typeface="Consolas"/>
              </a:rPr>
              <a:t>rs.</a:t>
            </a:r>
            <a:r>
              <a:rPr lang="en-US" sz="1900" b="1" dirty="0" err="1">
                <a:solidFill>
                  <a:srgbClr val="000000"/>
                </a:solidFill>
                <a:latin typeface="Consolas"/>
                <a:cs typeface="Consolas"/>
              </a:rPr>
              <a:t>getMetaData</a:t>
            </a:r>
            <a:r>
              <a:rPr lang="en-US" sz="1900" dirty="0">
                <a:solidFill>
                  <a:srgbClr val="000000"/>
                </a:solidFill>
                <a:latin typeface="Consolas"/>
                <a:cs typeface="Consolas"/>
              </a:rPr>
              <a:t>(); </a:t>
            </a:r>
          </a:p>
          <a:p>
            <a:pPr>
              <a:lnSpc>
                <a:spcPct val="90000"/>
              </a:lnSpc>
              <a:buFont typeface="Wingdings" charset="0"/>
              <a:buNone/>
            </a:pPr>
            <a:r>
              <a:rPr lang="en-US" sz="1900" dirty="0">
                <a:solidFill>
                  <a:srgbClr val="000000"/>
                </a:solidFill>
                <a:latin typeface="Consolas"/>
                <a:cs typeface="Consolas"/>
              </a:rPr>
              <a:t>	// get number of columns</a:t>
            </a:r>
          </a:p>
          <a:p>
            <a:pPr>
              <a:lnSpc>
                <a:spcPct val="90000"/>
              </a:lnSpc>
              <a:buFont typeface="Wingdings" charset="0"/>
              <a:buNone/>
            </a:pPr>
            <a:r>
              <a:rPr lang="en-US" sz="1900" dirty="0">
                <a:solidFill>
                  <a:srgbClr val="000000"/>
                </a:solidFill>
                <a:latin typeface="Consolas"/>
                <a:cs typeface="Consolas"/>
              </a:rPr>
              <a:t>	</a:t>
            </a:r>
            <a:r>
              <a:rPr lang="en-US" sz="1900" dirty="0" err="1">
                <a:solidFill>
                  <a:srgbClr val="000000"/>
                </a:solidFill>
                <a:latin typeface="Consolas"/>
                <a:cs typeface="Consolas"/>
              </a:rPr>
              <a:t>int</a:t>
            </a:r>
            <a:r>
              <a:rPr lang="en-US" sz="1900" dirty="0">
                <a:solidFill>
                  <a:srgbClr val="000000"/>
                </a:solidFill>
                <a:latin typeface="Consolas"/>
                <a:cs typeface="Consolas"/>
              </a:rPr>
              <a:t> </a:t>
            </a:r>
            <a:r>
              <a:rPr lang="en-US" sz="1900" dirty="0" err="1">
                <a:solidFill>
                  <a:srgbClr val="000000"/>
                </a:solidFill>
                <a:latin typeface="Consolas"/>
                <a:cs typeface="Consolas"/>
              </a:rPr>
              <a:t>nCols</a:t>
            </a:r>
            <a:r>
              <a:rPr lang="en-US" sz="1900" dirty="0">
                <a:solidFill>
                  <a:srgbClr val="000000"/>
                </a:solidFill>
                <a:latin typeface="Consolas"/>
                <a:cs typeface="Consolas"/>
              </a:rPr>
              <a:t> = </a:t>
            </a:r>
            <a:r>
              <a:rPr lang="en-US" sz="1900" dirty="0" err="1">
                <a:solidFill>
                  <a:srgbClr val="000000"/>
                </a:solidFill>
                <a:latin typeface="Consolas"/>
                <a:cs typeface="Consolas"/>
              </a:rPr>
              <a:t>md.</a:t>
            </a:r>
            <a:r>
              <a:rPr lang="en-US" sz="1900" b="1" dirty="0" err="1">
                <a:solidFill>
                  <a:srgbClr val="000000"/>
                </a:solidFill>
                <a:latin typeface="Consolas"/>
                <a:cs typeface="Consolas"/>
              </a:rPr>
              <a:t>getColumnCount</a:t>
            </a:r>
            <a:r>
              <a:rPr lang="en-US" sz="1900" dirty="0">
                <a:solidFill>
                  <a:srgbClr val="000000"/>
                </a:solidFill>
                <a:latin typeface="Consolas"/>
                <a:cs typeface="Consolas"/>
              </a:rPr>
              <a:t>();</a:t>
            </a:r>
          </a:p>
          <a:p>
            <a:pPr>
              <a:lnSpc>
                <a:spcPct val="90000"/>
              </a:lnSpc>
              <a:buFont typeface="Wingdings" charset="0"/>
              <a:buNone/>
            </a:pPr>
            <a:r>
              <a:rPr lang="en-US" sz="1900" dirty="0">
                <a:solidFill>
                  <a:srgbClr val="000000"/>
                </a:solidFill>
                <a:latin typeface="Consolas"/>
                <a:cs typeface="Consolas"/>
              </a:rPr>
              <a:t>	// print column names</a:t>
            </a:r>
          </a:p>
          <a:p>
            <a:pPr>
              <a:lnSpc>
                <a:spcPct val="90000"/>
              </a:lnSpc>
              <a:buFont typeface="Wingdings" charset="0"/>
              <a:buNone/>
            </a:pPr>
            <a:r>
              <a:rPr lang="en-US" sz="1900" dirty="0">
                <a:solidFill>
                  <a:srgbClr val="000000"/>
                </a:solidFill>
                <a:latin typeface="Consolas"/>
                <a:cs typeface="Consolas"/>
              </a:rPr>
              <a:t>	for(</a:t>
            </a:r>
            <a:r>
              <a:rPr lang="en-US" sz="1900" dirty="0" err="1">
                <a:solidFill>
                  <a:srgbClr val="000000"/>
                </a:solidFill>
                <a:latin typeface="Consolas"/>
                <a:cs typeface="Consolas"/>
              </a:rPr>
              <a:t>int</a:t>
            </a:r>
            <a:r>
              <a:rPr lang="en-US" sz="1900" dirty="0">
                <a:solidFill>
                  <a:srgbClr val="000000"/>
                </a:solidFill>
                <a:latin typeface="Consolas"/>
                <a:cs typeface="Consolas"/>
              </a:rPr>
              <a:t> </a:t>
            </a:r>
            <a:r>
              <a:rPr lang="en-US" sz="1900" dirty="0" err="1">
                <a:solidFill>
                  <a:srgbClr val="000000"/>
                </a:solidFill>
                <a:latin typeface="Consolas"/>
                <a:cs typeface="Consolas"/>
              </a:rPr>
              <a:t>i</a:t>
            </a:r>
            <a:r>
              <a:rPr lang="en-US" sz="1900" dirty="0">
                <a:solidFill>
                  <a:srgbClr val="000000"/>
                </a:solidFill>
                <a:latin typeface="Consolas"/>
                <a:cs typeface="Consolas"/>
              </a:rPr>
              <a:t>=1; </a:t>
            </a:r>
            <a:r>
              <a:rPr lang="en-US" sz="1900" dirty="0" err="1">
                <a:solidFill>
                  <a:srgbClr val="000000"/>
                </a:solidFill>
                <a:latin typeface="Consolas"/>
                <a:cs typeface="Consolas"/>
              </a:rPr>
              <a:t>i</a:t>
            </a:r>
            <a:r>
              <a:rPr lang="en-US" sz="1900" dirty="0">
                <a:solidFill>
                  <a:srgbClr val="000000"/>
                </a:solidFill>
                <a:latin typeface="Consolas"/>
                <a:cs typeface="Consolas"/>
              </a:rPr>
              <a:t> &lt; </a:t>
            </a:r>
            <a:r>
              <a:rPr lang="en-US" sz="1900" dirty="0" err="1">
                <a:solidFill>
                  <a:srgbClr val="000000"/>
                </a:solidFill>
                <a:latin typeface="Consolas"/>
                <a:cs typeface="Consolas"/>
              </a:rPr>
              <a:t>nCols</a:t>
            </a:r>
            <a:r>
              <a:rPr lang="en-US" sz="1900" dirty="0">
                <a:solidFill>
                  <a:srgbClr val="000000"/>
                </a:solidFill>
                <a:latin typeface="Consolas"/>
                <a:cs typeface="Consolas"/>
              </a:rPr>
              <a:t>; ++</a:t>
            </a:r>
            <a:r>
              <a:rPr lang="en-US" sz="1900" dirty="0" err="1">
                <a:solidFill>
                  <a:srgbClr val="000000"/>
                </a:solidFill>
                <a:latin typeface="Consolas"/>
                <a:cs typeface="Consolas"/>
              </a:rPr>
              <a:t>i</a:t>
            </a:r>
            <a:r>
              <a:rPr lang="en-US" sz="1900" dirty="0">
                <a:solidFill>
                  <a:srgbClr val="000000"/>
                </a:solidFill>
                <a:latin typeface="Consolas"/>
                <a:cs typeface="Consolas"/>
              </a:rPr>
              <a:t>)</a:t>
            </a:r>
          </a:p>
          <a:p>
            <a:pPr>
              <a:lnSpc>
                <a:spcPct val="90000"/>
              </a:lnSpc>
              <a:buFont typeface="Wingdings" charset="0"/>
              <a:buNone/>
            </a:pPr>
            <a:r>
              <a:rPr lang="en-US" sz="1900" dirty="0">
                <a:solidFill>
                  <a:srgbClr val="000000"/>
                </a:solidFill>
                <a:latin typeface="Consolas"/>
                <a:cs typeface="Consolas"/>
              </a:rPr>
              <a:t>		</a:t>
            </a:r>
            <a:r>
              <a:rPr lang="en-US" sz="1900" dirty="0" err="1">
                <a:solidFill>
                  <a:srgbClr val="000000"/>
                </a:solidFill>
                <a:latin typeface="Consolas"/>
                <a:cs typeface="Consolas"/>
              </a:rPr>
              <a:t>System.out.print</a:t>
            </a:r>
            <a:r>
              <a:rPr lang="en-US" sz="1900" dirty="0">
                <a:solidFill>
                  <a:srgbClr val="000000"/>
                </a:solidFill>
                <a:latin typeface="Consolas"/>
                <a:cs typeface="Consolas"/>
              </a:rPr>
              <a:t>(</a:t>
            </a:r>
            <a:r>
              <a:rPr lang="en-US" sz="1900" dirty="0" err="1">
                <a:solidFill>
                  <a:srgbClr val="000000"/>
                </a:solidFill>
                <a:latin typeface="Consolas"/>
                <a:cs typeface="Consolas"/>
              </a:rPr>
              <a:t>md.</a:t>
            </a:r>
            <a:r>
              <a:rPr lang="en-US" sz="1900" b="1" dirty="0" err="1">
                <a:solidFill>
                  <a:srgbClr val="000000"/>
                </a:solidFill>
                <a:latin typeface="Consolas"/>
                <a:cs typeface="Consolas"/>
              </a:rPr>
              <a:t>getColumnName</a:t>
            </a:r>
            <a:r>
              <a:rPr lang="en-US" sz="1900" b="1" dirty="0">
                <a:solidFill>
                  <a:srgbClr val="000000"/>
                </a:solidFill>
                <a:latin typeface="Consolas"/>
                <a:cs typeface="Consolas"/>
              </a:rPr>
              <a:t>(</a:t>
            </a:r>
            <a:r>
              <a:rPr lang="en-US" sz="1900" b="1" dirty="0" err="1">
                <a:solidFill>
                  <a:srgbClr val="000000"/>
                </a:solidFill>
                <a:latin typeface="Consolas"/>
                <a:cs typeface="Consolas"/>
              </a:rPr>
              <a:t>i</a:t>
            </a:r>
            <a:r>
              <a:rPr lang="en-US" sz="1900" b="1" dirty="0">
                <a:solidFill>
                  <a:srgbClr val="000000"/>
                </a:solidFill>
                <a:latin typeface="Consolas"/>
                <a:cs typeface="Consolas"/>
              </a:rPr>
              <a:t>)</a:t>
            </a:r>
            <a:r>
              <a:rPr lang="en-US" sz="1900" dirty="0">
                <a:solidFill>
                  <a:srgbClr val="000000"/>
                </a:solidFill>
                <a:latin typeface="Consolas"/>
                <a:cs typeface="Consolas"/>
              </a:rPr>
              <a:t>+",");</a:t>
            </a:r>
          </a:p>
          <a:p>
            <a:pPr>
              <a:lnSpc>
                <a:spcPct val="90000"/>
              </a:lnSpc>
              <a:buFont typeface="Wingdings" charset="0"/>
              <a:buNone/>
            </a:pPr>
            <a:r>
              <a:rPr lang="en-US" sz="1900" dirty="0">
                <a:solidFill>
                  <a:srgbClr val="000000"/>
                </a:solidFill>
                <a:latin typeface="Consolas"/>
                <a:cs typeface="Consolas"/>
              </a:rPr>
              <a:t>}</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825650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Definition</a:t>
            </a:r>
          </a:p>
        </p:txBody>
      </p:sp>
      <p:sp>
        <p:nvSpPr>
          <p:cNvPr id="9" name="Content Placeholder 8"/>
          <p:cNvSpPr>
            <a:spLocks noGrp="1"/>
          </p:cNvSpPr>
          <p:nvPr>
            <p:ph idx="1"/>
          </p:nvPr>
        </p:nvSpPr>
        <p:spPr/>
        <p:txBody>
          <a:bodyPr>
            <a:normAutofit fontScale="85000" lnSpcReduction="20000"/>
          </a:bodyPr>
          <a:lstStyle/>
          <a:p>
            <a:r>
              <a:rPr lang="en-US" dirty="0">
                <a:solidFill>
                  <a:srgbClr val="E46C0A"/>
                </a:solidFill>
              </a:rPr>
              <a:t>A transaction is a set of actions to be carried out as a single, atomic action. Either all of the actions are carried out, or none of them are.</a:t>
            </a:r>
          </a:p>
          <a:p>
            <a:endParaRPr lang="en-US" dirty="0"/>
          </a:p>
          <a:p>
            <a:r>
              <a:rPr lang="en-US" dirty="0"/>
              <a:t>The classic example of when transactions are necessary is the example of bank accounts. You need to transfer $100 from one account to the other. You do so by subtracting $100 from the first account, and adding $100 to the second account. If this process fails after you have subtracted the $100 from the first bank account, the $100 are never added to the second bank account. The money is lost in cyber space.</a:t>
            </a:r>
          </a:p>
        </p:txBody>
      </p:sp>
      <p:sp>
        <p:nvSpPr>
          <p:cNvPr id="4" name="Slide Number Placeholder 3"/>
          <p:cNvSpPr>
            <a:spLocks noGrp="1"/>
          </p:cNvSpPr>
          <p:nvPr>
            <p:ph type="sldNum" sz="quarter" idx="12"/>
          </p:nvPr>
        </p:nvSpPr>
        <p:spPr/>
        <p:txBody>
          <a:bodyPr/>
          <a:lstStyle/>
          <a:p>
            <a:fld id="{5A5D66FD-6E6D-3445-8854-E8A413706A8F}" type="slidenum">
              <a:rPr lang="en-US" smtClean="0"/>
              <a:pPr/>
              <a:t>35</a:t>
            </a:fld>
            <a:endParaRPr lang="en-US"/>
          </a:p>
        </p:txBody>
      </p:sp>
    </p:spTree>
    <p:extLst>
      <p:ext uri="{BB962C8B-B14F-4D97-AF65-F5344CB8AC3E}">
        <p14:creationId xmlns:p14="http://schemas.microsoft.com/office/powerpoint/2010/main" val="40411320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JDBC Transactions</a:t>
            </a:r>
          </a:p>
        </p:txBody>
      </p:sp>
      <p:sp>
        <p:nvSpPr>
          <p:cNvPr id="31747" name="Rectangle 3"/>
          <p:cNvSpPr>
            <a:spLocks noGrp="1" noChangeArrowheads="1"/>
          </p:cNvSpPr>
          <p:nvPr>
            <p:ph idx="1"/>
          </p:nvPr>
        </p:nvSpPr>
        <p:spPr/>
        <p:txBody>
          <a:bodyPr/>
          <a:lstStyle/>
          <a:p>
            <a:pPr>
              <a:lnSpc>
                <a:spcPct val="90000"/>
              </a:lnSpc>
            </a:pPr>
            <a:r>
              <a:rPr lang="en-US" sz="2100" dirty="0"/>
              <a:t>JDBC allows SQL statements to be grouped together into a single transaction</a:t>
            </a:r>
          </a:p>
          <a:p>
            <a:pPr>
              <a:lnSpc>
                <a:spcPct val="90000"/>
              </a:lnSpc>
            </a:pPr>
            <a:r>
              <a:rPr lang="en-US" sz="2100" dirty="0"/>
              <a:t>Transaction control is performed by the </a:t>
            </a:r>
            <a:r>
              <a:rPr lang="en-US" sz="2100" dirty="0">
                <a:solidFill>
                  <a:schemeClr val="accent6">
                    <a:lumMod val="75000"/>
                  </a:schemeClr>
                </a:solidFill>
              </a:rPr>
              <a:t>Connection</a:t>
            </a:r>
            <a:r>
              <a:rPr lang="en-US" sz="2100" dirty="0">
                <a:solidFill>
                  <a:srgbClr val="F79646"/>
                </a:solidFill>
              </a:rPr>
              <a:t> </a:t>
            </a:r>
            <a:r>
              <a:rPr lang="en-US" sz="2100" dirty="0"/>
              <a:t>object, default mode is auto-commit, i.e., each </a:t>
            </a:r>
            <a:r>
              <a:rPr lang="en-US" sz="2100" dirty="0" err="1"/>
              <a:t>sql</a:t>
            </a:r>
            <a:r>
              <a:rPr lang="en-US" sz="2100" dirty="0"/>
              <a:t> statement is treated as a transaction</a:t>
            </a:r>
          </a:p>
          <a:p>
            <a:pPr>
              <a:lnSpc>
                <a:spcPct val="90000"/>
              </a:lnSpc>
            </a:pPr>
            <a:r>
              <a:rPr lang="en-US" sz="2100" dirty="0"/>
              <a:t>We can turn off the auto-commit mode with </a:t>
            </a:r>
            <a:r>
              <a:rPr lang="en-US" sz="2100" dirty="0" err="1">
                <a:solidFill>
                  <a:srgbClr val="E46C0A"/>
                </a:solidFill>
              </a:rPr>
              <a:t>connection.setAutoCommit</a:t>
            </a:r>
            <a:r>
              <a:rPr lang="en-US" sz="2100" dirty="0">
                <a:solidFill>
                  <a:srgbClr val="E46C0A"/>
                </a:solidFill>
              </a:rPr>
              <a:t>(false);</a:t>
            </a:r>
          </a:p>
          <a:p>
            <a:pPr>
              <a:lnSpc>
                <a:spcPct val="90000"/>
              </a:lnSpc>
            </a:pPr>
            <a:r>
              <a:rPr lang="en-US" sz="2100" dirty="0"/>
              <a:t>And turn it back on with </a:t>
            </a:r>
            <a:r>
              <a:rPr lang="en-US" sz="2100" dirty="0" err="1">
                <a:solidFill>
                  <a:srgbClr val="E46C0A"/>
                </a:solidFill>
              </a:rPr>
              <a:t>connection.setAutoCommit</a:t>
            </a:r>
            <a:r>
              <a:rPr lang="en-US" sz="2100" dirty="0">
                <a:solidFill>
                  <a:srgbClr val="E46C0A"/>
                </a:solidFill>
              </a:rPr>
              <a:t>(true);</a:t>
            </a:r>
          </a:p>
          <a:p>
            <a:pPr>
              <a:lnSpc>
                <a:spcPct val="90000"/>
              </a:lnSpc>
            </a:pPr>
            <a:r>
              <a:rPr lang="en-US" sz="2100" dirty="0">
                <a:solidFill>
                  <a:srgbClr val="E46C0A"/>
                </a:solidFill>
              </a:rPr>
              <a:t>Once auto-commit is off, no SQL statement will be committed until an explicit is invoked </a:t>
            </a:r>
            <a:r>
              <a:rPr lang="en-US" sz="2100" dirty="0" err="1">
                <a:solidFill>
                  <a:srgbClr val="E46C0A"/>
                </a:solidFill>
              </a:rPr>
              <a:t>connection.commit</a:t>
            </a:r>
            <a:r>
              <a:rPr lang="en-US" sz="2100" dirty="0">
                <a:solidFill>
                  <a:srgbClr val="E46C0A"/>
                </a:solidFill>
              </a:rPr>
              <a:t>(). </a:t>
            </a:r>
            <a:r>
              <a:rPr lang="en-US" sz="2100" dirty="0"/>
              <a:t>At this point all changes done by the SQL statements will be made permanent in the database.</a:t>
            </a:r>
            <a:r>
              <a:rPr lang="en-US" sz="2600" dirty="0"/>
              <a:t> </a:t>
            </a:r>
          </a:p>
        </p:txBody>
      </p:sp>
      <p:sp>
        <p:nvSpPr>
          <p:cNvPr id="5" name="Slide Number Placeholder 5"/>
          <p:cNvSpPr>
            <a:spLocks noGrp="1"/>
          </p:cNvSpPr>
          <p:nvPr>
            <p:ph type="sldNum" sz="quarter" idx="12"/>
          </p:nvPr>
        </p:nvSpPr>
        <p:spPr/>
        <p:txBody>
          <a:bodyPr/>
          <a:lstStyle/>
          <a:p>
            <a:fld id="{335ECCC7-7969-E241-9A05-10AF2C05AB3C}" type="slidenum">
              <a:rPr lang="en-US"/>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 Transactions</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a:cs typeface="Consolas"/>
              </a:rPr>
              <a:t>Connection connection = ...</a:t>
            </a:r>
          </a:p>
          <a:p>
            <a:pPr marL="0" indent="0">
              <a:buNone/>
            </a:pPr>
            <a:r>
              <a:rPr lang="en-US" dirty="0">
                <a:latin typeface="Consolas"/>
                <a:cs typeface="Consolas"/>
              </a:rPr>
              <a:t>try{</a:t>
            </a:r>
          </a:p>
          <a:p>
            <a:pPr marL="0" indent="0">
              <a:buNone/>
            </a:pPr>
            <a:r>
              <a:rPr lang="en-US" dirty="0">
                <a:latin typeface="Consolas"/>
                <a:cs typeface="Consolas"/>
              </a:rPr>
              <a:t>    </a:t>
            </a:r>
            <a:r>
              <a:rPr lang="en-US" dirty="0" err="1">
                <a:solidFill>
                  <a:srgbClr val="E46C0A"/>
                </a:solidFill>
                <a:latin typeface="Consolas"/>
                <a:cs typeface="Consolas"/>
              </a:rPr>
              <a:t>connection.setAutoCommit</a:t>
            </a:r>
            <a:r>
              <a:rPr lang="en-US" dirty="0">
                <a:solidFill>
                  <a:srgbClr val="E46C0A"/>
                </a:solidFill>
                <a:latin typeface="Consolas"/>
                <a:cs typeface="Consolas"/>
              </a:rPr>
              <a:t>(false);</a:t>
            </a:r>
          </a:p>
          <a:p>
            <a:pPr marL="0" indent="0">
              <a:buNone/>
            </a:pPr>
            <a:endParaRPr lang="en-US" dirty="0">
              <a:latin typeface="Consolas"/>
              <a:cs typeface="Consolas"/>
            </a:endParaRPr>
          </a:p>
          <a:p>
            <a:pPr marL="0" indent="0">
              <a:buNone/>
            </a:pPr>
            <a:r>
              <a:rPr lang="en-US" dirty="0">
                <a:latin typeface="Consolas"/>
                <a:cs typeface="Consolas"/>
              </a:rPr>
              <a:t>    // create and execute statements etc.</a:t>
            </a:r>
          </a:p>
          <a:p>
            <a:pPr marL="0" indent="0">
              <a:buNone/>
            </a:pPr>
            <a:endParaRPr lang="en-US" dirty="0">
              <a:latin typeface="Consolas"/>
              <a:cs typeface="Consolas"/>
            </a:endParaRPr>
          </a:p>
          <a:p>
            <a:pPr marL="0" indent="0">
              <a:buNone/>
            </a:pPr>
            <a:r>
              <a:rPr lang="en-US" dirty="0">
                <a:latin typeface="Consolas"/>
                <a:cs typeface="Consolas"/>
              </a:rPr>
              <a:t>    </a:t>
            </a:r>
            <a:r>
              <a:rPr lang="en-US" dirty="0" err="1">
                <a:solidFill>
                  <a:srgbClr val="E46C0A"/>
                </a:solidFill>
                <a:latin typeface="Consolas"/>
                <a:cs typeface="Consolas"/>
              </a:rPr>
              <a:t>connection.commit</a:t>
            </a:r>
            <a:r>
              <a:rPr lang="en-US" dirty="0">
                <a:solidFill>
                  <a:srgbClr val="E46C0A"/>
                </a:solidFill>
                <a:latin typeface="Consolas"/>
                <a:cs typeface="Consolas"/>
              </a:rPr>
              <a:t>();</a:t>
            </a:r>
          </a:p>
          <a:p>
            <a:pPr marL="0" indent="0">
              <a:buNone/>
            </a:pPr>
            <a:r>
              <a:rPr lang="en-US" dirty="0">
                <a:latin typeface="Consolas"/>
                <a:cs typeface="Consolas"/>
              </a:rPr>
              <a:t>} catch(Exception e) {</a:t>
            </a:r>
          </a:p>
          <a:p>
            <a:pPr marL="0" indent="0">
              <a:buNone/>
            </a:pPr>
            <a:r>
              <a:rPr lang="en-US" dirty="0">
                <a:latin typeface="Consolas"/>
                <a:cs typeface="Consolas"/>
              </a:rPr>
              <a:t>    </a:t>
            </a:r>
            <a:r>
              <a:rPr lang="en-US" dirty="0" err="1">
                <a:latin typeface="Consolas"/>
                <a:cs typeface="Consolas"/>
              </a:rPr>
              <a:t>connection.rollback</a:t>
            </a:r>
            <a:r>
              <a:rPr lang="en-US" dirty="0">
                <a:latin typeface="Consolas"/>
                <a:cs typeface="Consolas"/>
              </a:rPr>
              <a:t>();</a:t>
            </a:r>
          </a:p>
          <a:p>
            <a:pPr marL="0" indent="0">
              <a:buNone/>
            </a:pPr>
            <a:r>
              <a:rPr lang="en-US" dirty="0">
                <a:latin typeface="Consolas"/>
                <a:cs typeface="Consolas"/>
              </a:rPr>
              <a:t>} finally {</a:t>
            </a:r>
          </a:p>
          <a:p>
            <a:pPr marL="0" indent="0">
              <a:buNone/>
            </a:pPr>
            <a:r>
              <a:rPr lang="en-US" dirty="0">
                <a:latin typeface="Consolas"/>
                <a:cs typeface="Consolas"/>
              </a:rPr>
              <a:t>    if(connection != null) {</a:t>
            </a:r>
          </a:p>
          <a:p>
            <a:pPr marL="0" indent="0">
              <a:buNone/>
            </a:pPr>
            <a:r>
              <a:rPr lang="en-US" dirty="0">
                <a:latin typeface="Consolas"/>
                <a:cs typeface="Consolas"/>
              </a:rPr>
              <a:t>        </a:t>
            </a:r>
            <a:r>
              <a:rPr lang="en-US" dirty="0" err="1">
                <a:latin typeface="Consolas"/>
                <a:cs typeface="Consolas"/>
              </a:rPr>
              <a:t>connection.close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p:txBody>
      </p:sp>
      <p:sp>
        <p:nvSpPr>
          <p:cNvPr id="4" name="Slide Number Placeholder 3"/>
          <p:cNvSpPr>
            <a:spLocks noGrp="1"/>
          </p:cNvSpPr>
          <p:nvPr>
            <p:ph type="sldNum" sz="quarter" idx="12"/>
          </p:nvPr>
        </p:nvSpPr>
        <p:spPr/>
        <p:txBody>
          <a:bodyPr/>
          <a:lstStyle/>
          <a:p>
            <a:fld id="{4C5F9F1B-9DEF-0147-BEFB-CE1B18546A63}" type="slidenum">
              <a:rPr lang="en-US" smtClean="0"/>
              <a:pPr/>
              <a:t>37</a:t>
            </a:fld>
            <a:endParaRPr lang="en-US"/>
          </a:p>
        </p:txBody>
      </p:sp>
    </p:spTree>
    <p:extLst>
      <p:ext uri="{BB962C8B-B14F-4D97-AF65-F5344CB8AC3E}">
        <p14:creationId xmlns:p14="http://schemas.microsoft.com/office/powerpoint/2010/main" val="29627588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normAutofit/>
          </a:bodyPr>
          <a:lstStyle/>
          <a:p>
            <a:r>
              <a:rPr lang="en-US" dirty="0"/>
              <a:t>Appendix I: JDBC-ODBC</a:t>
            </a:r>
          </a:p>
        </p:txBody>
      </p:sp>
    </p:spTree>
    <p:extLst>
      <p:ext uri="{BB962C8B-B14F-4D97-AF65-F5344CB8AC3E}">
        <p14:creationId xmlns:p14="http://schemas.microsoft.com/office/powerpoint/2010/main" val="6193317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General Architecture</a:t>
            </a:r>
          </a:p>
        </p:txBody>
      </p:sp>
      <p:sp>
        <p:nvSpPr>
          <p:cNvPr id="4" name="Content Placeholder 3"/>
          <p:cNvSpPr>
            <a:spLocks noGrp="1"/>
          </p:cNvSpPr>
          <p:nvPr>
            <p:ph idx="1"/>
          </p:nvPr>
        </p:nvSpPr>
        <p:spPr/>
        <p:txBody>
          <a:bodyPr>
            <a:normAutofit fontScale="92500" lnSpcReduction="10000"/>
          </a:bodyPr>
          <a:lstStyle/>
          <a:p>
            <a:r>
              <a:rPr lang="en-US" dirty="0"/>
              <a:t>What happens if I need to use a </a:t>
            </a:r>
            <a:r>
              <a:rPr lang="en-US" i="1" dirty="0"/>
              <a:t>rare</a:t>
            </a:r>
            <a:r>
              <a:rPr lang="en-US" dirty="0"/>
              <a:t> DBMS which is not supported by JDBC? (e.g., no driver released) ? Use </a:t>
            </a:r>
            <a:r>
              <a:rPr lang="en-US" dirty="0">
                <a:solidFill>
                  <a:srgbClr val="E46C0A"/>
                </a:solidFill>
              </a:rPr>
              <a:t>ODBC</a:t>
            </a:r>
            <a:r>
              <a:rPr lang="en-US" dirty="0"/>
              <a:t>!</a:t>
            </a:r>
          </a:p>
          <a:p>
            <a:r>
              <a:rPr lang="en-US" dirty="0"/>
              <a:t>Open Database Connectivity </a:t>
            </a:r>
            <a:r>
              <a:rPr lang="en-US" dirty="0">
                <a:solidFill>
                  <a:srgbClr val="E46C0A"/>
                </a:solidFill>
              </a:rPr>
              <a:t>(ODBC) </a:t>
            </a:r>
            <a:r>
              <a:rPr lang="en-US" dirty="0"/>
              <a:t>is a standard application programming interface </a:t>
            </a:r>
            <a:r>
              <a:rPr lang="en-US" dirty="0">
                <a:solidFill>
                  <a:srgbClr val="E46C0A"/>
                </a:solidFill>
              </a:rPr>
              <a:t>(API) </a:t>
            </a:r>
            <a:r>
              <a:rPr lang="en-US" dirty="0"/>
              <a:t>for accessing database management systems </a:t>
            </a:r>
            <a:r>
              <a:rPr lang="en-US" dirty="0">
                <a:solidFill>
                  <a:srgbClr val="E46C0A"/>
                </a:solidFill>
              </a:rPr>
              <a:t>(DBMS)</a:t>
            </a:r>
            <a:r>
              <a:rPr lang="en-US" dirty="0"/>
              <a:t>. </a:t>
            </a:r>
          </a:p>
          <a:p>
            <a:r>
              <a:rPr lang="en-US" dirty="0"/>
              <a:t>Released in 1992, it allows applications to be independent from database-specific details. Same goal as JDBC, released in 1997. </a:t>
            </a:r>
          </a:p>
          <a:p>
            <a:endParaRPr lang="en-US" dirty="0"/>
          </a:p>
          <a:p>
            <a:endParaRPr lang="en-US" dirty="0"/>
          </a:p>
        </p:txBody>
      </p:sp>
      <p:sp>
        <p:nvSpPr>
          <p:cNvPr id="6" name="Slide Number Placeholder 5"/>
          <p:cNvSpPr>
            <a:spLocks noGrp="1"/>
          </p:cNvSpPr>
          <p:nvPr>
            <p:ph type="sldNum" sz="quarter" idx="12"/>
          </p:nvPr>
        </p:nvSpPr>
        <p:spPr/>
        <p:txBody>
          <a:bodyPr/>
          <a:lstStyle/>
          <a:p>
            <a:fld id="{B3A78229-3126-9B4A-8B00-1ED9660AC9D7}" type="slidenum">
              <a:rPr lang="en-US"/>
              <a:pPr/>
              <a:t>39</a:t>
            </a:fld>
            <a:endParaRPr lang="en-US"/>
          </a:p>
        </p:txBody>
      </p:sp>
    </p:spTree>
    <p:extLst>
      <p:ext uri="{BB962C8B-B14F-4D97-AF65-F5344CB8AC3E}">
        <p14:creationId xmlns:p14="http://schemas.microsoft.com/office/powerpoint/2010/main" val="40717524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45058"/>
                                        </p:tgtEl>
                                        <p:attrNameLst>
                                          <p:attrName>style.visibility</p:attrName>
                                        </p:attrNameLst>
                                      </p:cBhvr>
                                      <p:to>
                                        <p:strVal val="visible"/>
                                      </p:to>
                                    </p:set>
                                    <p:anim calcmode="lin" valueType="num">
                                      <p:cBhvr>
                                        <p:cTn id="7" dur="500" fill="hold"/>
                                        <p:tgtEl>
                                          <p:spTgt spid="45058"/>
                                        </p:tgtEl>
                                        <p:attrNameLst>
                                          <p:attrName>ppt_w</p:attrName>
                                        </p:attrNameLst>
                                      </p:cBhvr>
                                      <p:tavLst>
                                        <p:tav tm="0">
                                          <p:val>
                                            <p:fltVal val="0"/>
                                          </p:val>
                                        </p:tav>
                                        <p:tav tm="100000">
                                          <p:val>
                                            <p:strVal val="#ppt_w"/>
                                          </p:val>
                                        </p:tav>
                                      </p:tavLst>
                                    </p:anim>
                                    <p:anim calcmode="lin" valueType="num">
                                      <p:cBhvr>
                                        <p:cTn id="8" dur="500" fill="hold"/>
                                        <p:tgtEl>
                                          <p:spTgt spid="45058"/>
                                        </p:tgtEl>
                                        <p:attrNameLst>
                                          <p:attrName>ppt_h</p:attrName>
                                        </p:attrNameLst>
                                      </p:cBhvr>
                                      <p:tavLst>
                                        <p:tav tm="0">
                                          <p:val>
                                            <p:fltVal val="0"/>
                                          </p:val>
                                        </p:tav>
                                        <p:tav tm="100000">
                                          <p:val>
                                            <p:strVal val="#ppt_h"/>
                                          </p:val>
                                        </p:tav>
                                      </p:tavLst>
                                    </p:anim>
                                    <p:animEffect transition="in" filter="fade">
                                      <p:cBhvr>
                                        <p:cTn id="9" dur="500"/>
                                        <p:tgtEl>
                                          <p:spTgt spid="45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33400" y="-76200"/>
            <a:ext cx="7543800" cy="1295400"/>
          </a:xfrm>
        </p:spPr>
        <p:txBody>
          <a:bodyPr/>
          <a:lstStyle/>
          <a:p>
            <a:r>
              <a:rPr lang="en-US"/>
              <a:t>General Architecture</a:t>
            </a:r>
          </a:p>
        </p:txBody>
      </p:sp>
      <p:sp>
        <p:nvSpPr>
          <p:cNvPr id="6" name="Slide Number Placeholder 5"/>
          <p:cNvSpPr>
            <a:spLocks noGrp="1"/>
          </p:cNvSpPr>
          <p:nvPr>
            <p:ph type="sldNum" sz="quarter" idx="12"/>
          </p:nvPr>
        </p:nvSpPr>
        <p:spPr/>
        <p:txBody>
          <a:bodyPr/>
          <a:lstStyle/>
          <a:p>
            <a:fld id="{B3A78229-3126-9B4A-8B00-1ED9660AC9D7}" type="slidenum">
              <a:rPr lang="en-US"/>
              <a:pPr/>
              <a:t>4</a:t>
            </a:fld>
            <a:endParaRPr lang="en-US"/>
          </a:p>
        </p:txBody>
      </p:sp>
      <p:pic>
        <p:nvPicPr>
          <p:cNvPr id="3" name="Picture 2" descr="maxresdefault.jpg"/>
          <p:cNvPicPr>
            <a:picLocks noChangeAspect="1"/>
          </p:cNvPicPr>
          <p:nvPr/>
        </p:nvPicPr>
        <p:blipFill rotWithShape="1">
          <a:blip r:embed="rId2">
            <a:extLst>
              <a:ext uri="{28A0092B-C50C-407E-A947-70E740481C1C}">
                <a14:useLocalDpi xmlns:a14="http://schemas.microsoft.com/office/drawing/2010/main" val="0"/>
              </a:ext>
            </a:extLst>
          </a:blip>
          <a:srcRect t="1159" b="2087"/>
          <a:stretch/>
        </p:blipFill>
        <p:spPr>
          <a:xfrm>
            <a:off x="685799" y="1530095"/>
            <a:ext cx="8153401" cy="45659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45058"/>
                                        </p:tgtEl>
                                        <p:attrNameLst>
                                          <p:attrName>style.visibility</p:attrName>
                                        </p:attrNameLst>
                                      </p:cBhvr>
                                      <p:to>
                                        <p:strVal val="visible"/>
                                      </p:to>
                                    </p:set>
                                    <p:anim calcmode="lin" valueType="num">
                                      <p:cBhvr>
                                        <p:cTn id="7" dur="500" fill="hold"/>
                                        <p:tgtEl>
                                          <p:spTgt spid="45058"/>
                                        </p:tgtEl>
                                        <p:attrNameLst>
                                          <p:attrName>ppt_w</p:attrName>
                                        </p:attrNameLst>
                                      </p:cBhvr>
                                      <p:tavLst>
                                        <p:tav tm="0">
                                          <p:val>
                                            <p:fltVal val="0"/>
                                          </p:val>
                                        </p:tav>
                                        <p:tav tm="100000">
                                          <p:val>
                                            <p:strVal val="#ppt_w"/>
                                          </p:val>
                                        </p:tav>
                                      </p:tavLst>
                                    </p:anim>
                                    <p:anim calcmode="lin" valueType="num">
                                      <p:cBhvr>
                                        <p:cTn id="8" dur="500" fill="hold"/>
                                        <p:tgtEl>
                                          <p:spTgt spid="45058"/>
                                        </p:tgtEl>
                                        <p:attrNameLst>
                                          <p:attrName>ppt_h</p:attrName>
                                        </p:attrNameLst>
                                      </p:cBhvr>
                                      <p:tavLst>
                                        <p:tav tm="0">
                                          <p:val>
                                            <p:fltVal val="0"/>
                                          </p:val>
                                        </p:tav>
                                        <p:tav tm="100000">
                                          <p:val>
                                            <p:strVal val="#ppt_h"/>
                                          </p:val>
                                        </p:tav>
                                      </p:tavLst>
                                    </p:anim>
                                    <p:animEffect transition="in" filter="fade">
                                      <p:cBhvr>
                                        <p:cTn id="9" dur="500"/>
                                        <p:tgtEl>
                                          <p:spTgt spid="45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a:bodyPr>
          <a:lstStyle/>
          <a:p>
            <a:r>
              <a:rPr lang="en-US" sz="3500" dirty="0"/>
              <a:t>JDBC-ODBC</a:t>
            </a:r>
          </a:p>
        </p:txBody>
      </p:sp>
      <p:sp>
        <p:nvSpPr>
          <p:cNvPr id="7" name="Slide Number Placeholder 5"/>
          <p:cNvSpPr>
            <a:spLocks noGrp="1"/>
          </p:cNvSpPr>
          <p:nvPr>
            <p:ph type="sldNum" sz="quarter" idx="12"/>
          </p:nvPr>
        </p:nvSpPr>
        <p:spPr/>
        <p:txBody>
          <a:bodyPr/>
          <a:lstStyle/>
          <a:p>
            <a:fld id="{BE92A46C-3EBE-064F-973A-A423F6292E23}" type="slidenum">
              <a:rPr lang="en-US"/>
              <a:pPr/>
              <a:t>40</a:t>
            </a:fld>
            <a:endParaRPr lang="en-US"/>
          </a:p>
        </p:txBody>
      </p:sp>
      <p:pic>
        <p:nvPicPr>
          <p:cNvPr id="2" name="Picture 1" descr="type1.png"/>
          <p:cNvPicPr>
            <a:picLocks noChangeAspect="1"/>
          </p:cNvPicPr>
          <p:nvPr/>
        </p:nvPicPr>
        <p:blipFill rotWithShape="1">
          <a:blip r:embed="rId2">
            <a:extLst>
              <a:ext uri="{28A0092B-C50C-407E-A947-70E740481C1C}">
                <a14:useLocalDpi xmlns:a14="http://schemas.microsoft.com/office/drawing/2010/main" val="0"/>
              </a:ext>
            </a:extLst>
          </a:blip>
          <a:srcRect l="1436" t="1572" r="910" b="1985"/>
          <a:stretch/>
        </p:blipFill>
        <p:spPr>
          <a:xfrm>
            <a:off x="1685475" y="1744917"/>
            <a:ext cx="5804208" cy="420204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5778"/>
                                        </p:tgtEl>
                                        <p:attrNameLst>
                                          <p:attrName>style.visibility</p:attrName>
                                        </p:attrNameLst>
                                      </p:cBhvr>
                                      <p:to>
                                        <p:strVal val="visible"/>
                                      </p:to>
                                    </p:set>
                                    <p:anim calcmode="lin" valueType="num">
                                      <p:cBhvr>
                                        <p:cTn id="7" dur="500" fill="hold"/>
                                        <p:tgtEl>
                                          <p:spTgt spid="75778"/>
                                        </p:tgtEl>
                                        <p:attrNameLst>
                                          <p:attrName>ppt_w</p:attrName>
                                        </p:attrNameLst>
                                      </p:cBhvr>
                                      <p:tavLst>
                                        <p:tav tm="0">
                                          <p:val>
                                            <p:fltVal val="0"/>
                                          </p:val>
                                        </p:tav>
                                        <p:tav tm="100000">
                                          <p:val>
                                            <p:strVal val="#ppt_w"/>
                                          </p:val>
                                        </p:tav>
                                      </p:tavLst>
                                    </p:anim>
                                    <p:anim calcmode="lin" valueType="num">
                                      <p:cBhvr>
                                        <p:cTn id="8" dur="500" fill="hold"/>
                                        <p:tgtEl>
                                          <p:spTgt spid="75778"/>
                                        </p:tgtEl>
                                        <p:attrNameLst>
                                          <p:attrName>ppt_h</p:attrName>
                                        </p:attrNameLst>
                                      </p:cBhvr>
                                      <p:tavLst>
                                        <p:tav tm="0">
                                          <p:val>
                                            <p:fltVal val="0"/>
                                          </p:val>
                                        </p:tav>
                                        <p:tav tm="100000">
                                          <p:val>
                                            <p:strVal val="#ppt_h"/>
                                          </p:val>
                                        </p:tav>
                                      </p:tavLst>
                                    </p:anim>
                                    <p:animEffect transition="in" filter="fade">
                                      <p:cBhvr>
                                        <p:cTn id="9" dur="500"/>
                                        <p:tgtEl>
                                          <p:spTgt spid="75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a:bodyPr>
          <a:lstStyle/>
          <a:p>
            <a:r>
              <a:rPr lang="en-US" sz="3500" dirty="0"/>
              <a:t>JDBC-ODBC</a:t>
            </a:r>
          </a:p>
        </p:txBody>
      </p:sp>
      <p:sp>
        <p:nvSpPr>
          <p:cNvPr id="3" name="Content Placeholder 2"/>
          <p:cNvSpPr>
            <a:spLocks noGrp="1"/>
          </p:cNvSpPr>
          <p:nvPr>
            <p:ph idx="1"/>
          </p:nvPr>
        </p:nvSpPr>
        <p:spPr/>
        <p:txBody>
          <a:bodyPr>
            <a:normAutofit/>
          </a:bodyPr>
          <a:lstStyle/>
          <a:p>
            <a:pPr marL="0" indent="0" algn="just">
              <a:buNone/>
            </a:pPr>
            <a:r>
              <a:rPr lang="en-US" sz="2800" dirty="0">
                <a:solidFill>
                  <a:srgbClr val="E46C0A"/>
                </a:solidFill>
              </a:rPr>
              <a:t>A JDBC-ODBC bridge consists of a JDBC driver which employs an ODBC driver to connect to a target database. </a:t>
            </a:r>
            <a:r>
              <a:rPr lang="en-US" sz="2800" dirty="0"/>
              <a:t>This driver translates JDBC method calls into ODBC function calls. Programmers usually use such a bridge when a given database lacks a JDBC driver, but is accessible through an ODBC driver. </a:t>
            </a:r>
          </a:p>
          <a:p>
            <a:pPr marL="0" indent="0" algn="just">
              <a:buNone/>
            </a:pPr>
            <a:r>
              <a:rPr lang="en-US" sz="2800" i="1" dirty="0"/>
              <a:t>Vendors deliver JDBC-ODBC bridges which far outperform the JVM built-in (Removed from JVM since Java8).</a:t>
            </a:r>
          </a:p>
        </p:txBody>
      </p:sp>
      <p:sp>
        <p:nvSpPr>
          <p:cNvPr id="7" name="Slide Number Placeholder 5"/>
          <p:cNvSpPr>
            <a:spLocks noGrp="1"/>
          </p:cNvSpPr>
          <p:nvPr>
            <p:ph type="sldNum" sz="quarter" idx="12"/>
          </p:nvPr>
        </p:nvSpPr>
        <p:spPr/>
        <p:txBody>
          <a:bodyPr/>
          <a:lstStyle/>
          <a:p>
            <a:fld id="{BE92A46C-3EBE-064F-973A-A423F6292E23}" type="slidenum">
              <a:rPr lang="en-US"/>
              <a:pPr/>
              <a:t>41</a:t>
            </a:fld>
            <a:endParaRPr lang="en-US"/>
          </a:p>
        </p:txBody>
      </p:sp>
    </p:spTree>
    <p:extLst>
      <p:ext uri="{BB962C8B-B14F-4D97-AF65-F5344CB8AC3E}">
        <p14:creationId xmlns:p14="http://schemas.microsoft.com/office/powerpoint/2010/main" val="4148705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5778"/>
                                        </p:tgtEl>
                                        <p:attrNameLst>
                                          <p:attrName>style.visibility</p:attrName>
                                        </p:attrNameLst>
                                      </p:cBhvr>
                                      <p:to>
                                        <p:strVal val="visible"/>
                                      </p:to>
                                    </p:set>
                                    <p:anim calcmode="lin" valueType="num">
                                      <p:cBhvr>
                                        <p:cTn id="7" dur="500" fill="hold"/>
                                        <p:tgtEl>
                                          <p:spTgt spid="75778"/>
                                        </p:tgtEl>
                                        <p:attrNameLst>
                                          <p:attrName>ppt_w</p:attrName>
                                        </p:attrNameLst>
                                      </p:cBhvr>
                                      <p:tavLst>
                                        <p:tav tm="0">
                                          <p:val>
                                            <p:fltVal val="0"/>
                                          </p:val>
                                        </p:tav>
                                        <p:tav tm="100000">
                                          <p:val>
                                            <p:strVal val="#ppt_w"/>
                                          </p:val>
                                        </p:tav>
                                      </p:tavLst>
                                    </p:anim>
                                    <p:anim calcmode="lin" valueType="num">
                                      <p:cBhvr>
                                        <p:cTn id="8" dur="500" fill="hold"/>
                                        <p:tgtEl>
                                          <p:spTgt spid="75778"/>
                                        </p:tgtEl>
                                        <p:attrNameLst>
                                          <p:attrName>ppt_h</p:attrName>
                                        </p:attrNameLst>
                                      </p:cBhvr>
                                      <p:tavLst>
                                        <p:tav tm="0">
                                          <p:val>
                                            <p:fltVal val="0"/>
                                          </p:val>
                                        </p:tav>
                                        <p:tav tm="100000">
                                          <p:val>
                                            <p:strVal val="#ppt_h"/>
                                          </p:val>
                                        </p:tav>
                                      </p:tavLst>
                                    </p:anim>
                                    <p:animEffect transition="in" filter="fade">
                                      <p:cBhvr>
                                        <p:cTn id="9" dur="500"/>
                                        <p:tgtEl>
                                          <p:spTgt spid="75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APPENdiX</a:t>
            </a:r>
            <a:r>
              <a:rPr lang="en-US" dirty="0"/>
              <a:t> II: Driver types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9386253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1 JDBC Driver</a:t>
            </a:r>
          </a:p>
        </p:txBody>
      </p:sp>
      <p:pic>
        <p:nvPicPr>
          <p:cNvPr id="5" name="Content Placeholder 4" descr="Screen Shot 2017-12-22 at 16.24.31 (2).png"/>
          <p:cNvPicPr>
            <a:picLocks noGrp="1" noChangeAspect="1"/>
          </p:cNvPicPr>
          <p:nvPr>
            <p:ph idx="1"/>
          </p:nvPr>
        </p:nvPicPr>
        <p:blipFill>
          <a:blip r:embed="rId2">
            <a:extLst>
              <a:ext uri="{28A0092B-C50C-407E-A947-70E740481C1C}">
                <a14:useLocalDpi xmlns:a14="http://schemas.microsoft.com/office/drawing/2010/main" val="0"/>
              </a:ext>
            </a:extLst>
          </a:blip>
          <a:srcRect l="-24698" r="-24698"/>
          <a:stretch>
            <a:fillRect/>
          </a:stretch>
        </p:blipFill>
        <p:spPr/>
      </p:pic>
      <p:sp>
        <p:nvSpPr>
          <p:cNvPr id="4" name="Slide Number Placeholder 3"/>
          <p:cNvSpPr>
            <a:spLocks noGrp="1"/>
          </p:cNvSpPr>
          <p:nvPr>
            <p:ph type="sldNum" sz="quarter" idx="12"/>
          </p:nvPr>
        </p:nvSpPr>
        <p:spPr/>
        <p:txBody>
          <a:bodyPr/>
          <a:lstStyle/>
          <a:p>
            <a:fld id="{4C5F9F1B-9DEF-0147-BEFB-CE1B18546A63}" type="slidenum">
              <a:rPr lang="en-US" smtClean="0"/>
              <a:pPr/>
              <a:t>43</a:t>
            </a:fld>
            <a:endParaRPr lang="en-US"/>
          </a:p>
        </p:txBody>
      </p:sp>
    </p:spTree>
    <p:extLst>
      <p:ext uri="{BB962C8B-B14F-4D97-AF65-F5344CB8AC3E}">
        <p14:creationId xmlns:p14="http://schemas.microsoft.com/office/powerpoint/2010/main" val="13166009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2 JDBC Driver</a:t>
            </a:r>
          </a:p>
        </p:txBody>
      </p:sp>
      <p:sp>
        <p:nvSpPr>
          <p:cNvPr id="4" name="Slide Number Placeholder 3"/>
          <p:cNvSpPr>
            <a:spLocks noGrp="1"/>
          </p:cNvSpPr>
          <p:nvPr>
            <p:ph type="sldNum" sz="quarter" idx="12"/>
          </p:nvPr>
        </p:nvSpPr>
        <p:spPr/>
        <p:txBody>
          <a:bodyPr/>
          <a:lstStyle/>
          <a:p>
            <a:fld id="{4C5F9F1B-9DEF-0147-BEFB-CE1B18546A63}" type="slidenum">
              <a:rPr lang="en-US" smtClean="0"/>
              <a:pPr/>
              <a:t>44</a:t>
            </a:fld>
            <a:endParaRPr lang="en-US"/>
          </a:p>
        </p:txBody>
      </p:sp>
      <p:pic>
        <p:nvPicPr>
          <p:cNvPr id="7" name="Content Placeholder 6" descr="Screen Shot 2017-12-22 at 16.24.52 (2).png"/>
          <p:cNvPicPr>
            <a:picLocks noGrp="1" noChangeAspect="1"/>
          </p:cNvPicPr>
          <p:nvPr>
            <p:ph idx="1"/>
          </p:nvPr>
        </p:nvPicPr>
        <p:blipFill>
          <a:blip r:embed="rId2">
            <a:extLst>
              <a:ext uri="{28A0092B-C50C-407E-A947-70E740481C1C}">
                <a14:useLocalDpi xmlns:a14="http://schemas.microsoft.com/office/drawing/2010/main" val="0"/>
              </a:ext>
            </a:extLst>
          </a:blip>
          <a:srcRect l="-26052" r="-26052"/>
          <a:stretch>
            <a:fillRect/>
          </a:stretch>
        </p:blipFill>
        <p:spPr/>
      </p:pic>
    </p:spTree>
    <p:extLst>
      <p:ext uri="{BB962C8B-B14F-4D97-AF65-F5344CB8AC3E}">
        <p14:creationId xmlns:p14="http://schemas.microsoft.com/office/powerpoint/2010/main" val="7884637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3 JDBC Driver</a:t>
            </a:r>
          </a:p>
        </p:txBody>
      </p:sp>
      <p:sp>
        <p:nvSpPr>
          <p:cNvPr id="4" name="Slide Number Placeholder 3"/>
          <p:cNvSpPr>
            <a:spLocks noGrp="1"/>
          </p:cNvSpPr>
          <p:nvPr>
            <p:ph type="sldNum" sz="quarter" idx="12"/>
          </p:nvPr>
        </p:nvSpPr>
        <p:spPr/>
        <p:txBody>
          <a:bodyPr/>
          <a:lstStyle/>
          <a:p>
            <a:fld id="{4C5F9F1B-9DEF-0147-BEFB-CE1B18546A63}" type="slidenum">
              <a:rPr lang="en-US" smtClean="0"/>
              <a:pPr/>
              <a:t>45</a:t>
            </a:fld>
            <a:endParaRPr lang="en-US"/>
          </a:p>
        </p:txBody>
      </p:sp>
      <p:pic>
        <p:nvPicPr>
          <p:cNvPr id="6" name="Content Placeholder 5" descr="Screen Shot 2017-12-22 at 16.23.19 (2).png"/>
          <p:cNvPicPr>
            <a:picLocks noGrp="1" noChangeAspect="1"/>
          </p:cNvPicPr>
          <p:nvPr>
            <p:ph idx="1"/>
          </p:nvPr>
        </p:nvPicPr>
        <p:blipFill>
          <a:blip r:embed="rId2">
            <a:extLst>
              <a:ext uri="{28A0092B-C50C-407E-A947-70E740481C1C}">
                <a14:useLocalDpi xmlns:a14="http://schemas.microsoft.com/office/drawing/2010/main" val="0"/>
              </a:ext>
            </a:extLst>
          </a:blip>
          <a:srcRect l="-15769" r="-15769"/>
          <a:stretch>
            <a:fillRect/>
          </a:stretch>
        </p:blipFill>
        <p:spPr/>
      </p:pic>
    </p:spTree>
    <p:extLst>
      <p:ext uri="{BB962C8B-B14F-4D97-AF65-F5344CB8AC3E}">
        <p14:creationId xmlns:p14="http://schemas.microsoft.com/office/powerpoint/2010/main" val="24325759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4 JDBC Driver</a:t>
            </a:r>
          </a:p>
        </p:txBody>
      </p:sp>
      <p:sp>
        <p:nvSpPr>
          <p:cNvPr id="4" name="Slide Number Placeholder 3"/>
          <p:cNvSpPr>
            <a:spLocks noGrp="1"/>
          </p:cNvSpPr>
          <p:nvPr>
            <p:ph type="sldNum" sz="quarter" idx="12"/>
          </p:nvPr>
        </p:nvSpPr>
        <p:spPr/>
        <p:txBody>
          <a:bodyPr/>
          <a:lstStyle/>
          <a:p>
            <a:fld id="{4C5F9F1B-9DEF-0147-BEFB-CE1B18546A63}" type="slidenum">
              <a:rPr lang="en-US" smtClean="0"/>
              <a:pPr/>
              <a:t>46</a:t>
            </a:fld>
            <a:endParaRPr lang="en-US"/>
          </a:p>
        </p:txBody>
      </p:sp>
      <p:pic>
        <p:nvPicPr>
          <p:cNvPr id="6" name="Content Placeholder 5" descr="Screen Shot 2017-12-22 at 16.23.21 (2).png"/>
          <p:cNvPicPr>
            <a:picLocks noGrp="1" noChangeAspect="1"/>
          </p:cNvPicPr>
          <p:nvPr>
            <p:ph idx="1"/>
          </p:nvPr>
        </p:nvPicPr>
        <p:blipFill>
          <a:blip r:embed="rId2">
            <a:extLst>
              <a:ext uri="{28A0092B-C50C-407E-A947-70E740481C1C}">
                <a14:useLocalDpi xmlns:a14="http://schemas.microsoft.com/office/drawing/2010/main" val="0"/>
              </a:ext>
            </a:extLst>
          </a:blip>
          <a:srcRect l="-31137" r="-31137"/>
          <a:stretch>
            <a:fillRect/>
          </a:stretch>
        </p:blipFill>
        <p:spPr/>
      </p:pic>
    </p:spTree>
    <p:extLst>
      <p:ext uri="{BB962C8B-B14F-4D97-AF65-F5344CB8AC3E}">
        <p14:creationId xmlns:p14="http://schemas.microsoft.com/office/powerpoint/2010/main" val="33388789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TW" dirty="0">
                <a:ea typeface="標楷體" charset="0"/>
                <a:cs typeface="標楷體" charset="0"/>
              </a:rPr>
              <a:t>References</a:t>
            </a:r>
          </a:p>
        </p:txBody>
      </p:sp>
      <p:sp>
        <p:nvSpPr>
          <p:cNvPr id="21507" name="Rectangle 3"/>
          <p:cNvSpPr>
            <a:spLocks noGrp="1" noChangeArrowheads="1"/>
          </p:cNvSpPr>
          <p:nvPr>
            <p:ph idx="1"/>
          </p:nvPr>
        </p:nvSpPr>
        <p:spPr/>
        <p:txBody>
          <a:bodyPr/>
          <a:lstStyle/>
          <a:p>
            <a:pPr>
              <a:lnSpc>
                <a:spcPct val="90000"/>
              </a:lnSpc>
            </a:pPr>
            <a:r>
              <a:rPr lang="en-US" altLang="zh-TW" sz="2100">
                <a:ea typeface="標楷體" charset="0"/>
                <a:cs typeface="標楷體" charset="0"/>
              </a:rPr>
              <a:t>JDBC Data Access API – JDBC Technology Homepage</a:t>
            </a:r>
          </a:p>
          <a:p>
            <a:pPr lvl="1">
              <a:lnSpc>
                <a:spcPct val="90000"/>
              </a:lnSpc>
            </a:pPr>
            <a:r>
              <a:rPr lang="en-US" altLang="zh-TW" sz="1900">
                <a:ea typeface="標楷體" charset="0"/>
                <a:cs typeface="標楷體" charset="0"/>
                <a:hlinkClick r:id="rId2"/>
              </a:rPr>
              <a:t>http://java.sun.com/products/jdbc/index.html</a:t>
            </a:r>
            <a:endParaRPr lang="en-US" altLang="zh-TW" sz="1900">
              <a:ea typeface="標楷體" charset="0"/>
              <a:cs typeface="標楷體" charset="0"/>
            </a:endParaRPr>
          </a:p>
          <a:p>
            <a:pPr>
              <a:lnSpc>
                <a:spcPct val="90000"/>
              </a:lnSpc>
            </a:pPr>
            <a:r>
              <a:rPr lang="en-US" altLang="zh-TW" sz="2100">
                <a:ea typeface="標楷體" charset="0"/>
                <a:cs typeface="標楷體" charset="0"/>
              </a:rPr>
              <a:t>JDBC Database Access – The Java Tutorial</a:t>
            </a:r>
          </a:p>
          <a:p>
            <a:pPr lvl="1">
              <a:lnSpc>
                <a:spcPct val="90000"/>
              </a:lnSpc>
            </a:pPr>
            <a:r>
              <a:rPr lang="en-US" altLang="zh-TW" sz="1900">
                <a:ea typeface="標楷體" charset="0"/>
                <a:cs typeface="標楷體" charset="0"/>
                <a:hlinkClick r:id="rId3"/>
              </a:rPr>
              <a:t>http://java.sun.com/docs/books/tutorial/jdbc/index.html</a:t>
            </a:r>
            <a:endParaRPr lang="en-US" altLang="zh-TW" sz="1900">
              <a:ea typeface="標楷體" charset="0"/>
              <a:cs typeface="標楷體" charset="0"/>
            </a:endParaRPr>
          </a:p>
          <a:p>
            <a:pPr>
              <a:lnSpc>
                <a:spcPct val="90000"/>
              </a:lnSpc>
            </a:pPr>
            <a:r>
              <a:rPr lang="en-US" altLang="zh-TW" sz="2100">
                <a:ea typeface="標楷體" charset="0"/>
                <a:cs typeface="標楷體" charset="0"/>
              </a:rPr>
              <a:t>JDBC Documentation</a:t>
            </a:r>
          </a:p>
          <a:p>
            <a:pPr lvl="1">
              <a:lnSpc>
                <a:spcPct val="90000"/>
              </a:lnSpc>
            </a:pPr>
            <a:r>
              <a:rPr lang="en-US" altLang="zh-TW" sz="1900">
                <a:ea typeface="標楷體" charset="0"/>
                <a:cs typeface="標楷體" charset="0"/>
                <a:hlinkClick r:id="rId4"/>
              </a:rPr>
              <a:t>http://java.sun.com/j2se/1.4.2/docs/guide/jdbc/index.html</a:t>
            </a:r>
            <a:endParaRPr lang="en-US" altLang="zh-TW" sz="1900">
              <a:ea typeface="標楷體" charset="0"/>
              <a:cs typeface="標楷體" charset="0"/>
            </a:endParaRPr>
          </a:p>
          <a:p>
            <a:pPr>
              <a:lnSpc>
                <a:spcPct val="90000"/>
              </a:lnSpc>
            </a:pPr>
            <a:r>
              <a:rPr lang="en-US" altLang="zh-TW" sz="2100">
                <a:ea typeface="標楷體" charset="0"/>
                <a:cs typeface="標楷體" charset="0"/>
              </a:rPr>
              <a:t>java.sql package</a:t>
            </a:r>
          </a:p>
          <a:p>
            <a:pPr lvl="1">
              <a:lnSpc>
                <a:spcPct val="90000"/>
              </a:lnSpc>
            </a:pPr>
            <a:r>
              <a:rPr lang="en-US" altLang="zh-TW" sz="1700">
                <a:ea typeface="標楷體" charset="0"/>
                <a:cs typeface="標楷體" charset="0"/>
                <a:hlinkClick r:id="rId5"/>
              </a:rPr>
              <a:t>http://java.sun.com/j2se/1.4.2/docs/api/java/sql/package-summary.html</a:t>
            </a:r>
            <a:endParaRPr lang="en-US" altLang="zh-TW" sz="1700">
              <a:ea typeface="標楷體" charset="0"/>
              <a:cs typeface="標楷體" charset="0"/>
            </a:endParaRPr>
          </a:p>
          <a:p>
            <a:pPr>
              <a:lnSpc>
                <a:spcPct val="90000"/>
              </a:lnSpc>
            </a:pPr>
            <a:r>
              <a:rPr lang="en-US" altLang="zh-TW" sz="2100">
                <a:ea typeface="標楷體" charset="0"/>
                <a:cs typeface="標楷體" charset="0"/>
              </a:rPr>
              <a:t>JDBC Technology Guide: Getting Started</a:t>
            </a:r>
          </a:p>
          <a:p>
            <a:pPr lvl="1">
              <a:lnSpc>
                <a:spcPct val="90000"/>
              </a:lnSpc>
            </a:pPr>
            <a:r>
              <a:rPr lang="en-US" altLang="zh-TW" sz="1300">
                <a:ea typeface="標楷體" charset="0"/>
                <a:cs typeface="標楷體" charset="0"/>
                <a:hlinkClick r:id="rId6"/>
              </a:rPr>
              <a:t>http://java.sun.com/j2se/1.4.2/docs/guide/jdbc/getstart/GettingStartedTOC.fm.html</a:t>
            </a:r>
            <a:endParaRPr lang="en-US" altLang="zh-TW" sz="1300">
              <a:ea typeface="標楷體" charset="0"/>
              <a:cs typeface="標楷體" charset="0"/>
            </a:endParaRPr>
          </a:p>
          <a:p>
            <a:pPr>
              <a:lnSpc>
                <a:spcPct val="90000"/>
              </a:lnSpc>
            </a:pPr>
            <a:r>
              <a:rPr lang="en-US" altLang="zh-TW" sz="2100">
                <a:ea typeface="標楷體" charset="0"/>
                <a:cs typeface="標楷體" charset="0"/>
              </a:rPr>
              <a:t>JDBC API Tutorial and Reference (book)</a:t>
            </a:r>
          </a:p>
          <a:p>
            <a:pPr lvl="1">
              <a:lnSpc>
                <a:spcPct val="90000"/>
              </a:lnSpc>
            </a:pPr>
            <a:r>
              <a:rPr lang="en-US" altLang="zh-TW" sz="1900">
                <a:ea typeface="標楷體" charset="0"/>
                <a:cs typeface="標楷體" charset="0"/>
                <a:hlinkClick r:id="rId7"/>
              </a:rPr>
              <a:t>http://java.sun.com/docs/books/jdbc/</a:t>
            </a:r>
            <a:endParaRPr lang="en-US" altLang="zh-TW" sz="1900">
              <a:ea typeface="標楷體" charset="0"/>
              <a:cs typeface="標楷體" charset="0"/>
            </a:endParaRPr>
          </a:p>
        </p:txBody>
      </p:sp>
      <p:sp>
        <p:nvSpPr>
          <p:cNvPr id="5" name="Slide Number Placeholder 5"/>
          <p:cNvSpPr>
            <a:spLocks noGrp="1"/>
          </p:cNvSpPr>
          <p:nvPr>
            <p:ph type="sldNum" sz="quarter" idx="12"/>
          </p:nvPr>
        </p:nvSpPr>
        <p:spPr/>
        <p:txBody>
          <a:bodyPr/>
          <a:lstStyle/>
          <a:p>
            <a:fld id="{891167B8-C76A-124F-A990-0C58BA3CE8A9}" type="slidenum">
              <a:rPr lang="en-US"/>
              <a:pPr/>
              <a:t>47</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a:bodyPr>
          <a:lstStyle/>
          <a:p>
            <a:r>
              <a:rPr lang="en-US" dirty="0"/>
              <a:t>Basic steps</a:t>
            </a:r>
          </a:p>
        </p:txBody>
      </p:sp>
      <p:sp>
        <p:nvSpPr>
          <p:cNvPr id="69635" name="Rectangle 3"/>
          <p:cNvSpPr>
            <a:spLocks noGrp="1" noChangeArrowheads="1"/>
          </p:cNvSpPr>
          <p:nvPr>
            <p:ph idx="1"/>
          </p:nvPr>
        </p:nvSpPr>
        <p:spPr/>
        <p:txBody>
          <a:bodyPr/>
          <a:lstStyle/>
          <a:p>
            <a:pPr marL="514350" indent="-514350">
              <a:buFont typeface="+mj-lt"/>
              <a:buAutoNum type="arabicPeriod"/>
            </a:pPr>
            <a:r>
              <a:rPr lang="en-US" dirty="0"/>
              <a:t>Load vendor specific </a:t>
            </a:r>
            <a:r>
              <a:rPr lang="en-US" dirty="0">
                <a:solidFill>
                  <a:srgbClr val="E46C0A"/>
                </a:solidFill>
              </a:rPr>
              <a:t>Driver</a:t>
            </a:r>
          </a:p>
          <a:p>
            <a:pPr marL="514350" indent="-514350">
              <a:buFont typeface="+mj-lt"/>
              <a:buAutoNum type="arabicPeriod"/>
            </a:pPr>
            <a:r>
              <a:rPr lang="en-US" dirty="0"/>
              <a:t>Establish a </a:t>
            </a:r>
            <a:r>
              <a:rPr lang="en-US" dirty="0">
                <a:solidFill>
                  <a:srgbClr val="E46C0A"/>
                </a:solidFill>
              </a:rPr>
              <a:t>Connection</a:t>
            </a:r>
          </a:p>
          <a:p>
            <a:pPr marL="514350" indent="-514350">
              <a:buFont typeface="+mj-lt"/>
              <a:buAutoNum type="arabicPeriod"/>
            </a:pPr>
            <a:r>
              <a:rPr lang="en-US" dirty="0"/>
              <a:t>Create a </a:t>
            </a:r>
            <a:r>
              <a:rPr lang="en-US" dirty="0">
                <a:solidFill>
                  <a:srgbClr val="E46C0A"/>
                </a:solidFill>
              </a:rPr>
              <a:t>Statement</a:t>
            </a:r>
          </a:p>
          <a:p>
            <a:pPr marL="514350" indent="-514350">
              <a:buFont typeface="+mj-lt"/>
              <a:buAutoNum type="arabicPeriod"/>
            </a:pPr>
            <a:r>
              <a:rPr lang="en-US" dirty="0"/>
              <a:t>Execute </a:t>
            </a:r>
            <a:r>
              <a:rPr lang="en-US" dirty="0">
                <a:solidFill>
                  <a:schemeClr val="accent6">
                    <a:lumMod val="75000"/>
                  </a:schemeClr>
                </a:solidFill>
              </a:rPr>
              <a:t>SQL </a:t>
            </a:r>
            <a:r>
              <a:rPr lang="en-US" dirty="0"/>
              <a:t>Statements</a:t>
            </a:r>
          </a:p>
          <a:p>
            <a:pPr marL="514350" indent="-514350">
              <a:buFont typeface="+mj-lt"/>
              <a:buAutoNum type="arabicPeriod"/>
            </a:pPr>
            <a:r>
              <a:rPr lang="en-US" dirty="0"/>
              <a:t>Get </a:t>
            </a:r>
            <a:r>
              <a:rPr lang="en-US" dirty="0" err="1">
                <a:solidFill>
                  <a:srgbClr val="E46C0A"/>
                </a:solidFill>
              </a:rPr>
              <a:t>ResultSet</a:t>
            </a:r>
            <a:r>
              <a:rPr lang="en-US" dirty="0">
                <a:solidFill>
                  <a:srgbClr val="E46C0A"/>
                </a:solidFill>
              </a:rPr>
              <a:t> </a:t>
            </a:r>
          </a:p>
          <a:p>
            <a:pPr marL="514350" indent="-514350">
              <a:buFont typeface="+mj-lt"/>
              <a:buAutoNum type="arabicPeriod"/>
            </a:pPr>
            <a:r>
              <a:rPr lang="en-US" dirty="0"/>
              <a:t>Close the Connection</a:t>
            </a:r>
          </a:p>
          <a:p>
            <a:pPr>
              <a:buFont typeface="Wingdings" charset="0"/>
              <a:buNone/>
            </a:pPr>
            <a:endParaRPr lang="en-US" dirty="0"/>
          </a:p>
          <a:p>
            <a:endParaRPr lang="en-US" dirty="0"/>
          </a:p>
        </p:txBody>
      </p:sp>
      <p:sp>
        <p:nvSpPr>
          <p:cNvPr id="5" name="Slide Number Placeholder 5"/>
          <p:cNvSpPr>
            <a:spLocks noGrp="1"/>
          </p:cNvSpPr>
          <p:nvPr>
            <p:ph type="sldNum" sz="quarter" idx="12"/>
          </p:nvPr>
        </p:nvSpPr>
        <p:spPr/>
        <p:txBody>
          <a:bodyPr/>
          <a:lstStyle/>
          <a:p>
            <a:fld id="{DEF4F081-0C2F-E04A-84CF-BAFF5DDABCDA}" type="slidenum">
              <a:rPr lang="en-US"/>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69634"/>
                                        </p:tgtEl>
                                        <p:attrNameLst>
                                          <p:attrName>style.visibility</p:attrName>
                                        </p:attrNameLst>
                                      </p:cBhvr>
                                      <p:to>
                                        <p:strVal val="visible"/>
                                      </p:to>
                                    </p:set>
                                    <p:anim calcmode="lin" valueType="num">
                                      <p:cBhvr>
                                        <p:cTn id="7" dur="500" fill="hold"/>
                                        <p:tgtEl>
                                          <p:spTgt spid="69634"/>
                                        </p:tgtEl>
                                        <p:attrNameLst>
                                          <p:attrName>ppt_w</p:attrName>
                                        </p:attrNameLst>
                                      </p:cBhvr>
                                      <p:tavLst>
                                        <p:tav tm="0">
                                          <p:val>
                                            <p:fltVal val="0"/>
                                          </p:val>
                                        </p:tav>
                                        <p:tav tm="100000">
                                          <p:val>
                                            <p:strVal val="#ppt_w"/>
                                          </p:val>
                                        </p:tav>
                                      </p:tavLst>
                                    </p:anim>
                                    <p:anim calcmode="lin" valueType="num">
                                      <p:cBhvr>
                                        <p:cTn id="8" dur="500" fill="hold"/>
                                        <p:tgtEl>
                                          <p:spTgt spid="69634"/>
                                        </p:tgtEl>
                                        <p:attrNameLst>
                                          <p:attrName>ppt_h</p:attrName>
                                        </p:attrNameLst>
                                      </p:cBhvr>
                                      <p:tavLst>
                                        <p:tav tm="0">
                                          <p:val>
                                            <p:fltVal val="0"/>
                                          </p:val>
                                        </p:tav>
                                        <p:tav tm="100000">
                                          <p:val>
                                            <p:strVal val="#ppt_h"/>
                                          </p:val>
                                        </p:tav>
                                      </p:tavLst>
                                    </p:anim>
                                    <p:animEffect transition="in" filter="fade">
                                      <p:cBhvr>
                                        <p:cTn id="9" dur="500"/>
                                        <p:tgtEl>
                                          <p:spTgt spid="6963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9635">
                                            <p:txEl>
                                              <p:pRg st="0" end="0"/>
                                            </p:txEl>
                                          </p:spTgt>
                                        </p:tgtEl>
                                        <p:attrNameLst>
                                          <p:attrName>style.visibility</p:attrName>
                                        </p:attrNameLst>
                                      </p:cBhvr>
                                      <p:to>
                                        <p:strVal val="visible"/>
                                      </p:to>
                                    </p:set>
                                    <p:animEffect transition="in" filter="fade">
                                      <p:cBhvr>
                                        <p:cTn id="14" dur="1000">
                                          <p:stCondLst>
                                            <p:cond delay="0"/>
                                          </p:stCondLst>
                                        </p:cTn>
                                        <p:tgtEl>
                                          <p:spTgt spid="6963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9635">
                                            <p:txEl>
                                              <p:pRg st="1" end="1"/>
                                            </p:txEl>
                                          </p:spTgt>
                                        </p:tgtEl>
                                        <p:attrNameLst>
                                          <p:attrName>style.visibility</p:attrName>
                                        </p:attrNameLst>
                                      </p:cBhvr>
                                      <p:to>
                                        <p:strVal val="visible"/>
                                      </p:to>
                                    </p:set>
                                    <p:animEffect transition="in" filter="fade">
                                      <p:cBhvr>
                                        <p:cTn id="19" dur="1000">
                                          <p:stCondLst>
                                            <p:cond delay="0"/>
                                          </p:stCondLst>
                                        </p:cTn>
                                        <p:tgtEl>
                                          <p:spTgt spid="69635">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9635">
                                            <p:txEl>
                                              <p:pRg st="2" end="2"/>
                                            </p:txEl>
                                          </p:spTgt>
                                        </p:tgtEl>
                                        <p:attrNameLst>
                                          <p:attrName>style.visibility</p:attrName>
                                        </p:attrNameLst>
                                      </p:cBhvr>
                                      <p:to>
                                        <p:strVal val="visible"/>
                                      </p:to>
                                    </p:set>
                                    <p:animEffect transition="in" filter="fade">
                                      <p:cBhvr>
                                        <p:cTn id="24" dur="1000">
                                          <p:stCondLst>
                                            <p:cond delay="0"/>
                                          </p:stCondLst>
                                        </p:cTn>
                                        <p:tgtEl>
                                          <p:spTgt spid="69635">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9635">
                                            <p:txEl>
                                              <p:pRg st="3" end="3"/>
                                            </p:txEl>
                                          </p:spTgt>
                                        </p:tgtEl>
                                        <p:attrNameLst>
                                          <p:attrName>style.visibility</p:attrName>
                                        </p:attrNameLst>
                                      </p:cBhvr>
                                      <p:to>
                                        <p:strVal val="visible"/>
                                      </p:to>
                                    </p:set>
                                    <p:animEffect transition="in" filter="fade">
                                      <p:cBhvr>
                                        <p:cTn id="29" dur="1000">
                                          <p:stCondLst>
                                            <p:cond delay="0"/>
                                          </p:stCondLst>
                                        </p:cTn>
                                        <p:tgtEl>
                                          <p:spTgt spid="69635">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9635">
                                            <p:txEl>
                                              <p:pRg st="4" end="4"/>
                                            </p:txEl>
                                          </p:spTgt>
                                        </p:tgtEl>
                                        <p:attrNameLst>
                                          <p:attrName>style.visibility</p:attrName>
                                        </p:attrNameLst>
                                      </p:cBhvr>
                                      <p:to>
                                        <p:strVal val="visible"/>
                                      </p:to>
                                    </p:set>
                                    <p:animEffect transition="in" filter="fade">
                                      <p:cBhvr>
                                        <p:cTn id="34" dur="1000">
                                          <p:stCondLst>
                                            <p:cond delay="0"/>
                                          </p:stCondLst>
                                        </p:cTn>
                                        <p:tgtEl>
                                          <p:spTgt spid="69635">
                                            <p:txEl>
                                              <p:pRg st="4" end="4"/>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9635">
                                            <p:txEl>
                                              <p:pRg st="5" end="5"/>
                                            </p:txEl>
                                          </p:spTgt>
                                        </p:tgtEl>
                                        <p:attrNameLst>
                                          <p:attrName>style.visibility</p:attrName>
                                        </p:attrNameLst>
                                      </p:cBhvr>
                                      <p:to>
                                        <p:strVal val="visible"/>
                                      </p:to>
                                    </p:set>
                                    <p:animEffect transition="in" filter="fade">
                                      <p:cBhvr>
                                        <p:cTn id="39" dur="1000">
                                          <p:stCondLst>
                                            <p:cond delay="0"/>
                                          </p:stCondLst>
                                        </p:cTn>
                                        <p:tgtEl>
                                          <p:spTgt spid="696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p:bldP spid="6963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specific drivers</a:t>
            </a:r>
          </a:p>
        </p:txBody>
      </p:sp>
      <p:sp>
        <p:nvSpPr>
          <p:cNvPr id="3" name="Content Placeholder 2"/>
          <p:cNvSpPr>
            <a:spLocks noGrp="1"/>
          </p:cNvSpPr>
          <p:nvPr>
            <p:ph idx="1"/>
          </p:nvPr>
        </p:nvSpPr>
        <p:spPr/>
        <p:txBody>
          <a:bodyPr>
            <a:normAutofit lnSpcReduction="10000"/>
          </a:bodyPr>
          <a:lstStyle/>
          <a:p>
            <a:r>
              <a:rPr lang="en-US" sz="2600" dirty="0"/>
              <a:t>JDBC drivers </a:t>
            </a:r>
            <a:r>
              <a:rPr lang="en-US" sz="2600" dirty="0">
                <a:solidFill>
                  <a:srgbClr val="E46C0A"/>
                </a:solidFill>
              </a:rPr>
              <a:t>provide the connection to the database</a:t>
            </a:r>
            <a:r>
              <a:rPr lang="en-US" sz="2600" dirty="0"/>
              <a:t> and </a:t>
            </a:r>
            <a:r>
              <a:rPr lang="en-US" sz="2600" dirty="0">
                <a:solidFill>
                  <a:srgbClr val="E46C0A"/>
                </a:solidFill>
              </a:rPr>
              <a:t>implement the protocol for transferring queries and results </a:t>
            </a:r>
            <a:r>
              <a:rPr lang="en-US" sz="2600" dirty="0"/>
              <a:t>between the client and the database.</a:t>
            </a:r>
          </a:p>
          <a:p>
            <a:r>
              <a:rPr lang="en-US" sz="2600" dirty="0"/>
              <a:t>There are 4 type of drivers. We refer to </a:t>
            </a:r>
            <a:r>
              <a:rPr lang="en-US" sz="2600" dirty="0">
                <a:solidFill>
                  <a:schemeClr val="accent6">
                    <a:lumMod val="75000"/>
                  </a:schemeClr>
                </a:solidFill>
              </a:rPr>
              <a:t>Type 4</a:t>
            </a:r>
            <a:r>
              <a:rPr lang="en-US" sz="2600" dirty="0"/>
              <a:t>: Pure Java (see Appendix II)</a:t>
            </a:r>
          </a:p>
          <a:p>
            <a:r>
              <a:rPr lang="en-US" sz="2600" dirty="0"/>
              <a:t>Each database needs a specific driver. They need to be </a:t>
            </a:r>
            <a:r>
              <a:rPr lang="en-US" sz="2600" dirty="0">
                <a:solidFill>
                  <a:srgbClr val="E46C0A"/>
                </a:solidFill>
              </a:rPr>
              <a:t>downloaded separately </a:t>
            </a:r>
          </a:p>
          <a:p>
            <a:pPr lvl="1"/>
            <a:r>
              <a:rPr lang="en-US" sz="2000" dirty="0"/>
              <a:t>[</a:t>
            </a:r>
            <a:r>
              <a:rPr lang="en-US" sz="2000" dirty="0" err="1"/>
              <a:t>mySQL</a:t>
            </a:r>
            <a:r>
              <a:rPr lang="en-US" sz="2000" dirty="0"/>
              <a:t>] https://</a:t>
            </a:r>
            <a:r>
              <a:rPr lang="en-US" sz="2000" dirty="0" err="1"/>
              <a:t>dev.mysql.com</a:t>
            </a:r>
            <a:r>
              <a:rPr lang="en-US" sz="2000" dirty="0"/>
              <a:t>/downloads/connector/j/</a:t>
            </a:r>
          </a:p>
          <a:p>
            <a:pPr lvl="1"/>
            <a:r>
              <a:rPr lang="en-US" sz="2000" dirty="0"/>
              <a:t>[SQLite] </a:t>
            </a:r>
            <a:r>
              <a:rPr lang="en-US" sz="2000" dirty="0">
                <a:hlinkClick r:id="rId2"/>
              </a:rPr>
              <a:t>https://github.com/xerial/sqlite-jdbc</a:t>
            </a:r>
            <a:endParaRPr lang="en-US" sz="2000" dirty="0"/>
          </a:p>
          <a:p>
            <a:r>
              <a:rPr lang="en-US" sz="2600" dirty="0"/>
              <a:t>Drivers are Java binary libraries and </a:t>
            </a:r>
            <a:r>
              <a:rPr lang="en-US" sz="2600" dirty="0">
                <a:solidFill>
                  <a:schemeClr val="accent6">
                    <a:lumMod val="75000"/>
                  </a:schemeClr>
                </a:solidFill>
              </a:rPr>
              <a:t>must be included into the CLASSPATH</a:t>
            </a:r>
          </a:p>
        </p:txBody>
      </p:sp>
      <p:sp>
        <p:nvSpPr>
          <p:cNvPr id="4" name="Slide Number Placeholder 3"/>
          <p:cNvSpPr>
            <a:spLocks noGrp="1"/>
          </p:cNvSpPr>
          <p:nvPr>
            <p:ph type="sldNum" sz="quarter" idx="12"/>
          </p:nvPr>
        </p:nvSpPr>
        <p:spPr/>
        <p:txBody>
          <a:bodyPr/>
          <a:lstStyle/>
          <a:p>
            <a:fld id="{4C5F9F1B-9DEF-0147-BEFB-CE1B18546A63}" type="slidenum">
              <a:rPr lang="en-US" smtClean="0"/>
              <a:pPr/>
              <a:t>6</a:t>
            </a:fld>
            <a:endParaRPr lang="en-US"/>
          </a:p>
        </p:txBody>
      </p:sp>
    </p:spTree>
    <p:extLst>
      <p:ext uri="{BB962C8B-B14F-4D97-AF65-F5344CB8AC3E}">
        <p14:creationId xmlns:p14="http://schemas.microsoft.com/office/powerpoint/2010/main" val="963872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specific drivers</a:t>
            </a:r>
          </a:p>
        </p:txBody>
      </p:sp>
      <p:sp>
        <p:nvSpPr>
          <p:cNvPr id="4" name="Slide Number Placeholder 3"/>
          <p:cNvSpPr>
            <a:spLocks noGrp="1"/>
          </p:cNvSpPr>
          <p:nvPr>
            <p:ph type="sldNum" sz="quarter" idx="12"/>
          </p:nvPr>
        </p:nvSpPr>
        <p:spPr/>
        <p:txBody>
          <a:bodyPr/>
          <a:lstStyle/>
          <a:p>
            <a:fld id="{4C5F9F1B-9DEF-0147-BEFB-CE1B18546A63}" type="slidenum">
              <a:rPr lang="en-US" smtClean="0"/>
              <a:pPr/>
              <a:t>7</a:t>
            </a:fld>
            <a:endParaRPr lang="en-US"/>
          </a:p>
        </p:txBody>
      </p:sp>
      <p:pic>
        <p:nvPicPr>
          <p:cNvPr id="5" name="Picture 4" descr="Screen Shot 2017-12-22 at 14.43.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600200"/>
            <a:ext cx="6096000" cy="4567531"/>
          </a:xfrm>
          <a:prstGeom prst="rect">
            <a:avLst/>
          </a:prstGeom>
        </p:spPr>
      </p:pic>
    </p:spTree>
    <p:extLst>
      <p:ext uri="{BB962C8B-B14F-4D97-AF65-F5344CB8AC3E}">
        <p14:creationId xmlns:p14="http://schemas.microsoft.com/office/powerpoint/2010/main" val="4219224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a:t>1. Load vendor specific driver</a:t>
            </a:r>
          </a:p>
        </p:txBody>
      </p:sp>
      <p:sp>
        <p:nvSpPr>
          <p:cNvPr id="5" name="Slide Number Placeholder 5"/>
          <p:cNvSpPr>
            <a:spLocks noGrp="1"/>
          </p:cNvSpPr>
          <p:nvPr>
            <p:ph type="sldNum" sz="quarter" idx="12"/>
          </p:nvPr>
        </p:nvSpPr>
        <p:spPr/>
        <p:txBody>
          <a:bodyPr/>
          <a:lstStyle/>
          <a:p>
            <a:fld id="{96A1889A-6288-F942-BB21-FEAA21406FE8}" type="slidenum">
              <a:rPr lang="en-US"/>
              <a:pPr/>
              <a:t>8</a:t>
            </a:fld>
            <a:endParaRPr lang="en-US"/>
          </a:p>
        </p:txBody>
      </p:sp>
      <p:sp>
        <p:nvSpPr>
          <p:cNvPr id="2" name="Content Placeholder 1"/>
          <p:cNvSpPr>
            <a:spLocks noGrp="1"/>
          </p:cNvSpPr>
          <p:nvPr>
            <p:ph idx="1"/>
          </p:nvPr>
        </p:nvSpPr>
        <p:spPr/>
        <p:txBody>
          <a:bodyPr>
            <a:normAutofit fontScale="77500" lnSpcReduction="20000"/>
          </a:bodyPr>
          <a:lstStyle/>
          <a:p>
            <a:pPr marL="0" indent="0">
              <a:buNone/>
            </a:pPr>
            <a:endParaRPr lang="en-US" sz="1600" dirty="0">
              <a:latin typeface="Consolas"/>
              <a:cs typeface="Consolas"/>
            </a:endParaRPr>
          </a:p>
          <a:p>
            <a:pPr marL="0" indent="0">
              <a:lnSpc>
                <a:spcPct val="90000"/>
              </a:lnSpc>
              <a:buNone/>
            </a:pPr>
            <a:r>
              <a:rPr lang="en-US" sz="2800" b="1" dirty="0">
                <a:latin typeface="Consolas"/>
                <a:cs typeface="Consolas"/>
              </a:rPr>
              <a:t>import </a:t>
            </a:r>
            <a:r>
              <a:rPr lang="en-US" sz="2800" b="1" dirty="0" err="1">
                <a:latin typeface="Consolas"/>
                <a:cs typeface="Consolas"/>
              </a:rPr>
              <a:t>java.sql</a:t>
            </a:r>
            <a:r>
              <a:rPr lang="en-US" sz="2800" b="1" dirty="0">
                <a:latin typeface="Consolas"/>
                <a:cs typeface="Consolas"/>
              </a:rPr>
              <a:t>.*;</a:t>
            </a:r>
          </a:p>
          <a:p>
            <a:pPr marL="0" indent="0">
              <a:lnSpc>
                <a:spcPct val="90000"/>
              </a:lnSpc>
              <a:buNone/>
            </a:pPr>
            <a:endParaRPr lang="en-US" sz="2800" b="1" dirty="0">
              <a:latin typeface="Consolas"/>
              <a:cs typeface="Consolas"/>
            </a:endParaRPr>
          </a:p>
          <a:p>
            <a:pPr marL="0" indent="0">
              <a:lnSpc>
                <a:spcPct val="90000"/>
              </a:lnSpc>
              <a:buNone/>
            </a:pPr>
            <a:r>
              <a:rPr lang="en-US" sz="2800" dirty="0">
                <a:latin typeface="Consolas"/>
                <a:cs typeface="Consolas"/>
              </a:rPr>
              <a:t>/* this is for MySQL*/</a:t>
            </a:r>
          </a:p>
          <a:p>
            <a:pPr marL="0" indent="0">
              <a:lnSpc>
                <a:spcPct val="90000"/>
              </a:lnSpc>
              <a:buNone/>
            </a:pPr>
            <a:r>
              <a:rPr lang="en-US" sz="2800" dirty="0" err="1">
                <a:latin typeface="Consolas"/>
                <a:cs typeface="Consolas"/>
              </a:rPr>
              <a:t>Class.forName</a:t>
            </a:r>
            <a:r>
              <a:rPr lang="en-US" sz="2800" dirty="0">
                <a:latin typeface="Consolas"/>
                <a:cs typeface="Consolas"/>
              </a:rPr>
              <a:t>(“</a:t>
            </a:r>
            <a:r>
              <a:rPr lang="en-US" sz="2800" dirty="0" err="1">
                <a:latin typeface="Consolas"/>
                <a:cs typeface="Consolas"/>
              </a:rPr>
              <a:t>com.mysql.jdbc.Driver</a:t>
            </a:r>
            <a:r>
              <a:rPr lang="en-US" sz="2800" dirty="0">
                <a:latin typeface="Consolas"/>
                <a:cs typeface="Consolas"/>
              </a:rPr>
              <a:t>”);</a:t>
            </a:r>
          </a:p>
          <a:p>
            <a:pPr marL="0" indent="0">
              <a:lnSpc>
                <a:spcPct val="90000"/>
              </a:lnSpc>
              <a:buNone/>
            </a:pPr>
            <a:endParaRPr lang="it-IT" sz="2800" dirty="0">
              <a:latin typeface="Consolas"/>
              <a:cs typeface="Consolas"/>
            </a:endParaRPr>
          </a:p>
          <a:p>
            <a:pPr marL="0" indent="0">
              <a:lnSpc>
                <a:spcPct val="90000"/>
              </a:lnSpc>
              <a:buNone/>
            </a:pPr>
            <a:r>
              <a:rPr lang="it-IT" sz="2800" dirty="0">
                <a:latin typeface="Consolas"/>
                <a:cs typeface="Consolas"/>
              </a:rPr>
              <a:t>/* </a:t>
            </a:r>
            <a:r>
              <a:rPr lang="it-IT" sz="2800" dirty="0" err="1">
                <a:latin typeface="Consolas"/>
                <a:cs typeface="Consolas"/>
              </a:rPr>
              <a:t>this</a:t>
            </a:r>
            <a:r>
              <a:rPr lang="it-IT" sz="2800" dirty="0">
                <a:latin typeface="Consolas"/>
                <a:cs typeface="Consolas"/>
              </a:rPr>
              <a:t> </a:t>
            </a:r>
            <a:r>
              <a:rPr lang="it-IT" sz="2800" dirty="0" err="1">
                <a:latin typeface="Consolas"/>
                <a:cs typeface="Consolas"/>
              </a:rPr>
              <a:t>is</a:t>
            </a:r>
            <a:r>
              <a:rPr lang="it-IT" sz="2800" dirty="0">
                <a:latin typeface="Consolas"/>
                <a:cs typeface="Consolas"/>
              </a:rPr>
              <a:t> for </a:t>
            </a:r>
            <a:r>
              <a:rPr lang="it-IT" sz="2800" dirty="0" err="1">
                <a:latin typeface="Consolas"/>
                <a:cs typeface="Consolas"/>
              </a:rPr>
              <a:t>SQLite</a:t>
            </a:r>
            <a:r>
              <a:rPr lang="it-IT" sz="2800" dirty="0">
                <a:latin typeface="Consolas"/>
                <a:cs typeface="Consolas"/>
              </a:rPr>
              <a:t> */</a:t>
            </a:r>
          </a:p>
          <a:p>
            <a:pPr marL="0" indent="0">
              <a:lnSpc>
                <a:spcPct val="90000"/>
              </a:lnSpc>
              <a:buNone/>
            </a:pPr>
            <a:r>
              <a:rPr lang="en-US" sz="2800" dirty="0" err="1">
                <a:latin typeface="Consolas"/>
                <a:cs typeface="Consolas"/>
              </a:rPr>
              <a:t>Class.forName</a:t>
            </a:r>
            <a:r>
              <a:rPr lang="en-US" sz="2800" dirty="0">
                <a:latin typeface="Consolas"/>
                <a:cs typeface="Consolas"/>
              </a:rPr>
              <a:t>(“</a:t>
            </a:r>
            <a:r>
              <a:rPr lang="en-US" sz="2800" dirty="0" err="1">
                <a:latin typeface="Consolas"/>
                <a:cs typeface="Consolas"/>
              </a:rPr>
              <a:t>org.sqlite.jdbc</a:t>
            </a:r>
            <a:r>
              <a:rPr lang="en-US" sz="2800" dirty="0">
                <a:latin typeface="Consolas"/>
                <a:cs typeface="Consolas"/>
              </a:rPr>
              <a:t>”);</a:t>
            </a:r>
          </a:p>
          <a:p>
            <a:pPr marL="0" indent="0">
              <a:lnSpc>
                <a:spcPct val="90000"/>
              </a:lnSpc>
              <a:buNone/>
            </a:pPr>
            <a:endParaRPr lang="en-US" sz="2800" dirty="0">
              <a:latin typeface="Arial Unicode MS"/>
              <a:cs typeface="Arial Unicode MS"/>
            </a:endParaRPr>
          </a:p>
          <a:p>
            <a:pPr marL="114300" indent="0">
              <a:lnSpc>
                <a:spcPct val="90000"/>
              </a:lnSpc>
              <a:buNone/>
            </a:pPr>
            <a:endParaRPr lang="en-US" sz="2800" dirty="0">
              <a:solidFill>
                <a:schemeClr val="accent6"/>
              </a:solidFill>
              <a:latin typeface="Arial Unicode MS" charset="0"/>
            </a:endParaRPr>
          </a:p>
          <a:p>
            <a:pPr marL="114300" indent="0">
              <a:lnSpc>
                <a:spcPct val="90000"/>
              </a:lnSpc>
              <a:buNone/>
            </a:pPr>
            <a:r>
              <a:rPr lang="en-US" sz="2800" dirty="0">
                <a:latin typeface="Arial Unicode MS" charset="0"/>
              </a:rPr>
              <a:t>JDBC is an abstract API mostly composed of interfaces and abstract classes. Concrete implementations are mostly provided with drivers.</a:t>
            </a:r>
          </a:p>
          <a:p>
            <a:pPr marL="114300" indent="0">
              <a:lnSpc>
                <a:spcPct val="90000"/>
              </a:lnSpc>
              <a:buNone/>
            </a:pPr>
            <a:r>
              <a:rPr lang="en-US" sz="2800" i="1" dirty="0" err="1">
                <a:solidFill>
                  <a:schemeClr val="accent6">
                    <a:lumMod val="75000"/>
                  </a:schemeClr>
                </a:solidFill>
                <a:latin typeface="Arial Unicode MS" charset="0"/>
              </a:rPr>
              <a:t>Class.forname</a:t>
            </a:r>
            <a:r>
              <a:rPr lang="en-US" sz="2800" i="1" dirty="0">
                <a:solidFill>
                  <a:schemeClr val="accent6">
                    <a:lumMod val="75000"/>
                  </a:schemeClr>
                </a:solidFill>
                <a:latin typeface="Arial Unicode MS" charset="0"/>
              </a:rPr>
              <a:t>()</a:t>
            </a:r>
            <a:r>
              <a:rPr lang="en-US" sz="2800" dirty="0">
                <a:solidFill>
                  <a:schemeClr val="accent6">
                    <a:lumMod val="75000"/>
                  </a:schemeClr>
                </a:solidFill>
                <a:latin typeface="Arial Unicode MS" charset="0"/>
              </a:rPr>
              <a:t> dynamically loads the driver’s classes. </a:t>
            </a:r>
            <a:endParaRPr lang="en-US" sz="2800" dirty="0">
              <a:latin typeface="Arial Unicode MS" charset="0"/>
            </a:endParaRPr>
          </a:p>
          <a:p>
            <a:pPr marL="114300" indent="0">
              <a:lnSpc>
                <a:spcPct val="90000"/>
              </a:lnSpc>
              <a:buNone/>
            </a:pPr>
            <a:r>
              <a:rPr lang="en-US" sz="2100" dirty="0">
                <a:latin typeface="Arial Unicode MS" charset="0"/>
              </a:rPr>
              <a:t>*</a:t>
            </a:r>
            <a:r>
              <a:rPr lang="en-US" sz="2100" dirty="0">
                <a:solidFill>
                  <a:schemeClr val="accent6">
                    <a:lumMod val="75000"/>
                  </a:schemeClr>
                </a:solidFill>
                <a:latin typeface="Arial Unicode MS"/>
                <a:cs typeface="Arial Unicode MS"/>
              </a:rPr>
              <a:t>throws </a:t>
            </a:r>
            <a:r>
              <a:rPr lang="en-US" sz="2100" i="1" dirty="0" err="1">
                <a:solidFill>
                  <a:schemeClr val="accent6">
                    <a:lumMod val="75000"/>
                  </a:schemeClr>
                </a:solidFill>
                <a:latin typeface="Arial Unicode MS"/>
                <a:cs typeface="Arial Unicode MS"/>
              </a:rPr>
              <a:t>ClassNotFoundException</a:t>
            </a:r>
            <a:r>
              <a:rPr lang="en-US" sz="2100" i="1" dirty="0">
                <a:solidFill>
                  <a:schemeClr val="accent6">
                    <a:lumMod val="75000"/>
                  </a:schemeClr>
                </a:solidFill>
                <a:latin typeface="Arial Unicode MS"/>
                <a:cs typeface="Arial Unicode MS"/>
              </a:rPr>
              <a:t>!</a:t>
            </a:r>
          </a:p>
          <a:p>
            <a:pPr marL="0" indent="0">
              <a:buNone/>
            </a:pPr>
            <a:endParaRPr lang="en-US" sz="2400" dirty="0"/>
          </a:p>
        </p:txBody>
      </p:sp>
    </p:spTree>
    <p:extLst>
      <p:ext uri="{BB962C8B-B14F-4D97-AF65-F5344CB8AC3E}">
        <p14:creationId xmlns:p14="http://schemas.microsoft.com/office/powerpoint/2010/main" val="3644713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p:cTn id="7" dur="500" fill="hold"/>
                                        <p:tgtEl>
                                          <p:spTgt spid="70658"/>
                                        </p:tgtEl>
                                        <p:attrNameLst>
                                          <p:attrName>ppt_w</p:attrName>
                                        </p:attrNameLst>
                                      </p:cBhvr>
                                      <p:tavLst>
                                        <p:tav tm="0">
                                          <p:val>
                                            <p:fltVal val="0"/>
                                          </p:val>
                                        </p:tav>
                                        <p:tav tm="100000">
                                          <p:val>
                                            <p:strVal val="#ppt_w"/>
                                          </p:val>
                                        </p:tav>
                                      </p:tavLst>
                                    </p:anim>
                                    <p:anim calcmode="lin" valueType="num">
                                      <p:cBhvr>
                                        <p:cTn id="8" dur="500" fill="hold"/>
                                        <p:tgtEl>
                                          <p:spTgt spid="70658"/>
                                        </p:tgtEl>
                                        <p:attrNameLst>
                                          <p:attrName>ppt_h</p:attrName>
                                        </p:attrNameLst>
                                      </p:cBhvr>
                                      <p:tavLst>
                                        <p:tav tm="0">
                                          <p:val>
                                            <p:fltVal val="0"/>
                                          </p:val>
                                        </p:tav>
                                        <p:tav tm="100000">
                                          <p:val>
                                            <p:strVal val="#ppt_h"/>
                                          </p:val>
                                        </p:tav>
                                      </p:tavLst>
                                    </p:anim>
                                    <p:animEffect transition="in" filter="fade">
                                      <p:cBhvr>
                                        <p:cTn id="9" dur="500"/>
                                        <p:tgtEl>
                                          <p:spTgt spid="70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fontScale="90000"/>
          </a:bodyPr>
          <a:lstStyle/>
          <a:p>
            <a:pPr>
              <a:lnSpc>
                <a:spcPct val="90000"/>
              </a:lnSpc>
            </a:pPr>
            <a:r>
              <a:rPr lang="en-US" dirty="0"/>
              <a:t>2. Establish a Connection (with URL)</a:t>
            </a:r>
          </a:p>
        </p:txBody>
      </p:sp>
      <p:sp>
        <p:nvSpPr>
          <p:cNvPr id="70659" name="Rectangle 3"/>
          <p:cNvSpPr>
            <a:spLocks noGrp="1" noChangeArrowheads="1"/>
          </p:cNvSpPr>
          <p:nvPr>
            <p:ph idx="1"/>
          </p:nvPr>
        </p:nvSpPr>
        <p:spPr>
          <a:xfrm>
            <a:off x="457200" y="1719263"/>
            <a:ext cx="8458200" cy="4910137"/>
          </a:xfrm>
        </p:spPr>
        <p:txBody>
          <a:bodyPr>
            <a:normAutofit/>
          </a:bodyPr>
          <a:lstStyle/>
          <a:p>
            <a:r>
              <a:rPr lang="en-US" sz="2400" dirty="0" err="1">
                <a:latin typeface="Consolas"/>
                <a:cs typeface="Consolas"/>
              </a:rPr>
              <a:t>DriverManager.getConnection</a:t>
            </a:r>
            <a:r>
              <a:rPr lang="en-US" sz="2400" dirty="0">
                <a:latin typeface="Consolas"/>
                <a:cs typeface="Consolas"/>
              </a:rPr>
              <a:t>(String </a:t>
            </a:r>
            <a:r>
              <a:rPr lang="en-US" sz="2400" dirty="0" err="1">
                <a:latin typeface="Consolas"/>
                <a:cs typeface="Consolas"/>
              </a:rPr>
              <a:t>url</a:t>
            </a:r>
            <a:r>
              <a:rPr lang="en-US" sz="2400" dirty="0">
                <a:latin typeface="Consolas"/>
                <a:cs typeface="Consolas"/>
              </a:rPr>
              <a:t>);</a:t>
            </a:r>
          </a:p>
          <a:p>
            <a:r>
              <a:rPr lang="en-US" sz="2400" dirty="0" err="1">
                <a:latin typeface="Consolas"/>
                <a:cs typeface="Consolas"/>
              </a:rPr>
              <a:t>DriverManager.getConnection</a:t>
            </a:r>
            <a:r>
              <a:rPr lang="en-US" sz="2400" dirty="0">
                <a:latin typeface="Consolas"/>
                <a:cs typeface="Consolas"/>
              </a:rPr>
              <a:t>(String </a:t>
            </a:r>
            <a:r>
              <a:rPr lang="en-US" sz="2400" dirty="0" err="1">
                <a:latin typeface="Consolas"/>
                <a:cs typeface="Consolas"/>
              </a:rPr>
              <a:t>url</a:t>
            </a:r>
            <a:r>
              <a:rPr lang="en-US" sz="2400" dirty="0">
                <a:latin typeface="Consolas"/>
                <a:cs typeface="Consolas"/>
              </a:rPr>
              <a:t>, </a:t>
            </a:r>
          </a:p>
          <a:p>
            <a:pPr marL="0" indent="0">
              <a:buNone/>
            </a:pPr>
            <a:r>
              <a:rPr lang="en-US" sz="2400" dirty="0">
                <a:latin typeface="Consolas"/>
                <a:cs typeface="Consolas"/>
              </a:rPr>
              <a:t>                               Properties prop);</a:t>
            </a:r>
          </a:p>
          <a:p>
            <a:r>
              <a:rPr lang="en-US" sz="2400" dirty="0" err="1">
                <a:latin typeface="Consolas"/>
                <a:cs typeface="Consolas"/>
              </a:rPr>
              <a:t>DriverManager.getConnection</a:t>
            </a:r>
            <a:r>
              <a:rPr lang="en-US" sz="2400" dirty="0">
                <a:latin typeface="Consolas"/>
                <a:cs typeface="Consolas"/>
              </a:rPr>
              <a:t>(String </a:t>
            </a:r>
            <a:r>
              <a:rPr lang="en-US" sz="2400" dirty="0" err="1">
                <a:latin typeface="Consolas"/>
                <a:cs typeface="Consolas"/>
              </a:rPr>
              <a:t>url</a:t>
            </a:r>
            <a:r>
              <a:rPr lang="en-US" sz="2400" dirty="0">
                <a:latin typeface="Consolas"/>
                <a:cs typeface="Consolas"/>
              </a:rPr>
              <a:t>, </a:t>
            </a:r>
          </a:p>
          <a:p>
            <a:pPr marL="0" indent="0">
              <a:buNone/>
            </a:pPr>
            <a:r>
              <a:rPr lang="en-US" sz="2400" dirty="0">
                <a:latin typeface="Consolas"/>
                <a:cs typeface="Consolas"/>
              </a:rPr>
              <a:t>							           String user, </a:t>
            </a:r>
          </a:p>
          <a:p>
            <a:pPr marL="0" indent="0">
              <a:buNone/>
            </a:pPr>
            <a:r>
              <a:rPr lang="en-US" sz="2400" dirty="0">
                <a:latin typeface="Consolas"/>
                <a:cs typeface="Consolas"/>
              </a:rPr>
              <a:t>                              String password);</a:t>
            </a:r>
          </a:p>
          <a:p>
            <a:pPr>
              <a:lnSpc>
                <a:spcPct val="90000"/>
              </a:lnSpc>
              <a:buFont typeface="Wingdings" charset="0"/>
              <a:buNone/>
            </a:pPr>
            <a:endParaRPr lang="en-US" sz="2400" dirty="0"/>
          </a:p>
          <a:p>
            <a:pPr marL="742950" lvl="1" indent="-285750">
              <a:lnSpc>
                <a:spcPct val="90000"/>
              </a:lnSpc>
            </a:pPr>
            <a:endParaRPr lang="en-US" sz="2400" dirty="0"/>
          </a:p>
        </p:txBody>
      </p:sp>
      <p:sp>
        <p:nvSpPr>
          <p:cNvPr id="5" name="Slide Number Placeholder 5"/>
          <p:cNvSpPr>
            <a:spLocks noGrp="1"/>
          </p:cNvSpPr>
          <p:nvPr>
            <p:ph type="sldNum" sz="quarter" idx="12"/>
          </p:nvPr>
        </p:nvSpPr>
        <p:spPr/>
        <p:txBody>
          <a:bodyPr/>
          <a:lstStyle/>
          <a:p>
            <a:fld id="{96A1889A-6288-F942-BB21-FEAA21406FE8}" type="slidenum">
              <a:rPr lang="en-US"/>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p:cTn id="7" dur="500" fill="hold"/>
                                        <p:tgtEl>
                                          <p:spTgt spid="70658"/>
                                        </p:tgtEl>
                                        <p:attrNameLst>
                                          <p:attrName>ppt_w</p:attrName>
                                        </p:attrNameLst>
                                      </p:cBhvr>
                                      <p:tavLst>
                                        <p:tav tm="0">
                                          <p:val>
                                            <p:fltVal val="0"/>
                                          </p:val>
                                        </p:tav>
                                        <p:tav tm="100000">
                                          <p:val>
                                            <p:strVal val="#ppt_w"/>
                                          </p:val>
                                        </p:tav>
                                      </p:tavLst>
                                    </p:anim>
                                    <p:anim calcmode="lin" valueType="num">
                                      <p:cBhvr>
                                        <p:cTn id="8" dur="500" fill="hold"/>
                                        <p:tgtEl>
                                          <p:spTgt spid="70658"/>
                                        </p:tgtEl>
                                        <p:attrNameLst>
                                          <p:attrName>ppt_h</p:attrName>
                                        </p:attrNameLst>
                                      </p:cBhvr>
                                      <p:tavLst>
                                        <p:tav tm="0">
                                          <p:val>
                                            <p:fltVal val="0"/>
                                          </p:val>
                                        </p:tav>
                                        <p:tav tm="100000">
                                          <p:val>
                                            <p:strVal val="#ppt_h"/>
                                          </p:val>
                                        </p:tav>
                                      </p:tavLst>
                                    </p:anim>
                                    <p:animEffect transition="in" filter="fade">
                                      <p:cBhvr>
                                        <p:cTn id="9" dur="500"/>
                                        <p:tgtEl>
                                          <p:spTgt spid="7065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0659">
                                            <p:txEl>
                                              <p:pRg st="0" end="0"/>
                                            </p:txEl>
                                          </p:spTgt>
                                        </p:tgtEl>
                                        <p:attrNameLst>
                                          <p:attrName>style.visibility</p:attrName>
                                        </p:attrNameLst>
                                      </p:cBhvr>
                                      <p:to>
                                        <p:strVal val="visible"/>
                                      </p:to>
                                    </p:set>
                                    <p:animEffect transition="in" filter="fade">
                                      <p:cBhvr>
                                        <p:cTn id="14" dur="1000">
                                          <p:stCondLst>
                                            <p:cond delay="0"/>
                                          </p:stCondLst>
                                        </p:cTn>
                                        <p:tgtEl>
                                          <p:spTgt spid="7065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0659">
                                            <p:txEl>
                                              <p:pRg st="1" end="1"/>
                                            </p:txEl>
                                          </p:spTgt>
                                        </p:tgtEl>
                                        <p:attrNameLst>
                                          <p:attrName>style.visibility</p:attrName>
                                        </p:attrNameLst>
                                      </p:cBhvr>
                                      <p:to>
                                        <p:strVal val="visible"/>
                                      </p:to>
                                    </p:set>
                                    <p:animEffect transition="in" filter="fade">
                                      <p:cBhvr>
                                        <p:cTn id="19" dur="1000">
                                          <p:stCondLst>
                                            <p:cond delay="0"/>
                                          </p:stCondLst>
                                        </p:cTn>
                                        <p:tgtEl>
                                          <p:spTgt spid="70659">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0659">
                                            <p:txEl>
                                              <p:pRg st="2" end="2"/>
                                            </p:txEl>
                                          </p:spTgt>
                                        </p:tgtEl>
                                        <p:attrNameLst>
                                          <p:attrName>style.visibility</p:attrName>
                                        </p:attrNameLst>
                                      </p:cBhvr>
                                      <p:to>
                                        <p:strVal val="visible"/>
                                      </p:to>
                                    </p:set>
                                    <p:animEffect transition="in" filter="fade">
                                      <p:cBhvr>
                                        <p:cTn id="24" dur="1000">
                                          <p:stCondLst>
                                            <p:cond delay="0"/>
                                          </p:stCondLst>
                                        </p:cTn>
                                        <p:tgtEl>
                                          <p:spTgt spid="70659">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0659">
                                            <p:txEl>
                                              <p:pRg st="3" end="3"/>
                                            </p:txEl>
                                          </p:spTgt>
                                        </p:tgtEl>
                                        <p:attrNameLst>
                                          <p:attrName>style.visibility</p:attrName>
                                        </p:attrNameLst>
                                      </p:cBhvr>
                                      <p:to>
                                        <p:strVal val="visible"/>
                                      </p:to>
                                    </p:set>
                                    <p:animEffect transition="in" filter="fade">
                                      <p:cBhvr>
                                        <p:cTn id="29" dur="1000">
                                          <p:stCondLst>
                                            <p:cond delay="0"/>
                                          </p:stCondLst>
                                        </p:cTn>
                                        <p:tgtEl>
                                          <p:spTgt spid="70659">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0659">
                                            <p:txEl>
                                              <p:pRg st="4" end="4"/>
                                            </p:txEl>
                                          </p:spTgt>
                                        </p:tgtEl>
                                        <p:attrNameLst>
                                          <p:attrName>style.visibility</p:attrName>
                                        </p:attrNameLst>
                                      </p:cBhvr>
                                      <p:to>
                                        <p:strVal val="visible"/>
                                      </p:to>
                                    </p:set>
                                    <p:animEffect transition="in" filter="fade">
                                      <p:cBhvr>
                                        <p:cTn id="34" dur="1000">
                                          <p:stCondLst>
                                            <p:cond delay="0"/>
                                          </p:stCondLst>
                                        </p:cTn>
                                        <p:tgtEl>
                                          <p:spTgt spid="70659">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0659">
                                            <p:txEl>
                                              <p:pRg st="5" end="5"/>
                                            </p:txEl>
                                          </p:spTgt>
                                        </p:tgtEl>
                                        <p:attrNameLst>
                                          <p:attrName>style.visibility</p:attrName>
                                        </p:attrNameLst>
                                      </p:cBhvr>
                                      <p:to>
                                        <p:strVal val="visible"/>
                                      </p:to>
                                    </p:set>
                                    <p:animEffect transition="in" filter="fade">
                                      <p:cBhvr>
                                        <p:cTn id="39" dur="1000">
                                          <p:stCondLst>
                                            <p:cond delay="0"/>
                                          </p:stCondLst>
                                        </p:cTn>
                                        <p:tgtEl>
                                          <p:spTgt spid="706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p:bldP spid="70659" grpId="0" uiExpand="1" build="p"/>
    </p:bldLst>
  </p:timing>
</p:sld>
</file>

<file path=ppt/theme/theme1.xml><?xml version="1.0" encoding="utf-8"?>
<a:theme xmlns:a="http://schemas.openxmlformats.org/drawingml/2006/main" name="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ING.thmx</Template>
  <TotalTime>1150</TotalTime>
  <Words>2036</Words>
  <Application>Microsoft Macintosh PowerPoint</Application>
  <PresentationFormat>On-screen Show (4:3)</PresentationFormat>
  <Paragraphs>334</Paragraphs>
  <Slides>47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 Unicode MS</vt:lpstr>
      <vt:lpstr>ＭＳ Ｐゴシック</vt:lpstr>
      <vt:lpstr>Arial</vt:lpstr>
      <vt:lpstr>Calibri</vt:lpstr>
      <vt:lpstr>Consolas</vt:lpstr>
      <vt:lpstr>標楷體</vt:lpstr>
      <vt:lpstr>Wingdings</vt:lpstr>
      <vt:lpstr>ING</vt:lpstr>
      <vt:lpstr>  JDBC – Java DB Connectivity  </vt:lpstr>
      <vt:lpstr>DBMS Networking</vt:lpstr>
      <vt:lpstr>What is JDBC?</vt:lpstr>
      <vt:lpstr>General Architecture</vt:lpstr>
      <vt:lpstr>Basic steps</vt:lpstr>
      <vt:lpstr>Vendor specific drivers</vt:lpstr>
      <vt:lpstr>Vendor specific drivers</vt:lpstr>
      <vt:lpstr>1. Load vendor specific driver</vt:lpstr>
      <vt:lpstr>2. Establish a Connection (with URL)</vt:lpstr>
      <vt:lpstr>2. Establish a Connection (with URL)</vt:lpstr>
      <vt:lpstr>3. Create JDBC Statement(s)</vt:lpstr>
      <vt:lpstr>3. Create JDBC Statement(s)</vt:lpstr>
      <vt:lpstr>4. Execute SQL Statements</vt:lpstr>
      <vt:lpstr>4. Execute SQL Statements</vt:lpstr>
      <vt:lpstr>5. Get ResultSet</vt:lpstr>
      <vt:lpstr>Navigational methods</vt:lpstr>
      <vt:lpstr>Get methods</vt:lpstr>
      <vt:lpstr>5. Get ResultSet</vt:lpstr>
      <vt:lpstr>5. Get ResultSet</vt:lpstr>
      <vt:lpstr>Finding Columns</vt:lpstr>
      <vt:lpstr>6. Close Connection</vt:lpstr>
      <vt:lpstr>6. Close Connection</vt:lpstr>
      <vt:lpstr>6. Close Connection</vt:lpstr>
      <vt:lpstr>Types</vt:lpstr>
      <vt:lpstr>Mapping JDBC to Java types</vt:lpstr>
      <vt:lpstr>Advanced ResultSet</vt:lpstr>
      <vt:lpstr>Advanced ResultSet</vt:lpstr>
      <vt:lpstr>5. Get ResultSet</vt:lpstr>
      <vt:lpstr>JDBC – Scrollable ResultSet</vt:lpstr>
      <vt:lpstr>JDBC – Updateable ResultSet</vt:lpstr>
      <vt:lpstr>DatabaseMetaData object </vt:lpstr>
      <vt:lpstr>DatabaseMetaData object </vt:lpstr>
      <vt:lpstr>ResultSetMetaData </vt:lpstr>
      <vt:lpstr>Transactions</vt:lpstr>
      <vt:lpstr>Definition</vt:lpstr>
      <vt:lpstr>JDBC Transactions</vt:lpstr>
      <vt:lpstr>JDBC Transactions</vt:lpstr>
      <vt:lpstr>Appendix I: JDBC-ODBC</vt:lpstr>
      <vt:lpstr>General Architecture</vt:lpstr>
      <vt:lpstr>JDBC-ODBC</vt:lpstr>
      <vt:lpstr>JDBC-ODBC</vt:lpstr>
      <vt:lpstr>APPENdiX II: Driver types</vt:lpstr>
      <vt:lpstr>Type 1 JDBC Driver</vt:lpstr>
      <vt:lpstr>Type 2 JDBC Driver</vt:lpstr>
      <vt:lpstr>Type 3 JDBC Driver</vt:lpstr>
      <vt:lpstr>Type 4 JDBC Driver</vt:lpstr>
      <vt:lpstr>References</vt:lpstr>
    </vt:vector>
  </TitlesOfParts>
  <Company>LEHIGH UNIVERSITY</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  (Java DataBase Connectivity)</dc:title>
  <dc:creator>MURAT CAN GANIZ</dc:creator>
  <cp:lastModifiedBy>Microsoft Office User</cp:lastModifiedBy>
  <cp:revision>126</cp:revision>
  <cp:lastPrinted>2017-12-24T10:18:37Z</cp:lastPrinted>
  <dcterms:created xsi:type="dcterms:W3CDTF">2004-04-02T23:37:44Z</dcterms:created>
  <dcterms:modified xsi:type="dcterms:W3CDTF">2019-05-07T17:02:58Z</dcterms:modified>
</cp:coreProperties>
</file>