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4" r:id="rId3"/>
    <p:sldId id="300" r:id="rId4"/>
    <p:sldId id="298" r:id="rId5"/>
    <p:sldId id="279" r:id="rId6"/>
    <p:sldId id="295" r:id="rId7"/>
    <p:sldId id="260" r:id="rId8"/>
    <p:sldId id="299" r:id="rId9"/>
    <p:sldId id="276" r:id="rId10"/>
    <p:sldId id="277" r:id="rId11"/>
    <p:sldId id="278" r:id="rId12"/>
    <p:sldId id="285" r:id="rId13"/>
    <p:sldId id="297" r:id="rId14"/>
    <p:sldId id="286" r:id="rId15"/>
    <p:sldId id="287" r:id="rId16"/>
    <p:sldId id="288" r:id="rId17"/>
    <p:sldId id="282" r:id="rId18"/>
    <p:sldId id="283" r:id="rId19"/>
    <p:sldId id="284" r:id="rId20"/>
    <p:sldId id="289" r:id="rId21"/>
    <p:sldId id="290" r:id="rId22"/>
    <p:sldId id="291" r:id="rId23"/>
    <p:sldId id="292" r:id="rId24"/>
    <p:sldId id="272" r:id="rId25"/>
    <p:sldId id="29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p:restoredTop sz="93675"/>
  </p:normalViewPr>
  <p:slideViewPr>
    <p:cSldViewPr snapToGrid="0" snapToObjects="1">
      <p:cViewPr varScale="1">
        <p:scale>
          <a:sx n="120" d="100"/>
          <a:sy n="120" d="100"/>
        </p:scale>
        <p:origin x="180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7F19BEF7-73F9-3646-8076-7EC1D85A8026}"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MyService/Pers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oddmotto/public-api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twitter.com/en/docs" TargetMode="External"/><Relationship Id="rId2" Type="http://schemas.openxmlformats.org/officeDocument/2006/relationships/hyperlink" Target="https://www.instagram.com/developer/" TargetMode="External"/><Relationship Id="rId1" Type="http://schemas.openxmlformats.org/officeDocument/2006/relationships/slideLayout" Target="../slideLayouts/slideLayout2.xml"/><Relationship Id="rId5" Type="http://schemas.openxmlformats.org/officeDocument/2006/relationships/hyperlink" Target="https://www.flickr.com/services/api/" TargetMode="External"/><Relationship Id="rId4" Type="http://schemas.openxmlformats.org/officeDocument/2006/relationships/hyperlink" Target="https://developers.facebook.com/docs/graph-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a:t>REST (Representational State Transfer)</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27184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lstStyle/>
          <a:p>
            <a:r>
              <a:rPr lang="en-US" dirty="0"/>
              <a:t>Once we have identified our resources, the next thing we need is to </a:t>
            </a:r>
            <a:r>
              <a:rPr lang="en-US" dirty="0">
                <a:solidFill>
                  <a:srgbClr val="E46C0A"/>
                </a:solidFill>
              </a:rPr>
              <a:t>find a way to represent these resources</a:t>
            </a:r>
            <a:r>
              <a:rPr lang="en-US" dirty="0"/>
              <a:t>. </a:t>
            </a:r>
          </a:p>
          <a:p>
            <a:r>
              <a:rPr lang="en-US" dirty="0"/>
              <a:t>You can use </a:t>
            </a:r>
            <a:r>
              <a:rPr lang="en-US" dirty="0">
                <a:solidFill>
                  <a:schemeClr val="accent6">
                    <a:lumMod val="75000"/>
                  </a:schemeClr>
                </a:solidFill>
              </a:rPr>
              <a:t>any format </a:t>
            </a:r>
            <a:r>
              <a:rPr lang="en-US" dirty="0"/>
              <a:t>for representing the resources, as </a:t>
            </a:r>
            <a:r>
              <a:rPr lang="en-US" dirty="0">
                <a:solidFill>
                  <a:srgbClr val="E46C0A"/>
                </a:solidFill>
              </a:rPr>
              <a:t>REST does not put a restriction </a:t>
            </a:r>
            <a:r>
              <a:rPr lang="en-US" dirty="0"/>
              <a:t>on the format of a representation.</a:t>
            </a:r>
          </a:p>
          <a:p>
            <a:r>
              <a:rPr lang="en-US" dirty="0"/>
              <a:t>Nevertheless, the most used representations are XML and JSON</a:t>
            </a:r>
          </a:p>
        </p:txBody>
      </p:sp>
    </p:spTree>
    <p:extLst>
      <p:ext uri="{BB962C8B-B14F-4D97-AF65-F5344CB8AC3E}">
        <p14:creationId xmlns:p14="http://schemas.microsoft.com/office/powerpoint/2010/main" val="2315606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pic>
        <p:nvPicPr>
          <p:cNvPr id="4" name="Content Placeholder 3" descr="Screen Shot 2017-05-15 at 23.46.29.png"/>
          <p:cNvPicPr>
            <a:picLocks noGrp="1" noChangeAspect="1"/>
          </p:cNvPicPr>
          <p:nvPr>
            <p:ph idx="1"/>
          </p:nvPr>
        </p:nvPicPr>
        <p:blipFill>
          <a:blip r:embed="rId2">
            <a:extLst>
              <a:ext uri="{28A0092B-C50C-407E-A947-70E740481C1C}">
                <a14:useLocalDpi xmlns:a14="http://schemas.microsoft.com/office/drawing/2010/main" val="0"/>
              </a:ext>
            </a:extLst>
          </a:blip>
          <a:srcRect t="-7569" b="-7569"/>
          <a:stretch>
            <a:fillRect/>
          </a:stretch>
        </p:blipFill>
        <p:spPr>
          <a:prstGeom prst="rect">
            <a:avLst/>
          </a:prstGeom>
        </p:spPr>
      </p:pic>
    </p:spTree>
    <p:extLst>
      <p:ext uri="{BB962C8B-B14F-4D97-AF65-F5344CB8AC3E}">
        <p14:creationId xmlns:p14="http://schemas.microsoft.com/office/powerpoint/2010/main" val="280797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Verbs (Operations)</a:t>
            </a:r>
          </a:p>
        </p:txBody>
      </p:sp>
      <p:sp>
        <p:nvSpPr>
          <p:cNvPr id="3" name="Content Placeholder 2"/>
          <p:cNvSpPr>
            <a:spLocks noGrp="1"/>
          </p:cNvSpPr>
          <p:nvPr>
            <p:ph idx="1"/>
          </p:nvPr>
        </p:nvSpPr>
        <p:spPr/>
        <p:txBody>
          <a:bodyPr/>
          <a:lstStyle/>
          <a:p>
            <a:r>
              <a:rPr lang="en-US" dirty="0"/>
              <a:t>HTTP Verbs (see HTTP Request) define </a:t>
            </a:r>
            <a:r>
              <a:rPr lang="en-US" dirty="0">
                <a:solidFill>
                  <a:schemeClr val="accent6">
                    <a:lumMod val="75000"/>
                  </a:schemeClr>
                </a:solidFill>
              </a:rPr>
              <a:t>operations on specific resources.</a:t>
            </a:r>
          </a:p>
          <a:p>
            <a:endParaRPr lang="en-US" dirty="0">
              <a:solidFill>
                <a:schemeClr val="accent6">
                  <a:lumMod val="75000"/>
                </a:schemeClr>
              </a:solidFill>
            </a:endParaRPr>
          </a:p>
          <a:p>
            <a:r>
              <a:rPr lang="en-US" dirty="0"/>
              <a:t>GET /users/145 </a:t>
            </a:r>
            <a:r>
              <a:rPr lang="en-US" i="1" dirty="0"/>
              <a:t>(retrieve user 145)</a:t>
            </a:r>
          </a:p>
          <a:p>
            <a:r>
              <a:rPr lang="en-US" dirty="0"/>
              <a:t>DELETE /users/145 </a:t>
            </a:r>
            <a:r>
              <a:rPr lang="en-US" i="1" dirty="0"/>
              <a:t>(delete user 145)</a:t>
            </a:r>
          </a:p>
          <a:p>
            <a:r>
              <a:rPr lang="en-US" dirty="0"/>
              <a:t>POST /users/ </a:t>
            </a:r>
            <a:r>
              <a:rPr lang="en-US" i="1" dirty="0"/>
              <a:t>(add a new user)</a:t>
            </a:r>
          </a:p>
          <a:p>
            <a:r>
              <a:rPr lang="en-US" dirty="0"/>
              <a:t>PUT /users/17 </a:t>
            </a:r>
            <a:r>
              <a:rPr lang="en-US" i="1" dirty="0"/>
              <a:t>(update user 17)</a:t>
            </a:r>
          </a:p>
          <a:p>
            <a:endParaRPr lang="en-US" dirty="0">
              <a:solidFill>
                <a:schemeClr val="accent6">
                  <a:lumMod val="75000"/>
                </a:schemeClr>
              </a:solidFill>
            </a:endParaRPr>
          </a:p>
        </p:txBody>
      </p:sp>
    </p:spTree>
    <p:extLst>
      <p:ext uri="{BB962C8B-B14F-4D97-AF65-F5344CB8AC3E}">
        <p14:creationId xmlns:p14="http://schemas.microsoft.com/office/powerpoint/2010/main" val="3595468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Verbs (Operations)</a:t>
            </a:r>
          </a:p>
        </p:txBody>
      </p:sp>
      <p:pic>
        <p:nvPicPr>
          <p:cNvPr id="4" name="Content Placeholder 3" descr="Screen Shot 2017-05-16 at 00.04.36.png"/>
          <p:cNvPicPr>
            <a:picLocks noGrp="1" noChangeAspect="1"/>
          </p:cNvPicPr>
          <p:nvPr>
            <p:ph idx="1"/>
          </p:nvPr>
        </p:nvPicPr>
        <p:blipFill rotWithShape="1">
          <a:blip r:embed="rId2">
            <a:extLst>
              <a:ext uri="{28A0092B-C50C-407E-A947-70E740481C1C}">
                <a14:useLocalDpi xmlns:a14="http://schemas.microsoft.com/office/drawing/2010/main" val="0"/>
              </a:ext>
            </a:extLst>
          </a:blip>
          <a:srcRect t="6072" b="29226"/>
          <a:stretch/>
        </p:blipFill>
        <p:spPr>
          <a:xfrm>
            <a:off x="677340" y="1716614"/>
            <a:ext cx="7755467" cy="3141134"/>
          </a:xfrm>
        </p:spPr>
      </p:pic>
    </p:spTree>
    <p:extLst>
      <p:ext uri="{BB962C8B-B14F-4D97-AF65-F5344CB8AC3E}">
        <p14:creationId xmlns:p14="http://schemas.microsoft.com/office/powerpoint/2010/main" val="114479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and Idempotent</a:t>
            </a:r>
          </a:p>
        </p:txBody>
      </p:sp>
      <p:sp>
        <p:nvSpPr>
          <p:cNvPr id="3" name="Content Placeholder 2"/>
          <p:cNvSpPr>
            <a:spLocks noGrp="1"/>
          </p:cNvSpPr>
          <p:nvPr>
            <p:ph idx="1"/>
          </p:nvPr>
        </p:nvSpPr>
        <p:spPr/>
        <p:txBody>
          <a:bodyPr>
            <a:normAutofit/>
          </a:bodyPr>
          <a:lstStyle/>
          <a:p>
            <a:r>
              <a:rPr lang="en-US" dirty="0"/>
              <a:t>A </a:t>
            </a:r>
            <a:r>
              <a:rPr lang="en-US" dirty="0">
                <a:solidFill>
                  <a:schemeClr val="accent6">
                    <a:lumMod val="75000"/>
                  </a:schemeClr>
                </a:solidFill>
              </a:rPr>
              <a:t>Safe HTTP method </a:t>
            </a:r>
            <a:r>
              <a:rPr lang="en-US" dirty="0"/>
              <a:t>does not make any changes to the resource on the server. </a:t>
            </a:r>
          </a:p>
          <a:p>
            <a:r>
              <a:rPr lang="en-US" dirty="0"/>
              <a:t>An </a:t>
            </a:r>
            <a:r>
              <a:rPr lang="en-US" dirty="0">
                <a:solidFill>
                  <a:srgbClr val="E46C0A"/>
                </a:solidFill>
              </a:rPr>
              <a:t>Idempotent HTTP method </a:t>
            </a:r>
            <a:r>
              <a:rPr lang="en-US" dirty="0"/>
              <a:t>has same effect no matter how many times it is performed.</a:t>
            </a:r>
          </a:p>
          <a:p>
            <a:r>
              <a:rPr lang="en-US" dirty="0"/>
              <a:t>Classifying methods as Safe and Idempotent makes it easy to predict the results in the unreliable environment of the Web where the client may fire the same request again.</a:t>
            </a:r>
          </a:p>
        </p:txBody>
      </p:sp>
    </p:spTree>
    <p:extLst>
      <p:ext uri="{BB962C8B-B14F-4D97-AF65-F5344CB8AC3E}">
        <p14:creationId xmlns:p14="http://schemas.microsoft.com/office/powerpoint/2010/main" val="247011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and POST</a:t>
            </a:r>
          </a:p>
        </p:txBody>
      </p:sp>
      <p:pic>
        <p:nvPicPr>
          <p:cNvPr id="4" name="Content Placeholder 3" descr="Screen Shot 2017-05-16 at 00.10.43.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13" b="1045"/>
          <a:stretch/>
        </p:blipFill>
        <p:spPr>
          <a:xfrm>
            <a:off x="457200" y="1915584"/>
            <a:ext cx="8229600" cy="3291416"/>
          </a:xfrm>
          <a:prstGeom prst="rect">
            <a:avLst/>
          </a:prstGeom>
        </p:spPr>
      </p:pic>
    </p:spTree>
    <p:extLst>
      <p:ext uri="{BB962C8B-B14F-4D97-AF65-F5344CB8AC3E}">
        <p14:creationId xmlns:p14="http://schemas.microsoft.com/office/powerpoint/2010/main" val="48660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and POST</a:t>
            </a:r>
          </a:p>
        </p:txBody>
      </p:sp>
      <p:sp>
        <p:nvSpPr>
          <p:cNvPr id="3" name="Content Placeholder 2"/>
          <p:cNvSpPr>
            <a:spLocks noGrp="1"/>
          </p:cNvSpPr>
          <p:nvPr>
            <p:ph idx="1"/>
          </p:nvPr>
        </p:nvSpPr>
        <p:spPr/>
        <p:txBody>
          <a:bodyPr>
            <a:normAutofit/>
          </a:bodyPr>
          <a:lstStyle/>
          <a:p>
            <a:r>
              <a:rPr lang="en-US" dirty="0">
                <a:solidFill>
                  <a:srgbClr val="E46C0A"/>
                </a:solidFill>
              </a:rPr>
              <a:t>There is no difference between PUT and POST if the resource already exists</a:t>
            </a:r>
            <a:r>
              <a:rPr lang="en-US" dirty="0"/>
              <a:t>, both update the existing resource. </a:t>
            </a:r>
          </a:p>
          <a:p>
            <a:r>
              <a:rPr lang="en-US" dirty="0"/>
              <a:t>If the resources does not exist, however:</a:t>
            </a:r>
          </a:p>
          <a:p>
            <a:pPr lvl="1"/>
            <a:r>
              <a:rPr lang="en-US" dirty="0"/>
              <a:t>PUT </a:t>
            </a:r>
            <a:r>
              <a:rPr lang="en-US" dirty="0">
                <a:hlinkClick r:id="rId2"/>
              </a:rPr>
              <a:t>http://MyService/Persons/</a:t>
            </a:r>
            <a:r>
              <a:rPr lang="en-US" dirty="0"/>
              <a:t> fails</a:t>
            </a:r>
          </a:p>
          <a:p>
            <a:pPr lvl="1"/>
            <a:r>
              <a:rPr lang="en-US" dirty="0"/>
              <a:t>POST </a:t>
            </a:r>
            <a:r>
              <a:rPr lang="en-US" dirty="0">
                <a:hlinkClick r:id="rId2"/>
              </a:rPr>
              <a:t>http://MyService/Persons/</a:t>
            </a:r>
            <a:r>
              <a:rPr lang="en-US" dirty="0"/>
              <a:t> create a new resource each time it is fired. </a:t>
            </a:r>
          </a:p>
        </p:txBody>
      </p:sp>
    </p:spTree>
    <p:extLst>
      <p:ext uri="{BB962C8B-B14F-4D97-AF65-F5344CB8AC3E}">
        <p14:creationId xmlns:p14="http://schemas.microsoft.com/office/powerpoint/2010/main" val="4011854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fontScale="85000" lnSpcReduction="10000"/>
          </a:bodyPr>
          <a:lstStyle/>
          <a:p>
            <a:r>
              <a:rPr lang="en-US" dirty="0"/>
              <a:t>REST requires each resource to have at least one URI. </a:t>
            </a:r>
            <a:r>
              <a:rPr lang="en-US" dirty="0">
                <a:solidFill>
                  <a:srgbClr val="E46C0A"/>
                </a:solidFill>
              </a:rPr>
              <a:t>A </a:t>
            </a:r>
            <a:r>
              <a:rPr lang="en-US" dirty="0" err="1">
                <a:solidFill>
                  <a:srgbClr val="E46C0A"/>
                </a:solidFill>
              </a:rPr>
              <a:t>RESTful</a:t>
            </a:r>
            <a:r>
              <a:rPr lang="en-US" dirty="0">
                <a:solidFill>
                  <a:srgbClr val="E46C0A"/>
                </a:solidFill>
              </a:rPr>
              <a:t> service uses a directory hierarchy like human readable URIs to address its resources</a:t>
            </a:r>
            <a:r>
              <a:rPr lang="en-US" dirty="0"/>
              <a:t>. The job of a URI is to identify a resource or a collection of resources. The actual operation is determined by an HTTP verb. The URI should not say anything about the operation or action. </a:t>
            </a:r>
          </a:p>
          <a:p>
            <a:r>
              <a:rPr lang="en-US" dirty="0"/>
              <a:t>Suppose we have a database of persons and we wish to expose it to the outer world through a service.  </a:t>
            </a:r>
            <a:r>
              <a:rPr lang="en-US" b="1" dirty="0"/>
              <a:t>http://</a:t>
            </a:r>
            <a:r>
              <a:rPr lang="en-US" b="1" dirty="0" err="1"/>
              <a:t>MyService</a:t>
            </a:r>
            <a:r>
              <a:rPr lang="en-US" b="1" dirty="0"/>
              <a:t>/Persons/1</a:t>
            </a:r>
            <a:endParaRPr lang="en-US" dirty="0"/>
          </a:p>
          <a:p>
            <a:r>
              <a:rPr lang="en-US" b="1" dirty="0"/>
              <a:t>Protocol://</a:t>
            </a:r>
            <a:r>
              <a:rPr lang="en-US" b="1" dirty="0" err="1"/>
              <a:t>ServiceName</a:t>
            </a:r>
            <a:r>
              <a:rPr lang="en-US" b="1" dirty="0"/>
              <a:t>/</a:t>
            </a:r>
            <a:r>
              <a:rPr lang="en-US" b="1" dirty="0" err="1"/>
              <a:t>ResourceType</a:t>
            </a:r>
            <a:r>
              <a:rPr lang="en-US" b="1" dirty="0"/>
              <a:t>/</a:t>
            </a:r>
            <a:r>
              <a:rPr lang="en-US" b="1" dirty="0" err="1"/>
              <a:t>ResourceID</a:t>
            </a:r>
            <a:endParaRPr lang="en-US" b="1" dirty="0"/>
          </a:p>
        </p:txBody>
      </p:sp>
    </p:spTree>
    <p:extLst>
      <p:ext uri="{BB962C8B-B14F-4D97-AF65-F5344CB8AC3E}">
        <p14:creationId xmlns:p14="http://schemas.microsoft.com/office/powerpoint/2010/main" val="335591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fontScale="85000" lnSpcReduction="20000"/>
          </a:bodyPr>
          <a:lstStyle/>
          <a:p>
            <a:r>
              <a:rPr lang="en-US" dirty="0"/>
              <a:t>Use plural nouns for naming your resources.</a:t>
            </a:r>
          </a:p>
          <a:p>
            <a:r>
              <a:rPr lang="en-US" dirty="0"/>
              <a:t>Avoid using spaces as they create confusion. Use an _ (underscore) or – (hyphen) instead.</a:t>
            </a:r>
          </a:p>
          <a:p>
            <a:r>
              <a:rPr lang="en-US" dirty="0"/>
              <a:t>A URI is case insensitive. I use camel case in my URIs for better clarity. You can use all lower-case URIs.</a:t>
            </a:r>
          </a:p>
          <a:p>
            <a:r>
              <a:rPr lang="en-US" dirty="0"/>
              <a:t>A cool URI never changes; so give some thought before deciding on the URIs for your service. If you need to change the location of a resource, do not discard the old URI and redirect the client to the new location.</a:t>
            </a:r>
          </a:p>
          <a:p>
            <a:r>
              <a:rPr lang="en-US" dirty="0"/>
              <a:t>Avoid verbs for your resource names until your resource is actually an operation or a process. Verbs are more suitable for the names of operations. </a:t>
            </a:r>
          </a:p>
        </p:txBody>
      </p:sp>
    </p:spTree>
    <p:extLst>
      <p:ext uri="{BB962C8B-B14F-4D97-AF65-F5344CB8AC3E}">
        <p14:creationId xmlns:p14="http://schemas.microsoft.com/office/powerpoint/2010/main" val="269111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parameters</a:t>
            </a:r>
          </a:p>
        </p:txBody>
      </p:sp>
      <p:sp>
        <p:nvSpPr>
          <p:cNvPr id="3" name="Content Placeholder 2"/>
          <p:cNvSpPr>
            <a:spLocks noGrp="1"/>
          </p:cNvSpPr>
          <p:nvPr>
            <p:ph idx="1"/>
          </p:nvPr>
        </p:nvSpPr>
        <p:spPr/>
        <p:txBody>
          <a:bodyPr>
            <a:normAutofit lnSpcReduction="10000"/>
          </a:bodyPr>
          <a:lstStyle/>
          <a:p>
            <a:r>
              <a:rPr lang="en-US" dirty="0"/>
              <a:t>The basic purpose of query parameters is to provide parameters to an operation that needs the data items. </a:t>
            </a:r>
          </a:p>
          <a:p>
            <a:pPr lvl="1"/>
            <a:r>
              <a:rPr lang="en-US" dirty="0"/>
              <a:t>http://MyService/Persons/1?format=json</a:t>
            </a:r>
          </a:p>
          <a:p>
            <a:pPr lvl="1"/>
            <a:r>
              <a:rPr lang="en-US" dirty="0"/>
              <a:t>http://</a:t>
            </a:r>
            <a:r>
              <a:rPr lang="en-US" dirty="0" err="1"/>
              <a:t>MyService</a:t>
            </a:r>
            <a:r>
              <a:rPr lang="en-US" dirty="0"/>
              <a:t>/Persons/</a:t>
            </a:r>
            <a:r>
              <a:rPr lang="en-US" dirty="0" err="1"/>
              <a:t>search?name</a:t>
            </a:r>
            <a:r>
              <a:rPr lang="en-US" dirty="0"/>
              <a:t>=‘</a:t>
            </a:r>
            <a:r>
              <a:rPr lang="en-US" dirty="0" err="1"/>
              <a:t>nicola</a:t>
            </a:r>
            <a:r>
              <a:rPr lang="en-US" dirty="0"/>
              <a:t>’</a:t>
            </a:r>
          </a:p>
          <a:p>
            <a:endParaRPr lang="en-US" dirty="0"/>
          </a:p>
          <a:p>
            <a:r>
              <a:rPr lang="en-US" dirty="0"/>
              <a:t>Including the encoding in the main URI </a:t>
            </a:r>
            <a:r>
              <a:rPr lang="en-US" dirty="0">
                <a:solidFill>
                  <a:srgbClr val="E46C0A"/>
                </a:solidFill>
              </a:rPr>
              <a:t>is not logically correct</a:t>
            </a:r>
            <a:r>
              <a:rPr lang="en-US" dirty="0"/>
              <a:t>:</a:t>
            </a:r>
          </a:p>
          <a:p>
            <a:pPr lvl="1"/>
            <a:r>
              <a:rPr lang="en-US" dirty="0"/>
              <a:t>http://</a:t>
            </a:r>
            <a:r>
              <a:rPr lang="en-US" dirty="0" err="1"/>
              <a:t>MyService</a:t>
            </a:r>
            <a:r>
              <a:rPr lang="en-US" dirty="0"/>
              <a:t>/Persons/1/</a:t>
            </a:r>
            <a:r>
              <a:rPr lang="en-US" dirty="0" err="1"/>
              <a:t>json</a:t>
            </a:r>
            <a:r>
              <a:rPr lang="en-US" dirty="0"/>
              <a:t>/</a:t>
            </a:r>
          </a:p>
        </p:txBody>
      </p:sp>
    </p:spTree>
    <p:extLst>
      <p:ext uri="{BB962C8B-B14F-4D97-AF65-F5344CB8AC3E}">
        <p14:creationId xmlns:p14="http://schemas.microsoft.com/office/powerpoint/2010/main" val="22123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pic>
        <p:nvPicPr>
          <p:cNvPr id="7" name="Content Placeholder 6" descr="Untitled.png"/>
          <p:cNvPicPr>
            <a:picLocks noGrp="1" noChangeAspect="1"/>
          </p:cNvPicPr>
          <p:nvPr>
            <p:ph idx="1"/>
          </p:nvPr>
        </p:nvPicPr>
        <p:blipFill>
          <a:blip r:embed="rId2">
            <a:extLst>
              <a:ext uri="{28A0092B-C50C-407E-A947-70E740481C1C}">
                <a14:useLocalDpi xmlns:a14="http://schemas.microsoft.com/office/drawing/2010/main" val="0"/>
              </a:ext>
            </a:extLst>
          </a:blip>
          <a:srcRect t="-17429" b="-17429"/>
          <a:stretch>
            <a:fillRect/>
          </a:stretch>
        </p:blipFill>
        <p:spPr>
          <a:xfrm>
            <a:off x="167215" y="536102"/>
            <a:ext cx="8782722" cy="4830159"/>
          </a:xfrm>
        </p:spPr>
      </p:pic>
      <p:sp>
        <p:nvSpPr>
          <p:cNvPr id="8" name="Content Placeholder 2"/>
          <p:cNvSpPr txBox="1">
            <a:spLocks/>
          </p:cNvSpPr>
          <p:nvPr/>
        </p:nvSpPr>
        <p:spPr>
          <a:xfrm>
            <a:off x="457200" y="4476750"/>
            <a:ext cx="8229600" cy="181874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REST is used to </a:t>
            </a:r>
            <a:r>
              <a:rPr lang="en-US" dirty="0">
                <a:solidFill>
                  <a:srgbClr val="E46C0A"/>
                </a:solidFill>
              </a:rPr>
              <a:t>build Web services </a:t>
            </a:r>
            <a:r>
              <a:rPr lang="en-US" dirty="0"/>
              <a:t>that are lightweight and scalable </a:t>
            </a:r>
          </a:p>
          <a:p>
            <a:r>
              <a:rPr lang="en-US" dirty="0"/>
              <a:t>REST</a:t>
            </a:r>
            <a:r>
              <a:rPr lang="en-US" dirty="0">
                <a:solidFill>
                  <a:schemeClr val="accent6">
                    <a:lumMod val="75000"/>
                  </a:schemeClr>
                </a:solidFill>
              </a:rPr>
              <a:t> decouples applications </a:t>
            </a:r>
            <a:r>
              <a:rPr lang="en-US" dirty="0"/>
              <a:t>from vendor-specific details (e.g., JDBC) and </a:t>
            </a:r>
            <a:r>
              <a:rPr lang="en-US" dirty="0">
                <a:solidFill>
                  <a:srgbClr val="000000"/>
                </a:solidFill>
              </a:rPr>
              <a:t>prevents exposing DMBS to untrusted networks (e.g. Internet)</a:t>
            </a:r>
          </a:p>
          <a:p>
            <a:r>
              <a:rPr lang="en-US" dirty="0"/>
              <a:t>Widely </a:t>
            </a:r>
            <a:r>
              <a:rPr lang="en-US" dirty="0">
                <a:solidFill>
                  <a:schemeClr val="accent6">
                    <a:lumMod val="75000"/>
                  </a:schemeClr>
                </a:solidFill>
              </a:rPr>
              <a:t>available libraries </a:t>
            </a:r>
            <a:r>
              <a:rPr lang="en-US" dirty="0"/>
              <a:t>for many languages (e.g., </a:t>
            </a:r>
            <a:r>
              <a:rPr lang="en-US" dirty="0" err="1"/>
              <a:t>RESTLet</a:t>
            </a:r>
            <a:r>
              <a:rPr lang="en-US" dirty="0"/>
              <a:t> for Java)</a:t>
            </a:r>
            <a:endParaRPr lang="en-US" dirty="0">
              <a:solidFill>
                <a:srgbClr val="000000"/>
              </a:solidFill>
            </a:endParaRPr>
          </a:p>
          <a:p>
            <a:r>
              <a:rPr lang="en-US" dirty="0">
                <a:solidFill>
                  <a:srgbClr val="000000"/>
                </a:solidFill>
                <a:hlinkClick r:id="rId3"/>
              </a:rPr>
              <a:t>https://github.com/toddmotto/public-apis#books</a:t>
            </a:r>
            <a:r>
              <a:rPr lang="en-US" dirty="0">
                <a:solidFill>
                  <a:srgbClr val="000000"/>
                </a:solidFill>
              </a:rPr>
              <a:t> </a:t>
            </a:r>
          </a:p>
          <a:p>
            <a:endParaRPr lang="en-US" dirty="0"/>
          </a:p>
        </p:txBody>
      </p:sp>
    </p:spTree>
    <p:extLst>
      <p:ext uri="{BB962C8B-B14F-4D97-AF65-F5344CB8AC3E}">
        <p14:creationId xmlns:p14="http://schemas.microsoft.com/office/powerpoint/2010/main" val="2925407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a:bodyPr>
          <a:lstStyle/>
          <a:p>
            <a:r>
              <a:rPr lang="en-US" dirty="0">
                <a:solidFill>
                  <a:srgbClr val="E46C0A"/>
                </a:solidFill>
              </a:rPr>
              <a:t>A </a:t>
            </a:r>
            <a:r>
              <a:rPr lang="en-US" dirty="0" err="1">
                <a:solidFill>
                  <a:srgbClr val="E46C0A"/>
                </a:solidFill>
              </a:rPr>
              <a:t>RESTful</a:t>
            </a:r>
            <a:r>
              <a:rPr lang="en-US" dirty="0">
                <a:solidFill>
                  <a:srgbClr val="E46C0A"/>
                </a:solidFill>
              </a:rPr>
              <a:t> service is stateless and does not maintain the application state for any client</a:t>
            </a:r>
            <a:r>
              <a:rPr lang="en-US" dirty="0"/>
              <a:t>.</a:t>
            </a:r>
          </a:p>
          <a:p>
            <a:r>
              <a:rPr lang="en-US" dirty="0"/>
              <a:t> A request cannot be dependent on a past request. A REST service treats each request independently. </a:t>
            </a:r>
          </a:p>
        </p:txBody>
      </p:sp>
    </p:spTree>
    <p:extLst>
      <p:ext uri="{BB962C8B-B14F-4D97-AF65-F5344CB8AC3E}">
        <p14:creationId xmlns:p14="http://schemas.microsoft.com/office/powerpoint/2010/main" val="2476966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solidFill>
                  <a:srgbClr val="E46C0A"/>
                </a:solidFill>
              </a:rPr>
              <a:t>Stateless design</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/Persons/2 HTTP/1.1</a:t>
            </a:r>
          </a:p>
          <a:p>
            <a:pPr marL="0" indent="0">
              <a:buNone/>
            </a:pPr>
            <a:endParaRPr lang="en-US" dirty="0"/>
          </a:p>
          <a:p>
            <a:pPr marL="0" indent="0">
              <a:buNone/>
            </a:pPr>
            <a:r>
              <a:rPr lang="en-US" dirty="0" err="1">
                <a:solidFill>
                  <a:srgbClr val="E46C0A"/>
                </a:solidFill>
              </a:rPr>
              <a:t>Stateful</a:t>
            </a:r>
            <a:r>
              <a:rPr lang="en-US" dirty="0">
                <a:solidFill>
                  <a:srgbClr val="E46C0A"/>
                </a:solidFill>
              </a:rPr>
              <a:t> design (Dangerous! Which client??)</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a:t>
            </a:r>
            <a:r>
              <a:rPr lang="en-US" i="1" dirty="0" err="1"/>
              <a:t>NextPerson</a:t>
            </a:r>
            <a:r>
              <a:rPr lang="en-US" i="1" dirty="0"/>
              <a:t> HTTP/1.1</a:t>
            </a:r>
          </a:p>
        </p:txBody>
      </p:sp>
    </p:spTree>
    <p:extLst>
      <p:ext uri="{BB962C8B-B14F-4D97-AF65-F5344CB8AC3E}">
        <p14:creationId xmlns:p14="http://schemas.microsoft.com/office/powerpoint/2010/main" val="2607000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There is no excuse for not documenting your service</a:t>
            </a:r>
            <a:r>
              <a:rPr lang="en-US" dirty="0"/>
              <a:t>. </a:t>
            </a:r>
          </a:p>
          <a:p>
            <a:r>
              <a:rPr lang="en-US" dirty="0"/>
              <a:t>You should document every resource and URI for client developers. You can use any format for structuring your document, but it should contain enough information about resources, URIs, Available Methods, and any other information required for accessing your service. </a:t>
            </a:r>
          </a:p>
        </p:txBody>
      </p:sp>
    </p:spTree>
    <p:extLst>
      <p:ext uri="{BB962C8B-B14F-4D97-AF65-F5344CB8AC3E}">
        <p14:creationId xmlns:p14="http://schemas.microsoft.com/office/powerpoint/2010/main" val="917700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pic>
        <p:nvPicPr>
          <p:cNvPr id="5" name="Content Placeholder 4" descr="Screen Shot 2017-05-16 at 00.20.21.png"/>
          <p:cNvPicPr>
            <a:picLocks noGrp="1" noChangeAspect="1"/>
          </p:cNvPicPr>
          <p:nvPr>
            <p:ph idx="1"/>
          </p:nvPr>
        </p:nvPicPr>
        <p:blipFill>
          <a:blip r:embed="rId2">
            <a:extLst>
              <a:ext uri="{28A0092B-C50C-407E-A947-70E740481C1C}">
                <a14:useLocalDpi xmlns:a14="http://schemas.microsoft.com/office/drawing/2010/main" val="0"/>
              </a:ext>
            </a:extLst>
          </a:blip>
          <a:srcRect l="-33159" r="-33159"/>
          <a:stretch>
            <a:fillRect/>
          </a:stretch>
        </p:blipFill>
        <p:spPr/>
      </p:pic>
    </p:spTree>
    <p:extLst>
      <p:ext uri="{BB962C8B-B14F-4D97-AF65-F5344CB8AC3E}">
        <p14:creationId xmlns:p14="http://schemas.microsoft.com/office/powerpoint/2010/main" val="72604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a:t>
            </a:r>
          </a:p>
        </p:txBody>
      </p:sp>
      <p:sp>
        <p:nvSpPr>
          <p:cNvPr id="3" name="Content Placeholder 2"/>
          <p:cNvSpPr>
            <a:spLocks noGrp="1"/>
          </p:cNvSpPr>
          <p:nvPr>
            <p:ph idx="1"/>
          </p:nvPr>
        </p:nvSpPr>
        <p:spPr/>
        <p:txBody>
          <a:bodyPr>
            <a:normAutofit fontScale="92500" lnSpcReduction="20000"/>
          </a:bodyPr>
          <a:lstStyle/>
          <a:p>
            <a:r>
              <a:rPr lang="en-US" dirty="0">
                <a:solidFill>
                  <a:srgbClr val="E46C0A"/>
                </a:solidFill>
              </a:rPr>
              <a:t>No transactions support</a:t>
            </a:r>
          </a:p>
          <a:p>
            <a:pPr lvl="1"/>
            <a:r>
              <a:rPr lang="en-US" dirty="0"/>
              <a:t>DBMS (usually behind REST services) support transactions</a:t>
            </a:r>
          </a:p>
          <a:p>
            <a:r>
              <a:rPr lang="en-US" dirty="0">
                <a:solidFill>
                  <a:srgbClr val="E46C0A"/>
                </a:solidFill>
              </a:rPr>
              <a:t>No publish/subscribe support.</a:t>
            </a:r>
            <a:endParaRPr lang="en-US" dirty="0"/>
          </a:p>
          <a:p>
            <a:pPr lvl="1"/>
            <a:r>
              <a:rPr lang="en-US" dirty="0"/>
              <a:t>Notification is done by polling. </a:t>
            </a:r>
          </a:p>
          <a:p>
            <a:pPr lvl="1"/>
            <a:r>
              <a:rPr lang="en-US" dirty="0"/>
              <a:t>The client can poll the server. GET is extremely optimized on the web. </a:t>
            </a:r>
          </a:p>
          <a:p>
            <a:r>
              <a:rPr lang="en-US" dirty="0">
                <a:solidFill>
                  <a:schemeClr val="accent6">
                    <a:lumMod val="75000"/>
                  </a:schemeClr>
                </a:solidFill>
              </a:rPr>
              <a:t>High bandwidth </a:t>
            </a:r>
          </a:p>
          <a:p>
            <a:pPr lvl="1"/>
            <a:r>
              <a:rPr lang="en-US" dirty="0"/>
              <a:t>HTTP uses a request/response model, so there’s a lot of baggage flying around the network to make it all work.</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08130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92500" lnSpcReduction="20000"/>
          </a:bodyPr>
          <a:lstStyle/>
          <a:p>
            <a:r>
              <a:rPr lang="en-US" dirty="0">
                <a:solidFill>
                  <a:srgbClr val="E46C0A"/>
                </a:solidFill>
              </a:rPr>
              <a:t>REST is a great way of developing lightweight Web services that are easy to implement, maintain, and discover. </a:t>
            </a:r>
          </a:p>
          <a:p>
            <a:r>
              <a:rPr lang="en-US" dirty="0"/>
              <a:t>HTTP provides an excellent interface to implement </a:t>
            </a:r>
            <a:r>
              <a:rPr lang="en-US" dirty="0" err="1"/>
              <a:t>RESTful</a:t>
            </a:r>
            <a:r>
              <a:rPr lang="en-US" dirty="0"/>
              <a:t> services with features like a uniform interface and caching. However, it is up to developers to implement and utilize these features correctly. </a:t>
            </a:r>
          </a:p>
          <a:p>
            <a:r>
              <a:rPr lang="en-US" dirty="0"/>
              <a:t>If we get the basics right, a </a:t>
            </a:r>
            <a:r>
              <a:rPr lang="en-US" dirty="0" err="1"/>
              <a:t>RESTful</a:t>
            </a:r>
            <a:r>
              <a:rPr lang="en-US" dirty="0"/>
              <a:t> service can be easily implemented using any of the existing technologies such as Python, .NET, or Java. </a:t>
            </a:r>
          </a:p>
        </p:txBody>
      </p:sp>
    </p:spTree>
    <p:extLst>
      <p:ext uri="{BB962C8B-B14F-4D97-AF65-F5344CB8AC3E}">
        <p14:creationId xmlns:p14="http://schemas.microsoft.com/office/powerpoint/2010/main" val="132310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p:cNvSpPr>
            <a:spLocks noGrp="1"/>
          </p:cNvSpPr>
          <p:nvPr>
            <p:ph idx="1"/>
          </p:nvPr>
        </p:nvSpPr>
        <p:spPr/>
        <p:txBody>
          <a:bodyPr/>
          <a:lstStyle/>
          <a:p>
            <a:r>
              <a:rPr lang="en-US" dirty="0"/>
              <a:t>A number of </a:t>
            </a:r>
            <a:r>
              <a:rPr lang="en-US" dirty="0">
                <a:solidFill>
                  <a:schemeClr val="accent6">
                    <a:lumMod val="75000"/>
                  </a:schemeClr>
                </a:solidFill>
              </a:rPr>
              <a:t>mobile apps are built upon </a:t>
            </a:r>
            <a:r>
              <a:rPr lang="en-US" dirty="0" err="1">
                <a:solidFill>
                  <a:schemeClr val="accent6">
                    <a:lumMod val="75000"/>
                  </a:schemeClr>
                </a:solidFill>
              </a:rPr>
              <a:t>RESTful</a:t>
            </a:r>
            <a:r>
              <a:rPr lang="en-US" dirty="0">
                <a:solidFill>
                  <a:schemeClr val="accent6">
                    <a:lumMod val="75000"/>
                  </a:schemeClr>
                </a:solidFill>
              </a:rPr>
              <a:t> </a:t>
            </a:r>
            <a:r>
              <a:rPr lang="en-US" dirty="0"/>
              <a:t>services. </a:t>
            </a:r>
          </a:p>
          <a:p>
            <a:pPr lvl="1"/>
            <a:r>
              <a:rPr lang="en-US" sz="2400" dirty="0">
                <a:hlinkClick r:id="rId2"/>
              </a:rPr>
              <a:t>https://www.instagram.com/developer/</a:t>
            </a:r>
            <a:endParaRPr lang="en-US" sz="2400" dirty="0"/>
          </a:p>
          <a:p>
            <a:pPr lvl="1"/>
            <a:r>
              <a:rPr lang="en-US" sz="2400" dirty="0">
                <a:hlinkClick r:id="rId3"/>
              </a:rPr>
              <a:t>https://developer.twitter.com/en/docs</a:t>
            </a:r>
            <a:endParaRPr lang="en-US" sz="2400" dirty="0"/>
          </a:p>
          <a:p>
            <a:pPr lvl="1"/>
            <a:r>
              <a:rPr lang="en-US" sz="2400" dirty="0">
                <a:hlinkClick r:id="rId4"/>
              </a:rPr>
              <a:t>https://developers.facebook.com/docs/graph-api</a:t>
            </a:r>
            <a:endParaRPr lang="en-US" sz="2400" dirty="0"/>
          </a:p>
          <a:p>
            <a:pPr lvl="1"/>
            <a:r>
              <a:rPr lang="en-US" sz="2400" dirty="0">
                <a:hlinkClick r:id="rId5"/>
              </a:rPr>
              <a:t>https://www.flickr.com/services/api/</a:t>
            </a:r>
            <a:endParaRPr lang="en-US" sz="2400" dirty="0"/>
          </a:p>
          <a:p>
            <a:pPr lvl="1"/>
            <a:r>
              <a:rPr lang="en-US" sz="2400" dirty="0"/>
              <a:t>https://</a:t>
            </a:r>
            <a:r>
              <a:rPr lang="en-US" sz="2400" dirty="0" err="1"/>
              <a:t>developer.foursquare.com</a:t>
            </a:r>
            <a:r>
              <a:rPr lang="en-US" sz="2400" dirty="0"/>
              <a:t>/</a:t>
            </a:r>
          </a:p>
          <a:p>
            <a:endParaRPr lang="en-US" dirty="0"/>
          </a:p>
        </p:txBody>
      </p:sp>
    </p:spTree>
    <p:extLst>
      <p:ext uri="{BB962C8B-B14F-4D97-AF65-F5344CB8AC3E}">
        <p14:creationId xmlns:p14="http://schemas.microsoft.com/office/powerpoint/2010/main" val="50678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Concepts</a:t>
            </a:r>
          </a:p>
        </p:txBody>
      </p:sp>
      <p:sp>
        <p:nvSpPr>
          <p:cNvPr id="3" name="Content Placeholder 2"/>
          <p:cNvSpPr>
            <a:spLocks noGrp="1"/>
          </p:cNvSpPr>
          <p:nvPr>
            <p:ph idx="1"/>
          </p:nvPr>
        </p:nvSpPr>
        <p:spPr/>
        <p:txBody>
          <a:bodyPr>
            <a:normAutofit/>
          </a:bodyPr>
          <a:lstStyle/>
          <a:p>
            <a:r>
              <a:rPr lang="en-US" dirty="0"/>
              <a:t>Messages</a:t>
            </a:r>
          </a:p>
          <a:p>
            <a:r>
              <a:rPr lang="en-US" dirty="0"/>
              <a:t>Resources (URIs)</a:t>
            </a:r>
          </a:p>
          <a:p>
            <a:r>
              <a:rPr lang="en-US" dirty="0"/>
              <a:t>Representations</a:t>
            </a:r>
          </a:p>
          <a:p>
            <a:r>
              <a:rPr lang="en-US" dirty="0"/>
              <a:t>Stateless</a:t>
            </a:r>
          </a:p>
        </p:txBody>
      </p:sp>
    </p:spTree>
    <p:extLst>
      <p:ext uri="{BB962C8B-B14F-4D97-AF65-F5344CB8AC3E}">
        <p14:creationId xmlns:p14="http://schemas.microsoft.com/office/powerpoint/2010/main" val="366515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a:t>
            </a:r>
          </a:p>
        </p:txBody>
      </p:sp>
      <p:sp>
        <p:nvSpPr>
          <p:cNvPr id="3" name="Content Placeholder 2"/>
          <p:cNvSpPr>
            <a:spLocks noGrp="1"/>
          </p:cNvSpPr>
          <p:nvPr>
            <p:ph idx="1"/>
          </p:nvPr>
        </p:nvSpPr>
        <p:spPr/>
        <p:txBody>
          <a:bodyPr>
            <a:normAutofit/>
          </a:bodyPr>
          <a:lstStyle/>
          <a:p>
            <a:r>
              <a:rPr lang="en-US" dirty="0"/>
              <a:t>The client and service talk to each other via messages. </a:t>
            </a:r>
            <a:r>
              <a:rPr lang="en-US" dirty="0">
                <a:solidFill>
                  <a:srgbClr val="E46C0A"/>
                </a:solidFill>
              </a:rPr>
              <a:t>Clients send a request to the server, and the server replies with a response. </a:t>
            </a:r>
            <a:r>
              <a:rPr lang="en-US" dirty="0"/>
              <a:t>Apart from the actual data, these messages also contain some metadata about the message. </a:t>
            </a:r>
          </a:p>
          <a:p>
            <a:r>
              <a:rPr lang="en-US" dirty="0"/>
              <a:t>It is important to have some background about the </a:t>
            </a:r>
            <a:r>
              <a:rPr lang="en-US" dirty="0">
                <a:solidFill>
                  <a:srgbClr val="E46C0A"/>
                </a:solidFill>
              </a:rPr>
              <a:t>HTTP 1.1 </a:t>
            </a:r>
            <a:r>
              <a:rPr lang="en-US" dirty="0"/>
              <a:t>request and response formats for designing </a:t>
            </a:r>
            <a:r>
              <a:rPr lang="en-US" dirty="0" err="1"/>
              <a:t>RESTful</a:t>
            </a:r>
            <a:r>
              <a:rPr lang="en-US" dirty="0"/>
              <a:t> Web services.</a:t>
            </a:r>
          </a:p>
        </p:txBody>
      </p:sp>
    </p:spTree>
    <p:extLst>
      <p:ext uri="{BB962C8B-B14F-4D97-AF65-F5344CB8AC3E}">
        <p14:creationId xmlns:p14="http://schemas.microsoft.com/office/powerpoint/2010/main" val="113305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Messages</a:t>
            </a:r>
          </a:p>
        </p:txBody>
      </p:sp>
      <p:pic>
        <p:nvPicPr>
          <p:cNvPr id="4" name="Picture 3" descr="Screen Shot 2017-05-15 at 23.5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37858"/>
            <a:ext cx="4914900" cy="1809750"/>
          </a:xfrm>
          <a:prstGeom prst="rect">
            <a:avLst/>
          </a:prstGeom>
        </p:spPr>
      </p:pic>
      <p:sp>
        <p:nvSpPr>
          <p:cNvPr id="6" name="TextBox 5"/>
          <p:cNvSpPr txBox="1"/>
          <p:nvPr/>
        </p:nvSpPr>
        <p:spPr>
          <a:xfrm>
            <a:off x="461490" y="3241355"/>
            <a:ext cx="1877437" cy="369332"/>
          </a:xfrm>
          <a:prstGeom prst="rect">
            <a:avLst/>
          </a:prstGeom>
          <a:noFill/>
        </p:spPr>
        <p:txBody>
          <a:bodyPr wrap="none" rtlCol="0">
            <a:spAutoFit/>
          </a:bodyPr>
          <a:lstStyle/>
          <a:p>
            <a:r>
              <a:rPr lang="en-US" dirty="0"/>
              <a:t>HTTP/1.1 Request</a:t>
            </a:r>
          </a:p>
        </p:txBody>
      </p:sp>
      <p:pic>
        <p:nvPicPr>
          <p:cNvPr id="7" name="Picture 6" descr="Screen Shot 2017-05-15 at 23.52.3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83" y="3733727"/>
            <a:ext cx="4914900" cy="1803400"/>
          </a:xfrm>
          <a:prstGeom prst="rect">
            <a:avLst/>
          </a:prstGeom>
        </p:spPr>
      </p:pic>
      <p:sp>
        <p:nvSpPr>
          <p:cNvPr id="9" name="TextBox 8"/>
          <p:cNvSpPr txBox="1"/>
          <p:nvPr/>
        </p:nvSpPr>
        <p:spPr>
          <a:xfrm>
            <a:off x="422748" y="5373017"/>
            <a:ext cx="2006191" cy="369332"/>
          </a:xfrm>
          <a:prstGeom prst="rect">
            <a:avLst/>
          </a:prstGeom>
          <a:noFill/>
        </p:spPr>
        <p:txBody>
          <a:bodyPr wrap="none" rtlCol="0">
            <a:spAutoFit/>
          </a:bodyPr>
          <a:lstStyle/>
          <a:p>
            <a:r>
              <a:rPr lang="en-US" dirty="0"/>
              <a:t>HTTP/1.1 Response</a:t>
            </a:r>
          </a:p>
        </p:txBody>
      </p:sp>
    </p:spTree>
    <p:extLst>
      <p:ext uri="{BB962C8B-B14F-4D97-AF65-F5344CB8AC3E}">
        <p14:creationId xmlns:p14="http://schemas.microsoft.com/office/powerpoint/2010/main" val="202047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solidFill>
                  <a:srgbClr val="E46C0A"/>
                </a:solidFill>
              </a:rPr>
              <a:t>Every system uses resources. </a:t>
            </a:r>
            <a:r>
              <a:rPr lang="en-US" dirty="0"/>
              <a:t>Resources can be pictures, videos, users data </a:t>
            </a:r>
            <a:r>
              <a:rPr lang="en-US" dirty="0" err="1"/>
              <a:t>ecc</a:t>
            </a:r>
            <a:r>
              <a:rPr lang="en-US" dirty="0"/>
              <a:t>... The purpose of a service is to provide an access to resources to its clients. Service architects and developers want services to be </a:t>
            </a:r>
            <a:r>
              <a:rPr lang="en-US" dirty="0">
                <a:solidFill>
                  <a:srgbClr val="E46C0A"/>
                </a:solidFill>
              </a:rPr>
              <a:t>easy to implement, maintainable, extensible, and scalable</a:t>
            </a:r>
            <a:r>
              <a:rPr lang="en-US" dirty="0"/>
              <a:t>. </a:t>
            </a:r>
          </a:p>
          <a:p>
            <a:pPr marL="0" indent="0">
              <a:buNone/>
            </a:pPr>
            <a:endParaRPr lang="en-US" dirty="0"/>
          </a:p>
        </p:txBody>
      </p:sp>
    </p:spTree>
    <p:extLst>
      <p:ext uri="{BB962C8B-B14F-4D97-AF65-F5344CB8AC3E}">
        <p14:creationId xmlns:p14="http://schemas.microsoft.com/office/powerpoint/2010/main" val="183115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Autofit/>
          </a:bodyPr>
          <a:lstStyle/>
          <a:p>
            <a:pPr marL="0" indent="0">
              <a:buNone/>
            </a:pPr>
            <a:r>
              <a:rPr lang="en-US" sz="2000" b="1" dirty="0"/>
              <a:t>Place details</a:t>
            </a:r>
          </a:p>
          <a:p>
            <a:pPr marL="0" indent="0">
              <a:buNone/>
            </a:pPr>
            <a:r>
              <a:rPr lang="en-US" sz="2000" dirty="0"/>
              <a:t>https://</a:t>
            </a:r>
            <a:r>
              <a:rPr lang="en-US" sz="2000" dirty="0" err="1"/>
              <a:t>api.foursquare.com</a:t>
            </a:r>
            <a:r>
              <a:rPr lang="en-US" sz="2000" dirty="0"/>
              <a:t>/v2/venues/VENUE_ID</a:t>
            </a:r>
          </a:p>
          <a:p>
            <a:pPr marL="0" indent="0">
              <a:buNone/>
            </a:pPr>
            <a:endParaRPr lang="en-US" sz="2000" dirty="0"/>
          </a:p>
          <a:p>
            <a:pPr marL="0" indent="0">
              <a:buNone/>
            </a:pPr>
            <a:r>
              <a:rPr lang="en-US" sz="2000" b="1" dirty="0"/>
              <a:t>Photos details</a:t>
            </a:r>
          </a:p>
          <a:p>
            <a:pPr marL="0" indent="0">
              <a:buNone/>
            </a:pPr>
            <a:r>
              <a:rPr lang="en-US" sz="2000" dirty="0"/>
              <a:t>https://</a:t>
            </a:r>
            <a:r>
              <a:rPr lang="en-US" sz="2000" dirty="0" err="1"/>
              <a:t>api.foursquare.com</a:t>
            </a:r>
            <a:r>
              <a:rPr lang="en-US" sz="2000" dirty="0"/>
              <a:t>/v2/photos/PHOTO_ID</a:t>
            </a:r>
          </a:p>
          <a:p>
            <a:pPr marL="0" indent="0">
              <a:buNone/>
            </a:pPr>
            <a:endParaRPr lang="en-US" sz="2000" b="1" dirty="0"/>
          </a:p>
          <a:p>
            <a:pPr marL="0" indent="0">
              <a:buNone/>
            </a:pPr>
            <a:r>
              <a:rPr lang="en-US" sz="2000" b="1" dirty="0"/>
              <a:t>Search for a user</a:t>
            </a:r>
          </a:p>
          <a:p>
            <a:pPr marL="0" indent="0">
              <a:buNone/>
            </a:pPr>
            <a:r>
              <a:rPr lang="en-US" sz="2000" dirty="0"/>
              <a:t>https://</a:t>
            </a:r>
            <a:r>
              <a:rPr lang="en-US" sz="2000" dirty="0" err="1"/>
              <a:t>api.foursquare.com</a:t>
            </a:r>
            <a:r>
              <a:rPr lang="en-US" sz="2000" dirty="0"/>
              <a:t>/v2/users/search</a:t>
            </a:r>
          </a:p>
          <a:p>
            <a:pPr marL="0" indent="0">
              <a:buNone/>
            </a:pPr>
            <a:endParaRPr lang="en-US" sz="2000" dirty="0"/>
          </a:p>
          <a:p>
            <a:pPr marL="0" indent="0">
              <a:buNone/>
            </a:pPr>
            <a:r>
              <a:rPr lang="en-US" sz="2000" b="1" dirty="0"/>
              <a:t>Recent </a:t>
            </a:r>
            <a:r>
              <a:rPr lang="en-US" sz="2000" b="1" dirty="0" err="1"/>
              <a:t>checkins</a:t>
            </a:r>
            <a:r>
              <a:rPr lang="en-US" sz="2000" b="1" dirty="0"/>
              <a:t> by friends</a:t>
            </a:r>
          </a:p>
          <a:p>
            <a:pPr marL="0" indent="0">
              <a:buNone/>
            </a:pPr>
            <a:r>
              <a:rPr lang="en-US" sz="2000" dirty="0"/>
              <a:t>https://api.foursquare.com/v2/checkins/recent</a:t>
            </a:r>
          </a:p>
          <a:p>
            <a:pPr marL="0" indent="0">
              <a:buNone/>
            </a:pPr>
            <a:endParaRPr lang="en-US" sz="2000" b="1"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93901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fontScale="92500"/>
          </a:bodyPr>
          <a:lstStyle/>
          <a:p>
            <a:r>
              <a:rPr lang="en-US" dirty="0">
                <a:solidFill>
                  <a:srgbClr val="E46C0A"/>
                </a:solidFill>
              </a:rPr>
              <a:t>The focus of a </a:t>
            </a:r>
            <a:r>
              <a:rPr lang="en-US" dirty="0" err="1">
                <a:solidFill>
                  <a:srgbClr val="E46C0A"/>
                </a:solidFill>
              </a:rPr>
              <a:t>RESTful</a:t>
            </a:r>
            <a:r>
              <a:rPr lang="en-US" dirty="0">
                <a:solidFill>
                  <a:srgbClr val="E46C0A"/>
                </a:solidFill>
              </a:rPr>
              <a:t> service is on resources and how to provide access to these resources</a:t>
            </a:r>
            <a:r>
              <a:rPr lang="en-US" dirty="0"/>
              <a:t>. A resource can be thought of as an object as in OOP. A resource can consist of other resources. </a:t>
            </a:r>
          </a:p>
          <a:p>
            <a:r>
              <a:rPr lang="en-US" dirty="0"/>
              <a:t>While designing a system, the first thing to do is identify the resources and determine how they are related to each other. </a:t>
            </a:r>
          </a:p>
          <a:p>
            <a:r>
              <a:rPr lang="en-US" dirty="0"/>
              <a:t>This is </a:t>
            </a:r>
            <a:r>
              <a:rPr lang="en-US" dirty="0">
                <a:solidFill>
                  <a:srgbClr val="E46C0A"/>
                </a:solidFill>
              </a:rPr>
              <a:t>similar to designing a database</a:t>
            </a:r>
            <a:r>
              <a:rPr lang="en-US" dirty="0"/>
              <a:t>: Identify entities and relations.</a:t>
            </a:r>
          </a:p>
        </p:txBody>
      </p:sp>
    </p:spTree>
    <p:extLst>
      <p:ext uri="{BB962C8B-B14F-4D97-AF65-F5344CB8AC3E}">
        <p14:creationId xmlns:p14="http://schemas.microsoft.com/office/powerpoint/2010/main" val="3765763641"/>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1043</TotalTime>
  <Words>1295</Words>
  <Application>Microsoft Macintosh PowerPoint</Application>
  <PresentationFormat>On-screen Show (4:3)</PresentationFormat>
  <Paragraphs>116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ING</vt:lpstr>
      <vt:lpstr>REST (Representational State Transfer)</vt:lpstr>
      <vt:lpstr>Why Learn REST?</vt:lpstr>
      <vt:lpstr>Why Learn REST?</vt:lpstr>
      <vt:lpstr>Major Concepts</vt:lpstr>
      <vt:lpstr>Messages</vt:lpstr>
      <vt:lpstr>HTTP Messages</vt:lpstr>
      <vt:lpstr>Resources</vt:lpstr>
      <vt:lpstr>Resources</vt:lpstr>
      <vt:lpstr>Representations</vt:lpstr>
      <vt:lpstr>Representations</vt:lpstr>
      <vt:lpstr>Representations</vt:lpstr>
      <vt:lpstr>HTTP Verbs (Operations)</vt:lpstr>
      <vt:lpstr>HTTP Verbs (Operations)</vt:lpstr>
      <vt:lpstr>Safe and Idempotent</vt:lpstr>
      <vt:lpstr>PUT and POST</vt:lpstr>
      <vt:lpstr>PUT and POST</vt:lpstr>
      <vt:lpstr>Addressing resources (URIs)</vt:lpstr>
      <vt:lpstr>Addressing resources (URIs)</vt:lpstr>
      <vt:lpstr>Query parameters</vt:lpstr>
      <vt:lpstr>Statelessness</vt:lpstr>
      <vt:lpstr>Statelessness</vt:lpstr>
      <vt:lpstr>Documentation</vt:lpstr>
      <vt:lpstr>Documentation</vt:lpstr>
      <vt:lpstr>Criticism</vt:lpstr>
      <vt:lpstr>Advantages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 Configuration &amp; Source Management </dc:title>
  <dc:creator>Nicola Bicocchi</dc:creator>
  <cp:lastModifiedBy>Microsoft Office User</cp:lastModifiedBy>
  <cp:revision>47</cp:revision>
  <dcterms:created xsi:type="dcterms:W3CDTF">2014-11-18T19:49:33Z</dcterms:created>
  <dcterms:modified xsi:type="dcterms:W3CDTF">2019-05-08T10:07:51Z</dcterms:modified>
</cp:coreProperties>
</file>