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6" r:id="rId3"/>
    <p:sldId id="297" r:id="rId4"/>
    <p:sldId id="298" r:id="rId5"/>
    <p:sldId id="299" r:id="rId6"/>
    <p:sldId id="335" r:id="rId7"/>
    <p:sldId id="302" r:id="rId8"/>
    <p:sldId id="316" r:id="rId9"/>
    <p:sldId id="300" r:id="rId10"/>
    <p:sldId id="306" r:id="rId11"/>
    <p:sldId id="305" r:id="rId12"/>
    <p:sldId id="304" r:id="rId13"/>
    <p:sldId id="320" r:id="rId14"/>
    <p:sldId id="322" r:id="rId15"/>
    <p:sldId id="307" r:id="rId16"/>
    <p:sldId id="333" r:id="rId17"/>
    <p:sldId id="332" r:id="rId18"/>
    <p:sldId id="314" r:id="rId19"/>
    <p:sldId id="329" r:id="rId20"/>
    <p:sldId id="330" r:id="rId21"/>
    <p:sldId id="331" r:id="rId22"/>
    <p:sldId id="323" r:id="rId23"/>
    <p:sldId id="324" r:id="rId24"/>
    <p:sldId id="328" r:id="rId25"/>
    <p:sldId id="32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607"/>
  </p:normalViewPr>
  <p:slideViewPr>
    <p:cSldViewPr snapToGrid="0" snapToObjects="1"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Java I/O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java.io.FileReader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represents filename and pathname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pipes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java.io.PipedReader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 pipes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java.io.PipedInputStream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pipes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java.io.CharArrayReader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java.io.CharArrayWriter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arrays of chars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java.io.StringReader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java.io.StringWriter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java.io.ByteArrayInputStream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java.io.ByteArrayOutputStream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from/to arrays of bytes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Buffered streams add buffering functionality. </a:t>
            </a:r>
            <a:r>
              <a:rPr lang="en-US" dirty="0"/>
              <a:t>The manual alternative is to use read(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buf</a:t>
            </a:r>
            <a:r>
              <a:rPr lang="en-US" dirty="0"/>
              <a:t>) or read(char[] </a:t>
            </a:r>
            <a:r>
              <a:rPr lang="en-US" dirty="0" err="1"/>
              <a:t>buf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BufferedInputStream</a:t>
            </a:r>
            <a:endParaRPr lang="en-US" dirty="0"/>
          </a:p>
          <a:p>
            <a:pPr lvl="1"/>
            <a:r>
              <a:rPr lang="en-US" dirty="0" err="1"/>
              <a:t>BufferedOutputStream</a:t>
            </a:r>
            <a:endParaRPr lang="en-US" dirty="0"/>
          </a:p>
          <a:p>
            <a:pPr lvl="1"/>
            <a:r>
              <a:rPr lang="en-US" dirty="0" err="1"/>
              <a:t>BufferedReader</a:t>
            </a:r>
            <a:endParaRPr lang="en-US" dirty="0"/>
          </a:p>
          <a:p>
            <a:pPr lvl="1"/>
            <a:r>
              <a:rPr lang="en-US" dirty="0" err="1"/>
              <a:t>BufferedWriter</a:t>
            </a:r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BufferedInputStream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InputStream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BufferedOutputStream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OutputStream</a:t>
            </a:r>
            <a:r>
              <a:rPr lang="en-US" sz="2000" dirty="0">
                <a:latin typeface="Consolas"/>
                <a:cs typeface="Consolas"/>
              </a:rPr>
              <a:t> o)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BufferedReader</a:t>
            </a:r>
            <a:r>
              <a:rPr lang="en-US" sz="2000" dirty="0">
                <a:latin typeface="Consolas"/>
                <a:cs typeface="Consolas"/>
              </a:rPr>
              <a:t>(Reader r)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BufferedWriter</a:t>
            </a:r>
            <a:r>
              <a:rPr lang="en-US" sz="2000" dirty="0">
                <a:latin typeface="Consolas"/>
                <a:cs typeface="Consolas"/>
              </a:rPr>
              <a:t>(Writer w)</a:t>
            </a:r>
          </a:p>
          <a:p>
            <a:pPr lvl="2"/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789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Translates primitive types in standard format (UTF-8) on a stream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readByte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readChar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readDouble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readFloat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readShort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o)</a:t>
            </a:r>
          </a:p>
          <a:p>
            <a:pPr marL="742950" lvl="2" indent="-342900">
              <a:buFont typeface="Lucida Grande"/>
              <a:buChar char="-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writeByte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writeChar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writeDouble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writeFloat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writeLong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writeShort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6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abstract representation of file and directory pathnames. Provides access to some file attributes (length, rights, etc.) and a mapping between File and String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exists(), </a:t>
            </a:r>
            <a:r>
              <a:rPr lang="en-US" dirty="0" err="1"/>
              <a:t>isFile</a:t>
            </a:r>
            <a:r>
              <a:rPr lang="en-US" dirty="0"/>
              <a:t>(), </a:t>
            </a:r>
            <a:r>
              <a:rPr lang="en-US" dirty="0" err="1"/>
              <a:t>isDirectory</a:t>
            </a:r>
            <a:r>
              <a:rPr lang="en-US" dirty="0"/>
              <a:t>(), </a:t>
            </a:r>
            <a:r>
              <a:rPr lang="en-US" dirty="0" err="1"/>
              <a:t>isHidden</a:t>
            </a:r>
            <a:r>
              <a:rPr lang="en-US" dirty="0"/>
              <a:t>(), length(), </a:t>
            </a:r>
            <a:r>
              <a:rPr lang="en-US" dirty="0" err="1"/>
              <a:t>canRead</a:t>
            </a:r>
            <a:r>
              <a:rPr lang="en-US" dirty="0"/>
              <a:t>(), </a:t>
            </a:r>
            <a:r>
              <a:rPr lang="en-US" dirty="0" err="1"/>
              <a:t>canWrite</a:t>
            </a:r>
            <a:r>
              <a:rPr lang="en-US" dirty="0"/>
              <a:t>(), </a:t>
            </a:r>
            <a:r>
              <a:rPr lang="en-US" dirty="0" err="1"/>
              <a:t>canExecute</a:t>
            </a:r>
            <a:r>
              <a:rPr lang="en-US" dirty="0"/>
              <a:t>()</a:t>
            </a:r>
            <a:r>
              <a:rPr lang="it-IT" dirty="0"/>
              <a:t>, </a:t>
            </a:r>
            <a:r>
              <a:rPr lang="it-IT" dirty="0" err="1"/>
              <a:t>getPath</a:t>
            </a:r>
            <a:r>
              <a:rPr lang="it-IT" dirty="0"/>
              <a:t>()</a:t>
            </a:r>
            <a:r>
              <a:rPr lang="mr-IN" dirty="0"/>
              <a:t>…</a:t>
            </a:r>
            <a:endParaRPr lang="it-IT" dirty="0"/>
          </a:p>
          <a:p>
            <a:r>
              <a:rPr lang="it-IT" dirty="0"/>
              <a:t>File </a:t>
            </a:r>
            <a:r>
              <a:rPr lang="it-IT" dirty="0" err="1"/>
              <a:t>f</a:t>
            </a:r>
            <a:r>
              <a:rPr lang="it-IT" dirty="0"/>
              <a:t> = new File(“/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passd</a:t>
            </a:r>
            <a:r>
              <a:rPr lang="it-IT" dirty="0"/>
              <a:t>”). </a:t>
            </a:r>
          </a:p>
          <a:p>
            <a:pPr lvl="1"/>
            <a:r>
              <a:rPr lang="it-IT" dirty="0" err="1">
                <a:solidFill>
                  <a:srgbClr val="E46C0A"/>
                </a:solidFill>
              </a:rPr>
              <a:t>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this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truly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portable</a:t>
            </a:r>
            <a:r>
              <a:rPr lang="it-IT" dirty="0">
                <a:solidFill>
                  <a:srgbClr val="E46C0A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89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Platform dependent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File("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Platform independent 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File(“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” + </a:t>
            </a:r>
            <a:r>
              <a:rPr lang="en-US" dirty="0" err="1">
                <a:latin typeface="Consolas"/>
                <a:cs typeface="Consolas"/>
              </a:rPr>
              <a:t>File.separator</a:t>
            </a:r>
            <a:r>
              <a:rPr lang="en-US" dirty="0">
                <a:latin typeface="Consolas"/>
                <a:cs typeface="Consolas"/>
              </a:rPr>
              <a:t> + "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Java System Properties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class File static attributes</a:t>
            </a:r>
          </a:p>
        </p:txBody>
      </p:sp>
    </p:spTree>
    <p:extLst>
      <p:ext uri="{BB962C8B-B14F-4D97-AF65-F5344CB8AC3E}">
        <p14:creationId xmlns:p14="http://schemas.microsoft.com/office/powerpoint/2010/main" val="193369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java.nio.file.Files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class consists exclusively of static methods for manipulating files or directories (copy, move, delete, rename, set ownership, set attributes)</a:t>
            </a:r>
          </a:p>
          <a:p>
            <a:r>
              <a:rPr lang="en-US" dirty="0"/>
              <a:t>In most cases, the methods defined here delegate to the associated file system provider to perform actual operations.</a:t>
            </a:r>
          </a:p>
        </p:txBody>
      </p:sp>
    </p:spTree>
    <p:extLst>
      <p:ext uri="{BB962C8B-B14F-4D97-AF65-F5344CB8AC3E}">
        <p14:creationId xmlns:p14="http://schemas.microsoft.com/office/powerpoint/2010/main" val="71174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java.util.StringTokenizer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StringTokenizer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String in tokens (using delimiters)</a:t>
            </a:r>
          </a:p>
          <a:p>
            <a:pPr lvl="1"/>
            <a:r>
              <a:rPr lang="en-US" dirty="0"/>
              <a:t>Blank is the default delimiter</a:t>
            </a:r>
          </a:p>
          <a:p>
            <a:pPr lvl="1"/>
            <a:r>
              <a:rPr lang="en-US" dirty="0"/>
              <a:t>Does not distinguish identifiers, numbers, comments, quoted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StreamTokenizer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Stream in tokens </a:t>
            </a:r>
          </a:p>
          <a:p>
            <a:pPr lvl="1"/>
            <a:r>
              <a:rPr lang="en-US" dirty="0"/>
              <a:t>More sophisticated, recognizes identifiers, comments, quoted string, numbers</a:t>
            </a:r>
          </a:p>
          <a:p>
            <a:pPr lvl="1"/>
            <a:r>
              <a:rPr lang="en-US" dirty="0"/>
              <a:t>Use symbol table and flags</a:t>
            </a:r>
          </a:p>
        </p:txBody>
      </p:sp>
    </p:spTree>
    <p:extLst>
      <p:ext uri="{BB962C8B-B14F-4D97-AF65-F5344CB8AC3E}">
        <p14:creationId xmlns:p14="http://schemas.microsoft.com/office/powerpoint/2010/main" val="100910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Shallow copies</a:t>
            </a:r>
          </a:p>
        </p:txBody>
      </p:sp>
      <p:pic>
        <p:nvPicPr>
          <p:cNvPr id="4" name="Picture 3" descr="Screen Shot 2016-03-05 at 14.56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58" y="2188709"/>
            <a:ext cx="4406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 access abstraction</a:t>
            </a:r>
          </a:p>
          <a:p>
            <a:pPr lvl="1"/>
            <a:r>
              <a:rPr lang="en-US" sz="2400" dirty="0" err="1"/>
              <a:t>java.io.RandomAccessFile</a:t>
            </a:r>
            <a:r>
              <a:rPr lang="en-US" sz="2400" dirty="0"/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Stream-oriented abstraction</a:t>
            </a:r>
            <a:endParaRPr lang="en-US" dirty="0"/>
          </a:p>
          <a:p>
            <a:pPr lvl="1"/>
            <a:r>
              <a:rPr lang="en-US" sz="2400" dirty="0"/>
              <a:t>I/O operations work in the same way with all kinds of streams. For example, a stream can be: standard input, output, error, files, data from/to memory or a pipe, a network connection</a:t>
            </a:r>
          </a:p>
          <a:p>
            <a:pPr lvl="1">
              <a:buFont typeface="Lucida Grande"/>
              <a:buChar char="-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Shallow copies</a:t>
            </a:r>
          </a:p>
        </p:txBody>
      </p:sp>
      <p:pic>
        <p:nvPicPr>
          <p:cNvPr id="3" name="Picture 2" descr="Screen Shot 2016-03-05 at 14.5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290310"/>
            <a:ext cx="583565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Shallow copies</a:t>
            </a:r>
          </a:p>
        </p:txBody>
      </p:sp>
      <p:pic>
        <p:nvPicPr>
          <p:cNvPr id="4" name="Content Placeholder 3" descr="Screen Shot 2016-03-05 at 14.56.07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01" b="-3601"/>
          <a:stretch>
            <a:fillRect/>
          </a:stretch>
        </p:blipFill>
        <p:spPr>
          <a:xfrm>
            <a:off x="1443549" y="2086558"/>
            <a:ext cx="6352665" cy="3493721"/>
          </a:xfrm>
        </p:spPr>
      </p:pic>
    </p:spTree>
    <p:extLst>
      <p:ext uri="{BB962C8B-B14F-4D97-AF65-F5344CB8AC3E}">
        <p14:creationId xmlns:p14="http://schemas.microsoft.com/office/powerpoint/2010/main" val="284678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 / write of an object imply:</a:t>
            </a:r>
          </a:p>
          <a:p>
            <a:pPr lvl="1"/>
            <a:r>
              <a:rPr lang="en-US" dirty="0"/>
              <a:t>read/write attributes (and optionally the type) of the object</a:t>
            </a:r>
          </a:p>
          <a:p>
            <a:pPr lvl="1"/>
            <a:r>
              <a:rPr lang="en-US" dirty="0"/>
              <a:t>Correctly separating different elements</a:t>
            </a:r>
          </a:p>
          <a:p>
            <a:pPr lvl="1"/>
            <a:r>
              <a:rPr lang="en-US" dirty="0"/>
              <a:t>When reading, create an object and set all attributes values </a:t>
            </a:r>
          </a:p>
          <a:p>
            <a:r>
              <a:rPr lang="en-US" dirty="0"/>
              <a:t>These operations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serialization</a:t>
            </a:r>
            <a:r>
              <a:rPr lang="en-US" dirty="0"/>
              <a:t>) are automated by</a:t>
            </a:r>
          </a:p>
          <a:p>
            <a:pPr lvl="1"/>
            <a:r>
              <a:rPr lang="en-US" dirty="0" err="1"/>
              <a:t>ObjectInputStream</a:t>
            </a:r>
            <a:endParaRPr lang="en-US" dirty="0"/>
          </a:p>
          <a:p>
            <a:pPr lvl="1"/>
            <a:r>
              <a:rPr lang="en-US" dirty="0" err="1"/>
              <a:t>ObjectOutputStream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read/write objects are: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writeObject</a:t>
            </a:r>
            <a:r>
              <a:rPr lang="en-US" dirty="0"/>
              <a:t>(Object)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readObject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ONLY objects implementing interface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can be serialized.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an empty interface. It is used to avoid serialization of objects, without the permission of the class developer</a:t>
            </a:r>
          </a:p>
        </p:txBody>
      </p:sp>
    </p:spTree>
    <p:extLst>
      <p:ext uri="{BB962C8B-B14F-4D97-AF65-F5344CB8AC3E}">
        <p14:creationId xmlns:p14="http://schemas.microsoft.com/office/powerpoint/2010/main" val="324155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Serialization (deep copy, no duplicates)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An </a:t>
            </a:r>
            <a:r>
              <a:rPr lang="en-US" dirty="0" err="1">
                <a:solidFill>
                  <a:srgbClr val="E46C0A"/>
                </a:solidFill>
              </a:rPr>
              <a:t>ObjectOutputStream</a:t>
            </a:r>
            <a:r>
              <a:rPr lang="en-US" dirty="0">
                <a:solidFill>
                  <a:srgbClr val="E46C0A"/>
                </a:solidFill>
              </a:rPr>
              <a:t> saves automatically all objects referred by its attributes</a:t>
            </a:r>
          </a:p>
          <a:p>
            <a:pPr lvl="1"/>
            <a:r>
              <a:rPr lang="en-US" dirty="0"/>
              <a:t>objects serialized are numbered in the stream</a:t>
            </a:r>
          </a:p>
          <a:p>
            <a:pPr lvl="1"/>
            <a:r>
              <a:rPr lang="en-US" dirty="0"/>
              <a:t>references are saved like ordering numbers in the stream</a:t>
            </a:r>
          </a:p>
          <a:p>
            <a:r>
              <a:rPr lang="en-US" dirty="0"/>
              <a:t>If I save 2 objects pointing to a third one, this is saved just once</a:t>
            </a:r>
          </a:p>
          <a:p>
            <a:pPr lvl="1"/>
            <a:r>
              <a:rPr lang="en-US" dirty="0"/>
              <a:t>Before saving an object, </a:t>
            </a:r>
            <a:r>
              <a:rPr lang="en-US" dirty="0" err="1"/>
              <a:t>ObjectOutputStream</a:t>
            </a:r>
            <a:r>
              <a:rPr lang="en-US" dirty="0"/>
              <a:t> checks if it has not been already saved</a:t>
            </a:r>
          </a:p>
          <a:p>
            <a:pPr lvl="1"/>
            <a:r>
              <a:rPr lang="en-US" dirty="0"/>
              <a:t>Otherwise it saves just the reference (as a number)</a:t>
            </a:r>
          </a:p>
        </p:txBody>
      </p:sp>
    </p:spTree>
    <p:extLst>
      <p:ext uri="{BB962C8B-B14F-4D97-AF65-F5344CB8AC3E}">
        <p14:creationId xmlns:p14="http://schemas.microsoft.com/office/powerpoint/2010/main" val="188712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Serialization, type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reading, an object is created</a:t>
            </a:r>
          </a:p>
          <a:p>
            <a:r>
              <a:rPr lang="en-US" dirty="0"/>
              <a:t>... </a:t>
            </a:r>
            <a:r>
              <a:rPr lang="en-US" dirty="0">
                <a:solidFill>
                  <a:srgbClr val="E46C0A"/>
                </a:solidFill>
              </a:rPr>
              <a:t>but which is its type?</a:t>
            </a:r>
          </a:p>
          <a:p>
            <a:r>
              <a:rPr lang="en-US" dirty="0">
                <a:solidFill>
                  <a:srgbClr val="E46C0A"/>
                </a:solidFill>
              </a:rPr>
              <a:t>Down casting </a:t>
            </a:r>
            <a:r>
              <a:rPr lang="en-US" dirty="0"/>
              <a:t>to the exact type is useful only to send specific messages</a:t>
            </a:r>
          </a:p>
          <a:p>
            <a:r>
              <a:rPr lang="en-US" dirty="0"/>
              <a:t>A viable solution could be down casting to a common ancestor</a:t>
            </a:r>
          </a:p>
        </p:txBody>
      </p:sp>
    </p:spTree>
    <p:extLst>
      <p:ext uri="{BB962C8B-B14F-4D97-AF65-F5344CB8AC3E}">
        <p14:creationId xmlns:p14="http://schemas.microsoft.com/office/powerpoint/2010/main" val="24989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 </a:t>
            </a:r>
            <a:r>
              <a:rPr lang="en-US" dirty="0"/>
              <a:t>Reader Writer</a:t>
            </a:r>
          </a:p>
          <a:p>
            <a:pPr lvl="1"/>
            <a:r>
              <a:rPr lang="en-US" dirty="0"/>
              <a:t>For reading and writing streams of chars (Unicode character 16 bit)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/>
            <a:r>
              <a:rPr lang="en-US" dirty="0"/>
              <a:t>For reading and writing streams of bytes (8 bit)</a:t>
            </a:r>
          </a:p>
          <a:p>
            <a:r>
              <a:rPr lang="en-US" dirty="0"/>
              <a:t>Package </a:t>
            </a:r>
            <a:r>
              <a:rPr lang="en-US" dirty="0" err="1"/>
              <a:t>java.io</a:t>
            </a:r>
            <a:endParaRPr lang="en-US" dirty="0"/>
          </a:p>
          <a:p>
            <a:r>
              <a:rPr lang="en-US" dirty="0"/>
              <a:t>Exceptions are subclasses of </a:t>
            </a:r>
            <a:r>
              <a:rPr lang="en-US" dirty="0" err="1"/>
              <a:t>java.io.IOException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5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java.io.Reader</a:t>
            </a:r>
            <a:r>
              <a:rPr lang="en-US" dirty="0"/>
              <a:t>/</a:t>
            </a:r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 a single char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read(char[] buffer)</a:t>
            </a:r>
          </a:p>
          <a:p>
            <a:pPr lvl="1"/>
            <a:r>
              <a:rPr lang="en-US" dirty="0"/>
              <a:t>Read chars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 n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36AA-B5CA-814B-84AE-21CDB8BEE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Reads a single byte (packed into an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read(byte[] buffer)</a:t>
            </a:r>
          </a:p>
          <a:p>
            <a:pPr lvl="1"/>
            <a:r>
              <a:rPr lang="en-US" dirty="0"/>
              <a:t>Reads bytes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Skips n bytes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70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java.io.Writer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c)</a:t>
            </a:r>
          </a:p>
          <a:p>
            <a:pPr lvl="1"/>
            <a:r>
              <a:rPr lang="en-US" dirty="0"/>
              <a:t>Write a single char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write(char[] buffer)</a:t>
            </a:r>
          </a:p>
          <a:p>
            <a:pPr lvl="1"/>
            <a:r>
              <a:rPr lang="en-US" dirty="0"/>
              <a:t>Write an array of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write(String </a:t>
            </a:r>
            <a:r>
              <a:rPr lang="en-US" dirty="0" err="1">
                <a:solidFill>
                  <a:srgbClr val="E46C0A"/>
                </a:solidFill>
              </a:rPr>
              <a:t>str</a:t>
            </a:r>
            <a:r>
              <a:rPr lang="en-US" dirty="0">
                <a:solidFill>
                  <a:srgbClr val="E46C0A"/>
                </a:solidFill>
              </a:rPr>
              <a:t>)</a:t>
            </a:r>
          </a:p>
          <a:p>
            <a:pPr lvl="1"/>
            <a:r>
              <a:rPr lang="en-US" dirty="0"/>
              <a:t>Write a string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1B7AB-42D0-5A48-9CD9-70D979740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b)</a:t>
            </a:r>
          </a:p>
          <a:p>
            <a:pPr lvl="1"/>
            <a:r>
              <a:rPr lang="en-US" dirty="0"/>
              <a:t>Write a single byte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write(byte[] buffer)</a:t>
            </a:r>
          </a:p>
          <a:p>
            <a:pPr lvl="1"/>
            <a:r>
              <a:rPr lang="en-US" dirty="0"/>
              <a:t>Write an array of bytes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09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java.io.PrintStream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adds functionality to a generic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outputstream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/>
              <a:t>Specifically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ability to print convenient representations of various data. </a:t>
            </a:r>
          </a:p>
          <a:p>
            <a:r>
              <a:rPr lang="en-US" dirty="0">
                <a:solidFill>
                  <a:srgbClr val="E46C0A"/>
                </a:solidFill>
              </a:rPr>
              <a:t>Adds methods like print(), </a:t>
            </a:r>
            <a:r>
              <a:rPr lang="en-US" dirty="0" err="1">
                <a:solidFill>
                  <a:srgbClr val="E46C0A"/>
                </a:solidFill>
              </a:rPr>
              <a:t>println</a:t>
            </a:r>
            <a:r>
              <a:rPr lang="en-US" dirty="0">
                <a:solidFill>
                  <a:srgbClr val="E46C0A"/>
                </a:solidFill>
              </a:rPr>
              <a:t>(), </a:t>
            </a:r>
            <a:r>
              <a:rPr lang="en-US" dirty="0" err="1">
                <a:solidFill>
                  <a:srgbClr val="E46C0A"/>
                </a:solidFill>
              </a:rPr>
              <a:t>printf</a:t>
            </a:r>
            <a:r>
              <a:rPr lang="en-US" dirty="0">
                <a:solidFill>
                  <a:srgbClr val="E46C0A"/>
                </a:solidFill>
              </a:rPr>
              <a:t>(), format() for string formatting</a:t>
            </a:r>
          </a:p>
          <a:p>
            <a:r>
              <a:rPr lang="en-US" dirty="0"/>
              <a:t>Unlike other output streams, a </a:t>
            </a:r>
            <a:r>
              <a:rPr lang="en-US" dirty="0" err="1"/>
              <a:t>PrintStream</a:t>
            </a:r>
            <a:r>
              <a:rPr lang="en-US" dirty="0"/>
              <a:t> never throws an </a:t>
            </a:r>
            <a:r>
              <a:rPr lang="en-US" dirty="0" err="1"/>
              <a:t>IOException</a:t>
            </a:r>
            <a:r>
              <a:rPr lang="en-US" dirty="0"/>
              <a:t>; instead, exceptional situations merely set an internal flag that can be tested via the </a:t>
            </a:r>
            <a:r>
              <a:rPr lang="en-US" dirty="0" err="1"/>
              <a:t>checkError</a:t>
            </a:r>
            <a:r>
              <a:rPr lang="en-US" dirty="0"/>
              <a:t>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System.in</a:t>
            </a:r>
            <a:r>
              <a:rPr lang="en-US" dirty="0"/>
              <a:t> and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</a:t>
            </a:r>
            <a:r>
              <a:rPr lang="en-US" dirty="0">
                <a:solidFill>
                  <a:srgbClr val="E46C0A"/>
                </a:solidFill>
              </a:rPr>
              <a:t>System</a:t>
            </a:r>
            <a:r>
              <a:rPr lang="en-US" dirty="0"/>
              <a:t> defines standard input, output and error as streams: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System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InputStream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out;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err;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and Writer</a:t>
            </a:r>
          </a:p>
        </p:txBody>
      </p:sp>
      <p:pic>
        <p:nvPicPr>
          <p:cNvPr id="4" name="Content Placeholder 3" descr="Screen Shot 2016-03-05 at 13.38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66" b="-24866"/>
          <a:stretch>
            <a:fillRect/>
          </a:stretch>
        </p:blipFill>
        <p:spPr>
          <a:xfrm>
            <a:off x="457200" y="960439"/>
            <a:ext cx="6451473" cy="3548062"/>
          </a:xfrm>
        </p:spPr>
      </p:pic>
      <p:pic>
        <p:nvPicPr>
          <p:cNvPr id="6" name="Content Placeholder 3" descr="Screen Shot 2016-03-05 at 14.04.3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98" b="7519"/>
          <a:stretch/>
        </p:blipFill>
        <p:spPr>
          <a:xfrm>
            <a:off x="2242731" y="3632201"/>
            <a:ext cx="6710769" cy="3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endParaRPr lang="en-US" dirty="0"/>
          </a:p>
        </p:txBody>
      </p:sp>
      <p:pic>
        <p:nvPicPr>
          <p:cNvPr id="5" name="Content Placeholder 4" descr="Screen Shot 2016-03-05 at 14.04.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0" b="-8980"/>
          <a:stretch>
            <a:fillRect/>
          </a:stretch>
        </p:blipFill>
        <p:spPr>
          <a:xfrm>
            <a:off x="457200" y="1257301"/>
            <a:ext cx="6273800" cy="3450348"/>
          </a:xfrm>
        </p:spPr>
      </p:pic>
      <p:pic>
        <p:nvPicPr>
          <p:cNvPr id="4" name="Content Placeholder 4" descr="Screen Shot 2016-03-05 at 14.04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99" b="-32899"/>
          <a:stretch>
            <a:fillRect/>
          </a:stretch>
        </p:blipFill>
        <p:spPr>
          <a:xfrm>
            <a:off x="1651000" y="3653743"/>
            <a:ext cx="7035800" cy="3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1510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5124</TotalTime>
  <Words>1081</Words>
  <Application>Microsoft Macintosh PowerPoint</Application>
  <PresentationFormat>On-screen Show (4:3)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Lucida Grande</vt:lpstr>
      <vt:lpstr>Mangal</vt:lpstr>
      <vt:lpstr>ING</vt:lpstr>
      <vt:lpstr>Java I/O</vt:lpstr>
      <vt:lpstr>Stream</vt:lpstr>
      <vt:lpstr>Stream</vt:lpstr>
      <vt:lpstr>java.io.Reader/InputStream</vt:lpstr>
      <vt:lpstr>java.io.Writer/OutputStream</vt:lpstr>
      <vt:lpstr>java.io.PrintStream</vt:lpstr>
      <vt:lpstr>System.in and System.out</vt:lpstr>
      <vt:lpstr>Reader and Writer</vt:lpstr>
      <vt:lpstr>InputStream and OutputStream</vt:lpstr>
      <vt:lpstr>Read/Write files</vt:lpstr>
      <vt:lpstr>Read/Write pipes </vt:lpstr>
      <vt:lpstr>Read/Write in memory </vt:lpstr>
      <vt:lpstr>Buffered Streams</vt:lpstr>
      <vt:lpstr>Interpreted Streams</vt:lpstr>
      <vt:lpstr>java.io.File</vt:lpstr>
      <vt:lpstr>java.io.File</vt:lpstr>
      <vt:lpstr>java.nio.file.Files</vt:lpstr>
      <vt:lpstr>java.util.StringTokenizer</vt:lpstr>
      <vt:lpstr>Deep and Shallow copies</vt:lpstr>
      <vt:lpstr>Deep and Shallow copies</vt:lpstr>
      <vt:lpstr>Deep and Shallow copies</vt:lpstr>
      <vt:lpstr>Serialization</vt:lpstr>
      <vt:lpstr>Serialization</vt:lpstr>
      <vt:lpstr>Serialization (deep copy, no duplicates)</vt:lpstr>
      <vt:lpstr>Serialization, type recovery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Microsoft Office User</cp:lastModifiedBy>
  <cp:revision>145</cp:revision>
  <dcterms:created xsi:type="dcterms:W3CDTF">2014-11-10T17:10:18Z</dcterms:created>
  <dcterms:modified xsi:type="dcterms:W3CDTF">2019-05-29T08:51:36Z</dcterms:modified>
</cp:coreProperties>
</file>