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8" r:id="rId4"/>
    <p:sldId id="298" r:id="rId5"/>
    <p:sldId id="261" r:id="rId6"/>
    <p:sldId id="299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276" r:id="rId21"/>
    <p:sldId id="305" r:id="rId22"/>
    <p:sldId id="304" r:id="rId23"/>
    <p:sldId id="280" r:id="rId24"/>
    <p:sldId id="281" r:id="rId25"/>
    <p:sldId id="283" r:id="rId26"/>
    <p:sldId id="286" r:id="rId27"/>
    <p:sldId id="282" r:id="rId28"/>
    <p:sldId id="285" r:id="rId29"/>
    <p:sldId id="289" r:id="rId30"/>
    <p:sldId id="288" r:id="rId31"/>
    <p:sldId id="303" r:id="rId32"/>
    <p:sldId id="292" r:id="rId33"/>
    <p:sldId id="294" r:id="rId34"/>
    <p:sldId id="290" r:id="rId35"/>
    <p:sldId id="293" r:id="rId36"/>
    <p:sldId id="287" r:id="rId37"/>
    <p:sldId id="306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75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</a:t>
            </a:r>
          </a:p>
          <a:p>
            <a:pPr lvl="1"/>
            <a:r>
              <a:rPr lang="mr-IN" dirty="0"/>
              <a:t>…</a:t>
            </a:r>
            <a:r>
              <a:rPr lang="it-IT" dirty="0"/>
              <a:t>a</a:t>
            </a:r>
            <a:r>
              <a:rPr lang="en-US" dirty="0" err="1"/>
              <a:t>ll</a:t>
            </a:r>
            <a:r>
              <a:rPr lang="en-US" dirty="0"/>
              <a:t> while the user is interacting with the application and awaiting for eventual notifications (remember your phone?)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Java it is not possible to explicitly call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syscall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fork() as in C. </a:t>
            </a:r>
            <a:r>
              <a:rPr lang="en-US" dirty="0" err="1"/>
              <a:t>Syscalls</a:t>
            </a:r>
            <a:r>
              <a:rPr lang="en-US" dirty="0"/>
              <a:t> fork() and exec() can be jointly used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Process p = </a:t>
            </a:r>
            <a:r>
              <a:rPr lang="en-US" sz="1800" dirty="0" err="1">
                <a:latin typeface="Consolas"/>
                <a:cs typeface="Consolas"/>
              </a:rPr>
              <a:t>Runtime.getRuntime</a:t>
            </a:r>
            <a:r>
              <a:rPr lang="en-US" sz="1800" dirty="0">
                <a:latin typeface="Consolas"/>
                <a:cs typeface="Consolas"/>
              </a:rPr>
              <a:t>().exec("/bin/</a:t>
            </a:r>
            <a:r>
              <a:rPr lang="en-US" sz="1800" dirty="0" err="1">
                <a:latin typeface="Consolas"/>
                <a:cs typeface="Consolas"/>
              </a:rPr>
              <a:t>ls</a:t>
            </a:r>
            <a:r>
              <a:rPr lang="en-US" sz="1800" dirty="0">
                <a:latin typeface="Consolas"/>
                <a:cs typeface="Consolas"/>
              </a:rPr>
              <a:t> -a -l");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Or, alternatively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Process p = (new </a:t>
            </a:r>
            <a:r>
              <a:rPr lang="en-US" sz="1800" dirty="0" err="1">
                <a:latin typeface="Consolas"/>
                <a:cs typeface="Consolas"/>
              </a:rPr>
              <a:t>ProcessBuilder</a:t>
            </a:r>
            <a:r>
              <a:rPr lang="en-US" sz="1800" dirty="0">
                <a:latin typeface="Consolas"/>
                <a:cs typeface="Consolas"/>
              </a:rPr>
              <a:t>("/bin/</a:t>
            </a:r>
            <a:r>
              <a:rPr lang="en-US" sz="1800" dirty="0" err="1">
                <a:latin typeface="Consolas"/>
                <a:cs typeface="Consolas"/>
              </a:rPr>
              <a:t>ls</a:t>
            </a:r>
            <a:r>
              <a:rPr lang="en-US" sz="1800" dirty="0">
                <a:latin typeface="Consolas"/>
                <a:cs typeface="Consolas"/>
              </a:rPr>
              <a:t>", "-a", "-l")).start()</a:t>
            </a:r>
            <a:endParaRPr lang="mr-I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overriding its run() method.</a:t>
            </a:r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>
                <a:solidFill>
                  <a:srgbClr val="E46C0A"/>
                </a:solidFill>
              </a:rPr>
              <a:t>Runnable Interface</a:t>
            </a:r>
            <a:r>
              <a:rPr lang="en-US" dirty="0"/>
              <a:t>.</a:t>
            </a:r>
          </a:p>
          <a:p>
            <a:r>
              <a:rPr lang="en-US" dirty="0"/>
              <a:t>It is legal to create many threads using the same Runnable object as the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</a:rPr>
              <a:t>Implementing Runnable interface (usually better)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(it is not guaranteed that its loop completes before another thread begins)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 (hopefully)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multitasking	operating	system	assigns	CPU time (slices) to threads</a:t>
            </a:r>
          </a:p>
          <a:p>
            <a:r>
              <a:rPr lang="en-US" dirty="0"/>
              <a:t>Small time-slices (20ms) provide the </a:t>
            </a:r>
            <a:r>
              <a:rPr lang="en-US" dirty="0">
                <a:solidFill>
                  <a:srgbClr val="E46C0A"/>
                </a:solidFill>
              </a:rPr>
              <a:t>illusion of parallelism </a:t>
            </a:r>
            <a:r>
              <a:rPr lang="en-US" dirty="0"/>
              <a:t>(on multi-core machines it is a partial illusion)</a:t>
            </a:r>
          </a:p>
          <a:p>
            <a:r>
              <a:rPr lang="en-US" dirty="0">
                <a:solidFill>
                  <a:srgbClr val="E46C0A"/>
                </a:solidFill>
              </a:rPr>
              <a:t>OS is preemptive</a:t>
            </a:r>
            <a:r>
              <a:rPr lang="en-US" dirty="0"/>
              <a:t>, if a thread is executed until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time slice is over or it ends its execution</a:t>
            </a:r>
          </a:p>
          <a:p>
            <a:pPr lvl="1"/>
            <a:r>
              <a:rPr lang="en-US" dirty="0"/>
              <a:t>it blocks (synchronization with threads or resources) </a:t>
            </a:r>
          </a:p>
          <a:p>
            <a:pPr lvl="1"/>
            <a:r>
              <a:rPr lang="en-US" dirty="0"/>
              <a:t>another thread acquires more priority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Thread, examples</a:t>
            </a:r>
          </a:p>
        </p:txBody>
      </p:sp>
      <p:pic>
        <p:nvPicPr>
          <p:cNvPr id="3" name="Picture 2" descr="thread-crea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2628900"/>
            <a:ext cx="2933700" cy="2159000"/>
          </a:xfrm>
          <a:prstGeom prst="rect">
            <a:avLst/>
          </a:prstGeom>
        </p:spPr>
      </p:pic>
      <p:pic>
        <p:nvPicPr>
          <p:cNvPr id="4" name="Picture 3" descr="thread-creatio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374900"/>
            <a:ext cx="5105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Thread, the stack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the state a thread is in when the thread scheduler selects it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A thread can transition from the running state for several reasons:</a:t>
            </a:r>
          </a:p>
          <a:p>
            <a:pPr lvl="1"/>
            <a:r>
              <a:rPr lang="en-US" dirty="0"/>
              <a:t>Calling </a:t>
            </a:r>
            <a:r>
              <a:rPr lang="en-US" dirty="0" err="1"/>
              <a:t>System.exit</a:t>
            </a:r>
            <a:r>
              <a:rPr lang="en-US" dirty="0"/>
              <a:t>() (DEAD)</a:t>
            </a:r>
          </a:p>
          <a:p>
            <a:pPr lvl="1"/>
            <a:r>
              <a:rPr lang="en-US" dirty="0"/>
              <a:t>Calling </a:t>
            </a:r>
            <a:r>
              <a:rPr lang="en-US" dirty="0" err="1"/>
              <a:t>Thread.sleep</a:t>
            </a:r>
            <a:r>
              <a:rPr lang="en-US" dirty="0"/>
              <a:t>() (SLEEPING)</a:t>
            </a:r>
          </a:p>
          <a:p>
            <a:pPr lvl="1"/>
            <a:r>
              <a:rPr lang="en-US" dirty="0"/>
              <a:t>The thread can acquire a resource but there is no work to do. 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calling notify() (WAITING)</a:t>
            </a:r>
          </a:p>
          <a:p>
            <a:pPr lvl="1"/>
            <a:r>
              <a:rPr lang="en-US" dirty="0"/>
              <a:t>The thread can't acquire a resource (BLOCKING)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which is eligible to run</a:t>
            </a:r>
            <a:r>
              <a:rPr lang="en-US" dirty="0"/>
              <a:t>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</a:t>
            </a:r>
          </a:p>
          <a:p>
            <a:r>
              <a:rPr lang="en-US" dirty="0"/>
              <a:t>When a thread is in the runnable state, it is considered alive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  <a:r>
              <a:rPr lang="en-US" dirty="0"/>
              <a:t>. 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calling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which is NOT eligible to run</a:t>
            </a:r>
          </a:p>
          <a:p>
            <a:r>
              <a:rPr lang="en-US" dirty="0">
                <a:solidFill>
                  <a:srgbClr val="E46C0A"/>
                </a:solidFill>
              </a:rPr>
              <a:t>A thread blocked waiting for a resource </a:t>
            </a:r>
            <a:r>
              <a:rPr lang="en-US" dirty="0"/>
              <a:t>( I/O or an object's lock) e.g.:</a:t>
            </a:r>
          </a:p>
          <a:p>
            <a:pPr lvl="1"/>
            <a:r>
              <a:rPr lang="en-US" dirty="0"/>
              <a:t>if data become available in an </a:t>
            </a:r>
            <a:r>
              <a:rPr lang="en-US" dirty="0" err="1"/>
              <a:t>inputstream</a:t>
            </a:r>
            <a:r>
              <a:rPr lang="en-US" dirty="0"/>
              <a:t> the thread is reading from </a:t>
            </a:r>
          </a:p>
          <a:p>
            <a:pPr lvl="1"/>
            <a:r>
              <a:rPr lang="en-US" dirty="0"/>
              <a:t>If an object's lock becomes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which is sleeping after an explicit call to the sleep() method</a:t>
            </a:r>
          </a:p>
          <a:p>
            <a:r>
              <a:rPr lang="en-US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800" dirty="0"/>
              <a:t>try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Thread.sleep</a:t>
            </a:r>
            <a:r>
              <a:rPr lang="en-US" sz="2800" dirty="0"/>
              <a:t>(1000);  // one second</a:t>
            </a:r>
          </a:p>
          <a:p>
            <a:pPr marL="0" indent="0">
              <a:buNone/>
            </a:pPr>
            <a:r>
              <a:rPr lang="en-US" sz="2800" dirty="0"/>
              <a:t>} catch (</a:t>
            </a:r>
            <a:r>
              <a:rPr lang="en-US" sz="2800" dirty="0" err="1"/>
              <a:t>InterruptedException</a:t>
            </a:r>
            <a:r>
              <a:rPr lang="en-US" sz="2800" dirty="0"/>
              <a:t> ex) {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Thread.MIN_PRIORITY</a:t>
            </a:r>
            <a:r>
              <a:rPr lang="en-US" sz="22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Thread.NORM_PRIORITY</a:t>
            </a:r>
            <a:r>
              <a:rPr lang="en-US" sz="22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Thread.MAX_PRIORITY</a:t>
            </a:r>
            <a:r>
              <a:rPr lang="en-US" sz="2200" dirty="0">
                <a:latin typeface="Consolas"/>
                <a:cs typeface="Consolas"/>
              </a:rPr>
              <a:t>	 (== 10)</a:t>
            </a:r>
          </a:p>
          <a:p>
            <a:r>
              <a:rPr lang="en-US" dirty="0"/>
              <a:t>Priority can be directly set</a:t>
            </a:r>
            <a:endParaRPr lang="en-US" sz="2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t.setPriority</a:t>
            </a:r>
            <a:r>
              <a:rPr lang="en-US" sz="2200" dirty="0">
                <a:latin typeface="Consolas"/>
                <a:cs typeface="Consolas"/>
              </a:rPr>
              <a:t>(</a:t>
            </a:r>
            <a:r>
              <a:rPr lang="en-US" sz="2200" dirty="0" err="1">
                <a:latin typeface="Consolas"/>
                <a:cs typeface="Consolas"/>
              </a:rPr>
              <a:t>Thread.MAX_PRIORITY</a:t>
            </a:r>
            <a:r>
              <a:rPr lang="en-US" sz="22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gets the CPU as assigned by the OS’s scheduling mechanism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thread always runs with a priority number</a:t>
            </a:r>
          </a:p>
          <a:p>
            <a:r>
              <a:rPr lang="en-US" dirty="0"/>
              <a:t>The scheduler in most JVMs uses </a:t>
            </a:r>
            <a:r>
              <a:rPr lang="en-US" dirty="0">
                <a:solidFill>
                  <a:srgbClr val="E46C0A"/>
                </a:solidFill>
              </a:rPr>
              <a:t>time-sliced, preemptive, priority-based</a:t>
            </a:r>
            <a:r>
              <a:rPr lang="en-US" dirty="0"/>
              <a:t> scheduling</a:t>
            </a:r>
          </a:p>
          <a:p>
            <a:pPr lvl="1"/>
            <a:r>
              <a:rPr lang="en-US" dirty="0"/>
              <a:t>each thread is allocated a fair amount of time, after that it is sent back to runnable to give another thread a chance</a:t>
            </a:r>
          </a:p>
          <a:p>
            <a:r>
              <a:rPr lang="en-US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dirty="0"/>
              <a:t>some JVM may use a scheduler that lets one thread stay running until it completes its run()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Hamlet implements Runnable { 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run(){ 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while(true)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TryHamlet</a:t>
            </a:r>
            <a:r>
              <a:rPr lang="en-US" sz="1500" b="1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 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Hamlet r = new Hamlet (); 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Thread(r, “To be”).start();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Thread(r, “Not to be”).start();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3 ways for a thread to do it:</a:t>
            </a:r>
          </a:p>
          <a:p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min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(60 * 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 class Hamlet implements Runnable { 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public void run() {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while (true){ 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	</a:t>
            </a:r>
            <a:r>
              <a:rPr lang="en-US" sz="1600" b="1" dirty="0" err="1">
                <a:latin typeface="Consolas"/>
                <a:cs typeface="Consolas"/>
              </a:rPr>
              <a:t>System.out.println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Thread.currentThread</a:t>
            </a:r>
            <a:r>
              <a:rPr lang="en-US" sz="1600" b="1" dirty="0">
                <a:latin typeface="Consolas"/>
                <a:cs typeface="Consolas"/>
              </a:rPr>
              <a:t>().</a:t>
            </a:r>
            <a:r>
              <a:rPr lang="en-US" sz="1600" b="1" dirty="0" err="1">
                <a:latin typeface="Consolas"/>
                <a:cs typeface="Consolas"/>
              </a:rPr>
              <a:t>getName</a:t>
            </a:r>
            <a:r>
              <a:rPr lang="en-US" sz="1600" b="1" dirty="0">
                <a:latin typeface="Consolas"/>
                <a:cs typeface="Consolas"/>
              </a:rPr>
              <a:t>()); 					</a:t>
            </a:r>
            <a:r>
              <a:rPr lang="en-US" sz="1600" b="1" dirty="0" err="1">
                <a:latin typeface="Consolas"/>
                <a:cs typeface="Consolas"/>
              </a:rPr>
              <a:t>Thread.yield</a:t>
            </a:r>
            <a:r>
              <a:rPr lang="en-US" sz="1600" b="1" dirty="0">
                <a:latin typeface="Consolas"/>
                <a:cs typeface="Consolas"/>
              </a:rPr>
              <a:t>(); // allow other thread to run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b="1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C.</a:t>
            </a:r>
          </a:p>
          <a:p>
            <a:pPr lvl="1"/>
            <a:r>
              <a:rPr lang="en-US" dirty="0"/>
              <a:t>When P executes a thread join in order to join with C, which is still running, P is suspended until C terminates. Once C terminates, P resumes.</a:t>
            </a:r>
          </a:p>
          <a:p>
            <a:pPr lvl="1"/>
            <a:r>
              <a:rPr lang="en-US" dirty="0"/>
              <a:t>When P executes a thread join and C has already terminated, P continues as if no such thread join has ever executed (i.e., join has no effect).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Current thread (caller)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the Thread </a:t>
            </a:r>
            <a:r>
              <a:rPr lang="en-US" dirty="0"/>
              <a:t>class: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must communicate through IPC mechanisms offered by the operative systems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</a:t>
            </a:r>
            <a:r>
              <a:rPr lang="en-US" sz="2500" dirty="0"/>
              <a:t>. </a:t>
            </a:r>
          </a:p>
          <a:p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they work independently and each thread has its own stack, program counter, and local variables.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have access to shared variables and objects. 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very fast way for communicating but frequently causes bugs unseen in single-thread programs. 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OOP principle of </a:t>
            </a:r>
            <a:r>
              <a:rPr lang="en-US" sz="2500" i="1" dirty="0">
                <a:solidFill>
                  <a:schemeClr val="accent6">
                    <a:lumMod val="75000"/>
                  </a:schemeClr>
                </a:solidFill>
              </a:rPr>
              <a:t>separation of concerns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 is broken</a:t>
            </a:r>
            <a:r>
              <a:rPr lang="en-US" sz="2500" dirty="0">
                <a:solidFill>
                  <a:srgbClr val="E46C0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 thread</a:t>
            </a:r>
            <a:r>
              <a:rPr lang="en-US" dirty="0"/>
              <a:t>. When the program starts running, the JVM creates this thread and calls the main() method within that thread.</a:t>
            </a:r>
          </a:p>
          <a:p>
            <a:r>
              <a:rPr lang="en-US" dirty="0"/>
              <a:t>There are other threads created by the JVM that users usually don't notice (e.g., garbage collector).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many reasons to use threads in your Java programs. If you use Android, Swing, </a:t>
            </a:r>
            <a:r>
              <a:rPr lang="en-US" dirty="0" err="1"/>
              <a:t>JavaFX</a:t>
            </a:r>
            <a:r>
              <a:rPr lang="en-US" dirty="0"/>
              <a:t>, Servlets, RMI, or Enterprise JavaBeans (EJB) technology,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</a:t>
            </a:r>
            <a:r>
              <a:rPr lang="en-US" dirty="0">
                <a:solidFill>
                  <a:srgbClr val="E46C0A"/>
                </a:solidFill>
              </a:rPr>
              <a:t>stock-broker application </a:t>
            </a:r>
            <a:r>
              <a:rPr lang="en-US" dirty="0"/>
              <a:t>with three capabilities:</a:t>
            </a:r>
          </a:p>
          <a:p>
            <a:pPr lvl="1"/>
            <a:r>
              <a:rPr lang="en-US" dirty="0"/>
              <a:t>Download current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(5 days) analysis for buy/sell signals</a:t>
            </a:r>
          </a:p>
          <a:p>
            <a:pPr lvl="1"/>
            <a:r>
              <a:rPr lang="en-US" dirty="0"/>
              <a:t>Long-term (1 year) analysis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</a:t>
            </a:r>
          </a:p>
          <a:p>
            <a:pPr lvl="1"/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5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minutes…the result may have come too late. Prices could already have changed!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869</TotalTime>
  <Words>1807</Words>
  <Application>Microsoft Macintosh PowerPoint</Application>
  <PresentationFormat>On-screen Show (4:3)</PresentationFormat>
  <Paragraphs>228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Mangal</vt:lpstr>
      <vt:lpstr>ING</vt:lpstr>
      <vt:lpstr>Java Threads</vt:lpstr>
      <vt:lpstr>JVM and Operating System</vt:lpstr>
      <vt:lpstr>JVM and Operating System</vt:lpstr>
      <vt:lpstr>Processes</vt:lpstr>
      <vt:lpstr>Threads</vt:lpstr>
      <vt:lpstr>Threads</vt:lpstr>
      <vt:lpstr>Threads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Thread</vt:lpstr>
      <vt:lpstr>Creating a Thread</vt:lpstr>
      <vt:lpstr>Creating a Thread</vt:lpstr>
      <vt:lpstr>Creating a Thread</vt:lpstr>
      <vt:lpstr>Starting a Thread</vt:lpstr>
      <vt:lpstr>Starting a Thread</vt:lpstr>
      <vt:lpstr>Starting a Thread, examples</vt:lpstr>
      <vt:lpstr>Starting a Thread, the stack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Thread priority</vt:lpstr>
      <vt:lpstr>JVM scheduling policy</vt:lpstr>
      <vt:lpstr>Checking JVM scheduler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206</cp:revision>
  <dcterms:created xsi:type="dcterms:W3CDTF">2014-10-22T20:49:05Z</dcterms:created>
  <dcterms:modified xsi:type="dcterms:W3CDTF">2019-05-14T21:32:40Z</dcterms:modified>
</cp:coreProperties>
</file>