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3" r:id="rId2"/>
    <p:sldId id="257" r:id="rId3"/>
    <p:sldId id="258" r:id="rId4"/>
    <p:sldId id="292" r:id="rId5"/>
    <p:sldId id="261" r:id="rId6"/>
    <p:sldId id="262" r:id="rId7"/>
    <p:sldId id="264" r:id="rId8"/>
    <p:sldId id="266" r:id="rId9"/>
    <p:sldId id="267" r:id="rId10"/>
    <p:sldId id="268" r:id="rId11"/>
    <p:sldId id="269" r:id="rId12"/>
    <p:sldId id="300" r:id="rId13"/>
    <p:sldId id="301" r:id="rId14"/>
    <p:sldId id="298" r:id="rId15"/>
    <p:sldId id="271" r:id="rId16"/>
    <p:sldId id="290" r:id="rId17"/>
    <p:sldId id="275" r:id="rId18"/>
    <p:sldId id="299" r:id="rId19"/>
    <p:sldId id="277" r:id="rId20"/>
    <p:sldId id="280" r:id="rId21"/>
    <p:sldId id="294" r:id="rId22"/>
    <p:sldId id="274" r:id="rId23"/>
    <p:sldId id="297" r:id="rId24"/>
    <p:sldId id="281" r:id="rId25"/>
    <p:sldId id="282" r:id="rId26"/>
    <p:sldId id="295" r:id="rId27"/>
    <p:sldId id="285"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p:restoredTop sz="93542"/>
  </p:normalViewPr>
  <p:slideViewPr>
    <p:cSldViewPr snapToGrid="0" snapToObjects="1">
      <p:cViewPr varScale="1">
        <p:scale>
          <a:sx n="120" d="100"/>
          <a:sy n="120" d="100"/>
        </p:scale>
        <p:origin x="1960"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dirty="0"/>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22AD3572-36C1-9A46-99B2-2EE1F12888D0}" type="slidenum">
              <a:rPr lang="en-US" smtClean="0"/>
              <a:t>‹#›</a:t>
            </a:fld>
            <a:endParaRPr lang="en-US"/>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22AD3572-36C1-9A46-99B2-2EE1F12888D0}"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22AD3572-36C1-9A46-99B2-2EE1F12888D0}" type="slidenum">
              <a:rPr lang="en-US" smtClean="0"/>
              <a:t>‹#›</a:t>
            </a:fld>
            <a:endParaRPr lang="en-US"/>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22AD3572-36C1-9A46-99B2-2EE1F12888D0}"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22AD3572-36C1-9A46-99B2-2EE1F12888D0}" type="slidenum">
              <a:rPr lang="en-US" smtClean="0"/>
              <a:t>‹#›</a:t>
            </a:fld>
            <a:endParaRPr lang="en-US"/>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22AD3572-36C1-9A46-99B2-2EE1F12888D0}" type="slidenum">
              <a:rPr lang="en-US" smtClean="0"/>
              <a:t>‹#›</a:t>
            </a:fld>
            <a:endParaRPr lang="en-US"/>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22AD3572-36C1-9A46-99B2-2EE1F12888D0}" type="slidenum">
              <a:rPr lang="en-US" smtClean="0"/>
              <a:t>‹#›</a:t>
            </a:fld>
            <a:endParaRPr lang="en-US"/>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22AD3572-36C1-9A46-99B2-2EE1F12888D0}" type="slidenum">
              <a:rPr lang="en-US" smtClean="0"/>
              <a:t>‹#›</a:t>
            </a:fld>
            <a:endParaRPr lang="en-US"/>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22AD3572-36C1-9A46-99B2-2EE1F12888D0}" type="slidenum">
              <a:rPr lang="en-US" smtClean="0"/>
              <a:t>‹#›</a:t>
            </a:fld>
            <a:endParaRPr lang="en-US"/>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22AD3572-36C1-9A46-99B2-2EE1F12888D0}" type="slidenum">
              <a:rPr lang="en-US" smtClean="0"/>
              <a:t>‹#›</a:t>
            </a:fld>
            <a:endParaRPr lang="en-US"/>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22AD3572-36C1-9A46-99B2-2EE1F12888D0}" type="slidenum">
              <a:rPr lang="en-US" smtClean="0"/>
              <a:t>‹#›</a:t>
            </a:fld>
            <a:endParaRPr lang="en-US"/>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sp>
        <p:nvSpPr>
          <p:cNvPr id="10" name="Slide Number Placeholder 5"/>
          <p:cNvSpPr>
            <a:spLocks noGrp="1"/>
          </p:cNvSpPr>
          <p:nvPr>
            <p:ph type="sldNum" sz="quarter" idx="4"/>
          </p:nvPr>
        </p:nvSpPr>
        <p:spPr>
          <a:xfrm>
            <a:off x="3836609" y="6362700"/>
            <a:ext cx="4850191" cy="365125"/>
          </a:xfrm>
          <a:prstGeom prst="rect">
            <a:avLst/>
          </a:prstGeom>
        </p:spPr>
        <p:txBody>
          <a:bodyPr/>
          <a:lstStyle>
            <a:lvl1pPr algn="r">
              <a:defRPr/>
            </a:lvl1pPr>
          </a:lstStyle>
          <a:p>
            <a:fld id="{22AD3572-36C1-9A46-99B2-2EE1F12888D0}" type="slidenum">
              <a:rPr lang="en-US" smtClean="0"/>
              <a:t>‹#›</a:t>
            </a:fld>
            <a:endParaRPr lang="en-US"/>
          </a:p>
        </p:txBody>
      </p:sp>
      <p:pic>
        <p:nvPicPr>
          <p:cNvPr id="9" name="Picture 8"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829300"/>
            <a:ext cx="1689100" cy="1066800"/>
          </a:xfrm>
          <a:prstGeom prst="rect">
            <a:avLst/>
          </a:prstGeom>
        </p:spPr>
      </p:pic>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Threads - Synchronization</a:t>
            </a:r>
          </a:p>
        </p:txBody>
      </p:sp>
      <p:sp>
        <p:nvSpPr>
          <p:cNvPr id="5"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51914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Synchronization and Locks</a:t>
            </a:r>
          </a:p>
        </p:txBody>
      </p:sp>
      <p:sp>
        <p:nvSpPr>
          <p:cNvPr id="3" name="Content Placeholder 2"/>
          <p:cNvSpPr>
            <a:spLocks noGrp="1"/>
          </p:cNvSpPr>
          <p:nvPr>
            <p:ph idx="1"/>
          </p:nvPr>
        </p:nvSpPr>
        <p:spPr/>
        <p:txBody>
          <a:bodyPr>
            <a:normAutofit/>
          </a:bodyPr>
          <a:lstStyle/>
          <a:p>
            <a:r>
              <a:rPr lang="en-US" dirty="0">
                <a:solidFill>
                  <a:srgbClr val="E46C0A"/>
                </a:solidFill>
              </a:rPr>
              <a:t>Multiple threads can still access the class's non-synchronized methods</a:t>
            </a:r>
          </a:p>
          <a:p>
            <a:pPr lvl="1"/>
            <a:r>
              <a:rPr lang="en-US" dirty="0"/>
              <a:t>Methods that don't access critical data don’t need to be synchronized</a:t>
            </a:r>
          </a:p>
          <a:p>
            <a:pPr lvl="1"/>
            <a:r>
              <a:rPr lang="en-US" dirty="0"/>
              <a:t>Threads going to sleep don't release locks!</a:t>
            </a:r>
          </a:p>
          <a:p>
            <a:r>
              <a:rPr lang="en-US" dirty="0">
                <a:solidFill>
                  <a:srgbClr val="E46C0A"/>
                </a:solidFill>
              </a:rPr>
              <a:t>A thread can acquire more than one lock</a:t>
            </a:r>
            <a:endParaRPr lang="en-US" dirty="0"/>
          </a:p>
          <a:p>
            <a:pPr lvl="1"/>
            <a:r>
              <a:rPr lang="en-US" dirty="0"/>
              <a:t>e.g., a thread can enter a synchronized method, then immediately invoke a synchronized method on another object (deadlock prone!)</a:t>
            </a:r>
          </a:p>
          <a:p>
            <a:endParaRPr lang="en-US" dirty="0"/>
          </a:p>
        </p:txBody>
      </p:sp>
    </p:spTree>
    <p:extLst>
      <p:ext uri="{BB962C8B-B14F-4D97-AF65-F5344CB8AC3E}">
        <p14:creationId xmlns:p14="http://schemas.microsoft.com/office/powerpoint/2010/main" val="3412537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 and Locks</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synchronized void </a:t>
            </a:r>
            <a:r>
              <a:rPr lang="en-US" sz="2000" dirty="0" err="1">
                <a:latin typeface="Consolas"/>
                <a:cs typeface="Consolas"/>
              </a:rPr>
              <a:t>doStuff</a:t>
            </a:r>
            <a:r>
              <a:rPr lang="en-US" sz="2000" dirty="0">
                <a:latin typeface="Consolas"/>
                <a:cs typeface="Consolas"/>
              </a:rPr>
              <a:t>() { </a:t>
            </a:r>
          </a:p>
          <a:p>
            <a:pPr marL="0" indent="0">
              <a:buNone/>
            </a:pPr>
            <a:r>
              <a:rPr lang="en-US" sz="2000" dirty="0">
                <a:latin typeface="Consolas"/>
                <a:cs typeface="Consolas"/>
              </a:rPr>
              <a:t>	</a:t>
            </a:r>
            <a:r>
              <a:rPr lang="en-US" sz="2000" dirty="0" err="1">
                <a:latin typeface="Consolas"/>
                <a:cs typeface="Consolas"/>
              </a:rPr>
              <a:t>System.out.println</a:t>
            </a:r>
            <a:r>
              <a:rPr lang="en-US" sz="2000" dirty="0">
                <a:latin typeface="Consolas"/>
                <a:cs typeface="Consolas"/>
              </a:rPr>
              <a:t>("synchronized");</a:t>
            </a:r>
          </a:p>
          <a:p>
            <a:pPr marL="0" indent="0">
              <a:buNone/>
            </a:pPr>
            <a:r>
              <a:rPr lang="en-US" sz="2000" dirty="0">
                <a:latin typeface="Consolas"/>
                <a:cs typeface="Consolas"/>
              </a:rPr>
              <a:t>}</a:t>
            </a:r>
          </a:p>
          <a:p>
            <a:pPr marL="0" indent="0">
              <a:buNone/>
            </a:pPr>
            <a:endParaRPr lang="en-US" sz="2400" dirty="0">
              <a:latin typeface="Consolas"/>
              <a:cs typeface="Consolas"/>
            </a:endParaRPr>
          </a:p>
          <a:p>
            <a:pPr marL="0" indent="0">
              <a:buNone/>
            </a:pPr>
            <a:r>
              <a:rPr lang="en-US" sz="2400" dirty="0">
                <a:latin typeface="Calibri" panose="020F0502020204030204" pitchFamily="34" charset="0"/>
                <a:cs typeface="Calibri" panose="020F0502020204030204" pitchFamily="34" charset="0"/>
              </a:rPr>
              <a:t>Is equivalent to</a:t>
            </a:r>
          </a:p>
          <a:p>
            <a:pPr marL="0" indent="0">
              <a:buNone/>
            </a:pPr>
            <a:endParaRPr lang="en-US" sz="2400" dirty="0">
              <a:latin typeface="Consolas"/>
              <a:cs typeface="Consolas"/>
            </a:endParaRPr>
          </a:p>
          <a:p>
            <a:pPr marL="0" indent="0">
              <a:buNone/>
            </a:pPr>
            <a:r>
              <a:rPr lang="en-US" sz="2000" dirty="0">
                <a:latin typeface="Consolas"/>
                <a:cs typeface="Consolas"/>
              </a:rPr>
              <a:t>public void </a:t>
            </a:r>
            <a:r>
              <a:rPr lang="en-US" sz="2000" dirty="0" err="1">
                <a:latin typeface="Consolas"/>
                <a:cs typeface="Consolas"/>
              </a:rPr>
              <a:t>doStuff</a:t>
            </a:r>
            <a:r>
              <a:rPr lang="en-US" sz="2000" dirty="0">
                <a:latin typeface="Consolas"/>
                <a:cs typeface="Consolas"/>
              </a:rPr>
              <a:t>() { </a:t>
            </a:r>
          </a:p>
          <a:p>
            <a:pPr marL="0" indent="0">
              <a:buNone/>
            </a:pPr>
            <a:r>
              <a:rPr lang="en-US" sz="2000" dirty="0">
                <a:latin typeface="Consolas"/>
                <a:cs typeface="Consolas"/>
              </a:rPr>
              <a:t>	synchronized(this) {</a:t>
            </a:r>
          </a:p>
          <a:p>
            <a:pPr marL="0" indent="0">
              <a:buNone/>
            </a:pPr>
            <a:r>
              <a:rPr lang="en-US" sz="2000" dirty="0">
                <a:latin typeface="Consolas"/>
                <a:cs typeface="Consolas"/>
              </a:rPr>
              <a:t>		</a:t>
            </a:r>
            <a:r>
              <a:rPr lang="en-US" sz="2000" dirty="0" err="1">
                <a:latin typeface="Consolas"/>
                <a:cs typeface="Consolas"/>
              </a:rPr>
              <a:t>System.out.println</a:t>
            </a:r>
            <a:r>
              <a:rPr lang="en-US" sz="2000" dirty="0">
                <a:latin typeface="Consolas"/>
                <a:cs typeface="Consolas"/>
              </a:rPr>
              <a:t>("synchronized");</a:t>
            </a:r>
          </a:p>
          <a:p>
            <a:pPr marL="0" indent="0">
              <a:buNone/>
            </a:pPr>
            <a:r>
              <a:rPr lang="en-US" sz="2000" dirty="0">
                <a:latin typeface="Consolas"/>
                <a:cs typeface="Consolas"/>
              </a:rPr>
              <a:t>	}  </a:t>
            </a:r>
          </a:p>
          <a:p>
            <a:pPr marL="0" indent="0">
              <a:buNone/>
            </a:pPr>
            <a:r>
              <a:rPr lang="en-US" sz="2000" dirty="0">
                <a:latin typeface="Consolas"/>
                <a:cs typeface="Consolas"/>
              </a:rPr>
              <a:t>}</a:t>
            </a:r>
          </a:p>
          <a:p>
            <a:pPr marL="0" indent="0">
              <a:buNone/>
            </a:pPr>
            <a:endParaRPr lang="en-US" sz="2000" dirty="0">
              <a:latin typeface="Consolas"/>
              <a:cs typeface="Consolas"/>
            </a:endParaRPr>
          </a:p>
          <a:p>
            <a:pPr marL="0" indent="0">
              <a:buNone/>
            </a:pPr>
            <a:endParaRPr lang="en-US" sz="2400" dirty="0">
              <a:latin typeface="Consolas"/>
              <a:cs typeface="Consolas"/>
            </a:endParaRPr>
          </a:p>
        </p:txBody>
      </p:sp>
    </p:spTree>
    <p:extLst>
      <p:ext uri="{BB962C8B-B14F-4D97-AF65-F5344CB8AC3E}">
        <p14:creationId xmlns:p14="http://schemas.microsoft.com/office/powerpoint/2010/main" val="2241056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1083-125F-D143-AEE9-CF47C702C923}"/>
              </a:ext>
            </a:extLst>
          </p:cNvPr>
          <p:cNvSpPr>
            <a:spLocks noGrp="1"/>
          </p:cNvSpPr>
          <p:nvPr>
            <p:ph type="title"/>
          </p:nvPr>
        </p:nvSpPr>
        <p:spPr/>
        <p:txBody>
          <a:bodyPr/>
          <a:lstStyle/>
          <a:p>
            <a:r>
              <a:rPr lang="it-IT" dirty="0"/>
              <a:t>Producer Consumer Pattern</a:t>
            </a:r>
          </a:p>
        </p:txBody>
      </p:sp>
      <p:sp>
        <p:nvSpPr>
          <p:cNvPr id="4" name="Rounded Rectangle 3">
            <a:extLst>
              <a:ext uri="{FF2B5EF4-FFF2-40B4-BE49-F238E27FC236}">
                <a16:creationId xmlns:a16="http://schemas.microsoft.com/office/drawing/2014/main" id="{8C257AF8-16A5-084F-AF71-475453124C41}"/>
              </a:ext>
            </a:extLst>
          </p:cNvPr>
          <p:cNvSpPr/>
          <p:nvPr/>
        </p:nvSpPr>
        <p:spPr>
          <a:xfrm>
            <a:off x="1137685" y="2583711"/>
            <a:ext cx="1669312" cy="5528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Producer #1</a:t>
            </a:r>
          </a:p>
        </p:txBody>
      </p:sp>
      <p:sp>
        <p:nvSpPr>
          <p:cNvPr id="5" name="Rounded Rectangle 4">
            <a:extLst>
              <a:ext uri="{FF2B5EF4-FFF2-40B4-BE49-F238E27FC236}">
                <a16:creationId xmlns:a16="http://schemas.microsoft.com/office/drawing/2014/main" id="{230081D9-C4C7-1240-9E68-486A613C4E22}"/>
              </a:ext>
            </a:extLst>
          </p:cNvPr>
          <p:cNvSpPr/>
          <p:nvPr/>
        </p:nvSpPr>
        <p:spPr>
          <a:xfrm>
            <a:off x="1137685" y="3363432"/>
            <a:ext cx="1669312" cy="5528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Producer #2</a:t>
            </a:r>
          </a:p>
        </p:txBody>
      </p:sp>
      <p:sp>
        <p:nvSpPr>
          <p:cNvPr id="6" name="Rounded Rectangle 5">
            <a:extLst>
              <a:ext uri="{FF2B5EF4-FFF2-40B4-BE49-F238E27FC236}">
                <a16:creationId xmlns:a16="http://schemas.microsoft.com/office/drawing/2014/main" id="{F6916E39-0DDB-4647-A325-CB5841A5CBF2}"/>
              </a:ext>
            </a:extLst>
          </p:cNvPr>
          <p:cNvSpPr/>
          <p:nvPr/>
        </p:nvSpPr>
        <p:spPr>
          <a:xfrm>
            <a:off x="1137685" y="4143153"/>
            <a:ext cx="1669312" cy="5528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Producer #3</a:t>
            </a:r>
          </a:p>
        </p:txBody>
      </p:sp>
      <p:sp>
        <p:nvSpPr>
          <p:cNvPr id="10" name="Rounded Rectangle 9">
            <a:extLst>
              <a:ext uri="{FF2B5EF4-FFF2-40B4-BE49-F238E27FC236}">
                <a16:creationId xmlns:a16="http://schemas.microsoft.com/office/drawing/2014/main" id="{FF6DCD8E-1416-D941-AC05-951102C16DDC}"/>
              </a:ext>
            </a:extLst>
          </p:cNvPr>
          <p:cNvSpPr/>
          <p:nvPr/>
        </p:nvSpPr>
        <p:spPr>
          <a:xfrm>
            <a:off x="6223593" y="2583711"/>
            <a:ext cx="1669312" cy="5528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Consumer #1</a:t>
            </a:r>
          </a:p>
        </p:txBody>
      </p:sp>
      <p:sp>
        <p:nvSpPr>
          <p:cNvPr id="11" name="Rounded Rectangle 10">
            <a:extLst>
              <a:ext uri="{FF2B5EF4-FFF2-40B4-BE49-F238E27FC236}">
                <a16:creationId xmlns:a16="http://schemas.microsoft.com/office/drawing/2014/main" id="{86101428-F539-1B46-BCEF-41A8A74A3B43}"/>
              </a:ext>
            </a:extLst>
          </p:cNvPr>
          <p:cNvSpPr/>
          <p:nvPr/>
        </p:nvSpPr>
        <p:spPr>
          <a:xfrm>
            <a:off x="6223593" y="3363432"/>
            <a:ext cx="1669312" cy="5528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Consumer #2</a:t>
            </a:r>
          </a:p>
        </p:txBody>
      </p:sp>
      <p:sp>
        <p:nvSpPr>
          <p:cNvPr id="12" name="Rounded Rectangle 11">
            <a:extLst>
              <a:ext uri="{FF2B5EF4-FFF2-40B4-BE49-F238E27FC236}">
                <a16:creationId xmlns:a16="http://schemas.microsoft.com/office/drawing/2014/main" id="{0F577078-5CF5-A145-BB4C-CBAF788B8874}"/>
              </a:ext>
            </a:extLst>
          </p:cNvPr>
          <p:cNvSpPr/>
          <p:nvPr/>
        </p:nvSpPr>
        <p:spPr>
          <a:xfrm>
            <a:off x="6223593" y="4143153"/>
            <a:ext cx="1669312" cy="5528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Consumer #3</a:t>
            </a:r>
          </a:p>
        </p:txBody>
      </p:sp>
      <p:sp>
        <p:nvSpPr>
          <p:cNvPr id="13" name="Frame 12">
            <a:extLst>
              <a:ext uri="{FF2B5EF4-FFF2-40B4-BE49-F238E27FC236}">
                <a16:creationId xmlns:a16="http://schemas.microsoft.com/office/drawing/2014/main" id="{12637D59-5A20-C449-8C35-2521D9A6114E}"/>
              </a:ext>
            </a:extLst>
          </p:cNvPr>
          <p:cNvSpPr/>
          <p:nvPr/>
        </p:nvSpPr>
        <p:spPr>
          <a:xfrm>
            <a:off x="3817088" y="2583711"/>
            <a:ext cx="1286540" cy="276447"/>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14" name="Frame 13">
            <a:extLst>
              <a:ext uri="{FF2B5EF4-FFF2-40B4-BE49-F238E27FC236}">
                <a16:creationId xmlns:a16="http://schemas.microsoft.com/office/drawing/2014/main" id="{149F300D-28B4-7448-94D1-6C80994C15D4}"/>
              </a:ext>
            </a:extLst>
          </p:cNvPr>
          <p:cNvSpPr/>
          <p:nvPr/>
        </p:nvSpPr>
        <p:spPr>
          <a:xfrm>
            <a:off x="3817088" y="2860157"/>
            <a:ext cx="1286540" cy="276447"/>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15" name="Frame 14">
            <a:extLst>
              <a:ext uri="{FF2B5EF4-FFF2-40B4-BE49-F238E27FC236}">
                <a16:creationId xmlns:a16="http://schemas.microsoft.com/office/drawing/2014/main" id="{8A1408B8-99E9-674C-ACA2-664BCFEBFA64}"/>
              </a:ext>
            </a:extLst>
          </p:cNvPr>
          <p:cNvSpPr/>
          <p:nvPr/>
        </p:nvSpPr>
        <p:spPr>
          <a:xfrm>
            <a:off x="3817088" y="3136604"/>
            <a:ext cx="1286540" cy="276447"/>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16" name="Frame 15">
            <a:extLst>
              <a:ext uri="{FF2B5EF4-FFF2-40B4-BE49-F238E27FC236}">
                <a16:creationId xmlns:a16="http://schemas.microsoft.com/office/drawing/2014/main" id="{650AB1CF-FB00-B94F-87BB-D6F798280065}"/>
              </a:ext>
            </a:extLst>
          </p:cNvPr>
          <p:cNvSpPr/>
          <p:nvPr/>
        </p:nvSpPr>
        <p:spPr>
          <a:xfrm>
            <a:off x="3817088" y="3413050"/>
            <a:ext cx="1286540" cy="276447"/>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17" name="Frame 16">
            <a:extLst>
              <a:ext uri="{FF2B5EF4-FFF2-40B4-BE49-F238E27FC236}">
                <a16:creationId xmlns:a16="http://schemas.microsoft.com/office/drawing/2014/main" id="{63FDA8BB-38CD-6F46-9D23-9C17D135BF81}"/>
              </a:ext>
            </a:extLst>
          </p:cNvPr>
          <p:cNvSpPr/>
          <p:nvPr/>
        </p:nvSpPr>
        <p:spPr>
          <a:xfrm>
            <a:off x="3817088" y="3657599"/>
            <a:ext cx="1286540" cy="276447"/>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22" name="TextBox 21">
            <a:extLst>
              <a:ext uri="{FF2B5EF4-FFF2-40B4-BE49-F238E27FC236}">
                <a16:creationId xmlns:a16="http://schemas.microsoft.com/office/drawing/2014/main" id="{D0223347-6A00-A84A-AE1F-DFF800AB843F}"/>
              </a:ext>
            </a:extLst>
          </p:cNvPr>
          <p:cNvSpPr txBox="1"/>
          <p:nvPr/>
        </p:nvSpPr>
        <p:spPr>
          <a:xfrm>
            <a:off x="3717109" y="2178182"/>
            <a:ext cx="1486497" cy="369332"/>
          </a:xfrm>
          <a:prstGeom prst="rect">
            <a:avLst/>
          </a:prstGeom>
          <a:noFill/>
        </p:spPr>
        <p:txBody>
          <a:bodyPr wrap="none" rtlCol="0">
            <a:spAutoFit/>
          </a:bodyPr>
          <a:lstStyle/>
          <a:p>
            <a:r>
              <a:rPr lang="it-IT" dirty="0" err="1"/>
              <a:t>Shared</a:t>
            </a:r>
            <a:r>
              <a:rPr lang="it-IT" dirty="0"/>
              <a:t> </a:t>
            </a:r>
            <a:r>
              <a:rPr lang="it-IT" dirty="0" err="1"/>
              <a:t>queue</a:t>
            </a:r>
            <a:endParaRPr lang="it-IT" dirty="0"/>
          </a:p>
        </p:txBody>
      </p:sp>
      <p:sp>
        <p:nvSpPr>
          <p:cNvPr id="24" name="Rectangle 23">
            <a:extLst>
              <a:ext uri="{FF2B5EF4-FFF2-40B4-BE49-F238E27FC236}">
                <a16:creationId xmlns:a16="http://schemas.microsoft.com/office/drawing/2014/main" id="{590B2D01-515B-E845-A6EF-B448AB1791CD}"/>
              </a:ext>
            </a:extLst>
          </p:cNvPr>
          <p:cNvSpPr/>
          <p:nvPr/>
        </p:nvSpPr>
        <p:spPr>
          <a:xfrm>
            <a:off x="3817088" y="4419599"/>
            <a:ext cx="1286540" cy="276447"/>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5" name="Rectangle 24">
            <a:extLst>
              <a:ext uri="{FF2B5EF4-FFF2-40B4-BE49-F238E27FC236}">
                <a16:creationId xmlns:a16="http://schemas.microsoft.com/office/drawing/2014/main" id="{05E3E777-8EDC-4441-91F2-214056683BBE}"/>
              </a:ext>
            </a:extLst>
          </p:cNvPr>
          <p:cNvSpPr/>
          <p:nvPr/>
        </p:nvSpPr>
        <p:spPr>
          <a:xfrm>
            <a:off x="3817087" y="4143153"/>
            <a:ext cx="1286540" cy="276447"/>
          </a:xfrm>
          <a:prstGeom prst="rect">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6" name="Rectangle 25">
            <a:extLst>
              <a:ext uri="{FF2B5EF4-FFF2-40B4-BE49-F238E27FC236}">
                <a16:creationId xmlns:a16="http://schemas.microsoft.com/office/drawing/2014/main" id="{116954F1-B437-E444-B31C-74E3C0815000}"/>
              </a:ext>
            </a:extLst>
          </p:cNvPr>
          <p:cNvSpPr/>
          <p:nvPr/>
        </p:nvSpPr>
        <p:spPr>
          <a:xfrm>
            <a:off x="3817087" y="3902147"/>
            <a:ext cx="1286540" cy="276447"/>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28" name="Straight Arrow Connector 27">
            <a:extLst>
              <a:ext uri="{FF2B5EF4-FFF2-40B4-BE49-F238E27FC236}">
                <a16:creationId xmlns:a16="http://schemas.microsoft.com/office/drawing/2014/main" id="{7D01E39C-5BDB-2E43-B772-75012E3F32CF}"/>
              </a:ext>
            </a:extLst>
          </p:cNvPr>
          <p:cNvCxnSpPr/>
          <p:nvPr/>
        </p:nvCxnSpPr>
        <p:spPr>
          <a:xfrm>
            <a:off x="2941672" y="4610984"/>
            <a:ext cx="6060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21B44399-A10E-7B4B-BB8D-0C6DB2C85D0B}"/>
              </a:ext>
            </a:extLst>
          </p:cNvPr>
          <p:cNvCxnSpPr>
            <a:cxnSpLocks/>
          </p:cNvCxnSpPr>
          <p:nvPr/>
        </p:nvCxnSpPr>
        <p:spPr>
          <a:xfrm>
            <a:off x="2941672" y="3639878"/>
            <a:ext cx="606056" cy="7797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1D5CA53F-E786-5D47-B192-3ACE74D9F144}"/>
              </a:ext>
            </a:extLst>
          </p:cNvPr>
          <p:cNvCxnSpPr>
            <a:cxnSpLocks/>
          </p:cNvCxnSpPr>
          <p:nvPr/>
        </p:nvCxnSpPr>
        <p:spPr>
          <a:xfrm>
            <a:off x="2941672" y="2860157"/>
            <a:ext cx="775437" cy="15594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BE701946-43FD-6E4E-AE46-1992400764FC}"/>
              </a:ext>
            </a:extLst>
          </p:cNvPr>
          <p:cNvCxnSpPr>
            <a:cxnSpLocks/>
          </p:cNvCxnSpPr>
          <p:nvPr/>
        </p:nvCxnSpPr>
        <p:spPr>
          <a:xfrm flipV="1">
            <a:off x="5261712" y="2860157"/>
            <a:ext cx="852006" cy="11511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280C219B-244C-0844-B63E-2E6FFFE384C6}"/>
              </a:ext>
            </a:extLst>
          </p:cNvPr>
          <p:cNvCxnSpPr>
            <a:cxnSpLocks/>
          </p:cNvCxnSpPr>
          <p:nvPr/>
        </p:nvCxnSpPr>
        <p:spPr>
          <a:xfrm flipV="1">
            <a:off x="5261712" y="3657599"/>
            <a:ext cx="852006" cy="4394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C0B7EDFD-8619-8C4D-9E0C-9268253ADD40}"/>
              </a:ext>
            </a:extLst>
          </p:cNvPr>
          <p:cNvCxnSpPr>
            <a:cxnSpLocks/>
          </p:cNvCxnSpPr>
          <p:nvPr/>
        </p:nvCxnSpPr>
        <p:spPr>
          <a:xfrm>
            <a:off x="5261712" y="4178594"/>
            <a:ext cx="852006" cy="2410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7734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1083-125F-D143-AEE9-CF47C702C923}"/>
              </a:ext>
            </a:extLst>
          </p:cNvPr>
          <p:cNvSpPr>
            <a:spLocks noGrp="1"/>
          </p:cNvSpPr>
          <p:nvPr>
            <p:ph type="title"/>
          </p:nvPr>
        </p:nvSpPr>
        <p:spPr/>
        <p:txBody>
          <a:bodyPr/>
          <a:lstStyle/>
          <a:p>
            <a:r>
              <a:rPr lang="it-IT" dirty="0"/>
              <a:t>Manager </a:t>
            </a:r>
            <a:r>
              <a:rPr lang="it-IT" dirty="0" err="1"/>
              <a:t>Workers</a:t>
            </a:r>
            <a:r>
              <a:rPr lang="it-IT" dirty="0"/>
              <a:t> Pattern</a:t>
            </a:r>
          </a:p>
        </p:txBody>
      </p:sp>
      <p:sp>
        <p:nvSpPr>
          <p:cNvPr id="4" name="Rounded Rectangle 3">
            <a:extLst>
              <a:ext uri="{FF2B5EF4-FFF2-40B4-BE49-F238E27FC236}">
                <a16:creationId xmlns:a16="http://schemas.microsoft.com/office/drawing/2014/main" id="{8C257AF8-16A5-084F-AF71-475453124C41}"/>
              </a:ext>
            </a:extLst>
          </p:cNvPr>
          <p:cNvSpPr/>
          <p:nvPr/>
        </p:nvSpPr>
        <p:spPr>
          <a:xfrm>
            <a:off x="3684179" y="2395862"/>
            <a:ext cx="1669312" cy="552893"/>
          </a:xfrm>
          <a:prstGeom prst="round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Manager</a:t>
            </a:r>
          </a:p>
        </p:txBody>
      </p:sp>
      <p:sp>
        <p:nvSpPr>
          <p:cNvPr id="5" name="Rounded Rectangle 4">
            <a:extLst>
              <a:ext uri="{FF2B5EF4-FFF2-40B4-BE49-F238E27FC236}">
                <a16:creationId xmlns:a16="http://schemas.microsoft.com/office/drawing/2014/main" id="{230081D9-C4C7-1240-9E68-486A613C4E22}"/>
              </a:ext>
            </a:extLst>
          </p:cNvPr>
          <p:cNvSpPr/>
          <p:nvPr/>
        </p:nvSpPr>
        <p:spPr>
          <a:xfrm>
            <a:off x="1084522" y="5213509"/>
            <a:ext cx="1669312" cy="552893"/>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err="1"/>
              <a:t>Worker</a:t>
            </a:r>
            <a:r>
              <a:rPr lang="it-IT" dirty="0"/>
              <a:t> #1</a:t>
            </a:r>
          </a:p>
        </p:txBody>
      </p:sp>
      <p:sp>
        <p:nvSpPr>
          <p:cNvPr id="27" name="Rounded Rectangle 26">
            <a:extLst>
              <a:ext uri="{FF2B5EF4-FFF2-40B4-BE49-F238E27FC236}">
                <a16:creationId xmlns:a16="http://schemas.microsoft.com/office/drawing/2014/main" id="{A4AD9EFD-2791-A049-9410-1A749946A524}"/>
              </a:ext>
            </a:extLst>
          </p:cNvPr>
          <p:cNvSpPr/>
          <p:nvPr/>
        </p:nvSpPr>
        <p:spPr>
          <a:xfrm>
            <a:off x="2918638" y="5213509"/>
            <a:ext cx="1669312" cy="552893"/>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err="1"/>
              <a:t>Worker</a:t>
            </a:r>
            <a:r>
              <a:rPr lang="it-IT" dirty="0"/>
              <a:t> #2</a:t>
            </a:r>
          </a:p>
        </p:txBody>
      </p:sp>
      <p:sp>
        <p:nvSpPr>
          <p:cNvPr id="30" name="Rounded Rectangle 29">
            <a:extLst>
              <a:ext uri="{FF2B5EF4-FFF2-40B4-BE49-F238E27FC236}">
                <a16:creationId xmlns:a16="http://schemas.microsoft.com/office/drawing/2014/main" id="{A5C23344-5B62-FB44-91FC-68CF4AE4D9C6}"/>
              </a:ext>
            </a:extLst>
          </p:cNvPr>
          <p:cNvSpPr/>
          <p:nvPr/>
        </p:nvSpPr>
        <p:spPr>
          <a:xfrm>
            <a:off x="4752754" y="5213509"/>
            <a:ext cx="1669312" cy="552893"/>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err="1"/>
              <a:t>Worker</a:t>
            </a:r>
            <a:r>
              <a:rPr lang="it-IT" dirty="0"/>
              <a:t> #3</a:t>
            </a:r>
          </a:p>
        </p:txBody>
      </p:sp>
      <p:sp>
        <p:nvSpPr>
          <p:cNvPr id="31" name="Rounded Rectangle 30">
            <a:extLst>
              <a:ext uri="{FF2B5EF4-FFF2-40B4-BE49-F238E27FC236}">
                <a16:creationId xmlns:a16="http://schemas.microsoft.com/office/drawing/2014/main" id="{CEE9C45D-9B94-A140-B572-403B45DFE97F}"/>
              </a:ext>
            </a:extLst>
          </p:cNvPr>
          <p:cNvSpPr/>
          <p:nvPr/>
        </p:nvSpPr>
        <p:spPr>
          <a:xfrm>
            <a:off x="6586870" y="5213509"/>
            <a:ext cx="1669312" cy="552893"/>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err="1"/>
              <a:t>Worker</a:t>
            </a:r>
            <a:r>
              <a:rPr lang="it-IT" dirty="0"/>
              <a:t> #4</a:t>
            </a:r>
          </a:p>
        </p:txBody>
      </p:sp>
      <p:sp>
        <p:nvSpPr>
          <p:cNvPr id="7" name="Rectangle 6">
            <a:extLst>
              <a:ext uri="{FF2B5EF4-FFF2-40B4-BE49-F238E27FC236}">
                <a16:creationId xmlns:a16="http://schemas.microsoft.com/office/drawing/2014/main" id="{B6E94A16-D5B5-7F42-88A2-57D9FCAC1FC0}"/>
              </a:ext>
            </a:extLst>
          </p:cNvPr>
          <p:cNvSpPr/>
          <p:nvPr/>
        </p:nvSpPr>
        <p:spPr>
          <a:xfrm>
            <a:off x="3928732" y="1648028"/>
            <a:ext cx="260498" cy="276446"/>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3" name="Rectangle 32">
            <a:extLst>
              <a:ext uri="{FF2B5EF4-FFF2-40B4-BE49-F238E27FC236}">
                <a16:creationId xmlns:a16="http://schemas.microsoft.com/office/drawing/2014/main" id="{EE71EAFE-100A-6545-A6EE-4C90F4B405B3}"/>
              </a:ext>
            </a:extLst>
          </p:cNvPr>
          <p:cNvSpPr/>
          <p:nvPr/>
        </p:nvSpPr>
        <p:spPr>
          <a:xfrm>
            <a:off x="4251256" y="1648028"/>
            <a:ext cx="260498" cy="276446"/>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4" name="Rectangle 33">
            <a:extLst>
              <a:ext uri="{FF2B5EF4-FFF2-40B4-BE49-F238E27FC236}">
                <a16:creationId xmlns:a16="http://schemas.microsoft.com/office/drawing/2014/main" id="{94BDB690-7EE3-524F-842E-EE40BD07D9FA}"/>
              </a:ext>
            </a:extLst>
          </p:cNvPr>
          <p:cNvSpPr/>
          <p:nvPr/>
        </p:nvSpPr>
        <p:spPr>
          <a:xfrm>
            <a:off x="4556062" y="1648028"/>
            <a:ext cx="260498" cy="276446"/>
          </a:xfrm>
          <a:prstGeom prst="rect">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5" name="Rectangle 34">
            <a:extLst>
              <a:ext uri="{FF2B5EF4-FFF2-40B4-BE49-F238E27FC236}">
                <a16:creationId xmlns:a16="http://schemas.microsoft.com/office/drawing/2014/main" id="{A39B99C3-D4C0-BA4E-8680-FEBC6DFC15BA}"/>
              </a:ext>
            </a:extLst>
          </p:cNvPr>
          <p:cNvSpPr/>
          <p:nvPr/>
        </p:nvSpPr>
        <p:spPr>
          <a:xfrm>
            <a:off x="4878586" y="1648028"/>
            <a:ext cx="260498" cy="276446"/>
          </a:xfrm>
          <a:prstGeom prst="rect">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9" name="Rectangle 38">
            <a:extLst>
              <a:ext uri="{FF2B5EF4-FFF2-40B4-BE49-F238E27FC236}">
                <a16:creationId xmlns:a16="http://schemas.microsoft.com/office/drawing/2014/main" id="{C6511F9A-07E5-9A49-9D28-49073ECAD39B}"/>
              </a:ext>
            </a:extLst>
          </p:cNvPr>
          <p:cNvSpPr/>
          <p:nvPr/>
        </p:nvSpPr>
        <p:spPr>
          <a:xfrm>
            <a:off x="3928732" y="1968763"/>
            <a:ext cx="260498" cy="276446"/>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40" name="Rectangle 39">
            <a:extLst>
              <a:ext uri="{FF2B5EF4-FFF2-40B4-BE49-F238E27FC236}">
                <a16:creationId xmlns:a16="http://schemas.microsoft.com/office/drawing/2014/main" id="{9A052E7A-101A-FC47-AF19-C73A70AD8CEF}"/>
              </a:ext>
            </a:extLst>
          </p:cNvPr>
          <p:cNvSpPr/>
          <p:nvPr/>
        </p:nvSpPr>
        <p:spPr>
          <a:xfrm>
            <a:off x="4251256" y="1968763"/>
            <a:ext cx="260498" cy="276446"/>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42" name="Rectangle 41">
            <a:extLst>
              <a:ext uri="{FF2B5EF4-FFF2-40B4-BE49-F238E27FC236}">
                <a16:creationId xmlns:a16="http://schemas.microsoft.com/office/drawing/2014/main" id="{9F25C8A0-DDC1-CE4F-92F2-47AC9B2134C6}"/>
              </a:ext>
            </a:extLst>
          </p:cNvPr>
          <p:cNvSpPr/>
          <p:nvPr/>
        </p:nvSpPr>
        <p:spPr>
          <a:xfrm>
            <a:off x="4556062" y="1968763"/>
            <a:ext cx="260498" cy="276446"/>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43" name="Rectangle 42">
            <a:extLst>
              <a:ext uri="{FF2B5EF4-FFF2-40B4-BE49-F238E27FC236}">
                <a16:creationId xmlns:a16="http://schemas.microsoft.com/office/drawing/2014/main" id="{106CCC55-0698-0B42-84B4-C83A413CFAD7}"/>
              </a:ext>
            </a:extLst>
          </p:cNvPr>
          <p:cNvSpPr/>
          <p:nvPr/>
        </p:nvSpPr>
        <p:spPr>
          <a:xfrm>
            <a:off x="4878586" y="1968763"/>
            <a:ext cx="260498" cy="276446"/>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8" name="TextBox 7">
            <a:extLst>
              <a:ext uri="{FF2B5EF4-FFF2-40B4-BE49-F238E27FC236}">
                <a16:creationId xmlns:a16="http://schemas.microsoft.com/office/drawing/2014/main" id="{4B2343C4-A0EE-5346-B9FE-2D1FA602B289}"/>
              </a:ext>
            </a:extLst>
          </p:cNvPr>
          <p:cNvSpPr txBox="1"/>
          <p:nvPr/>
        </p:nvSpPr>
        <p:spPr>
          <a:xfrm>
            <a:off x="5353491" y="1796495"/>
            <a:ext cx="686342" cy="369332"/>
          </a:xfrm>
          <a:prstGeom prst="rect">
            <a:avLst/>
          </a:prstGeom>
          <a:noFill/>
        </p:spPr>
        <p:txBody>
          <a:bodyPr wrap="none" rtlCol="0">
            <a:spAutoFit/>
          </a:bodyPr>
          <a:lstStyle/>
          <a:p>
            <a:r>
              <a:rPr lang="it-IT" dirty="0"/>
              <a:t>Work</a:t>
            </a:r>
          </a:p>
        </p:txBody>
      </p:sp>
      <p:sp>
        <p:nvSpPr>
          <p:cNvPr id="56" name="Frame 55">
            <a:extLst>
              <a:ext uri="{FF2B5EF4-FFF2-40B4-BE49-F238E27FC236}">
                <a16:creationId xmlns:a16="http://schemas.microsoft.com/office/drawing/2014/main" id="{98E8B002-8655-2948-BE4D-22654A650689}"/>
              </a:ext>
            </a:extLst>
          </p:cNvPr>
          <p:cNvSpPr/>
          <p:nvPr/>
        </p:nvSpPr>
        <p:spPr>
          <a:xfrm>
            <a:off x="1788929" y="3301410"/>
            <a:ext cx="1286540" cy="276447"/>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57" name="Frame 56">
            <a:extLst>
              <a:ext uri="{FF2B5EF4-FFF2-40B4-BE49-F238E27FC236}">
                <a16:creationId xmlns:a16="http://schemas.microsoft.com/office/drawing/2014/main" id="{3E4B0C8C-A56E-DB4C-AE97-6D26064F049F}"/>
              </a:ext>
            </a:extLst>
          </p:cNvPr>
          <p:cNvSpPr/>
          <p:nvPr/>
        </p:nvSpPr>
        <p:spPr>
          <a:xfrm>
            <a:off x="1788929" y="3545959"/>
            <a:ext cx="1286540" cy="276447"/>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58" name="Rectangle 57">
            <a:extLst>
              <a:ext uri="{FF2B5EF4-FFF2-40B4-BE49-F238E27FC236}">
                <a16:creationId xmlns:a16="http://schemas.microsoft.com/office/drawing/2014/main" id="{3E678A65-3FEB-2248-8684-8FDF11D65E39}"/>
              </a:ext>
            </a:extLst>
          </p:cNvPr>
          <p:cNvSpPr/>
          <p:nvPr/>
        </p:nvSpPr>
        <p:spPr>
          <a:xfrm>
            <a:off x="1788929" y="4307959"/>
            <a:ext cx="1286540" cy="276447"/>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59" name="Rectangle 58">
            <a:extLst>
              <a:ext uri="{FF2B5EF4-FFF2-40B4-BE49-F238E27FC236}">
                <a16:creationId xmlns:a16="http://schemas.microsoft.com/office/drawing/2014/main" id="{6A72AC5D-84D5-774B-AABB-61E7B0AB7B7A}"/>
              </a:ext>
            </a:extLst>
          </p:cNvPr>
          <p:cNvSpPr/>
          <p:nvPr/>
        </p:nvSpPr>
        <p:spPr>
          <a:xfrm>
            <a:off x="1788928" y="4031513"/>
            <a:ext cx="1286540" cy="276447"/>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0" name="Rectangle 59">
            <a:extLst>
              <a:ext uri="{FF2B5EF4-FFF2-40B4-BE49-F238E27FC236}">
                <a16:creationId xmlns:a16="http://schemas.microsoft.com/office/drawing/2014/main" id="{9DF7DB95-AA9E-5747-8BD8-AF3D3569BD94}"/>
              </a:ext>
            </a:extLst>
          </p:cNvPr>
          <p:cNvSpPr/>
          <p:nvPr/>
        </p:nvSpPr>
        <p:spPr>
          <a:xfrm>
            <a:off x="1788928" y="3790507"/>
            <a:ext cx="1286540" cy="276447"/>
          </a:xfrm>
          <a:prstGeom prst="rect">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1" name="Frame 60">
            <a:extLst>
              <a:ext uri="{FF2B5EF4-FFF2-40B4-BE49-F238E27FC236}">
                <a16:creationId xmlns:a16="http://schemas.microsoft.com/office/drawing/2014/main" id="{EFFE3DF5-A19A-7844-AECA-B12100A28E89}"/>
              </a:ext>
            </a:extLst>
          </p:cNvPr>
          <p:cNvSpPr/>
          <p:nvPr/>
        </p:nvSpPr>
        <p:spPr>
          <a:xfrm>
            <a:off x="6050191" y="3301410"/>
            <a:ext cx="1286540" cy="276447"/>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62" name="Frame 61">
            <a:extLst>
              <a:ext uri="{FF2B5EF4-FFF2-40B4-BE49-F238E27FC236}">
                <a16:creationId xmlns:a16="http://schemas.microsoft.com/office/drawing/2014/main" id="{B2A72DB0-3833-EF4F-8F9A-D3F20FA62087}"/>
              </a:ext>
            </a:extLst>
          </p:cNvPr>
          <p:cNvSpPr/>
          <p:nvPr/>
        </p:nvSpPr>
        <p:spPr>
          <a:xfrm>
            <a:off x="6050191" y="3545959"/>
            <a:ext cx="1286540" cy="276447"/>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63" name="Rectangle 62">
            <a:extLst>
              <a:ext uri="{FF2B5EF4-FFF2-40B4-BE49-F238E27FC236}">
                <a16:creationId xmlns:a16="http://schemas.microsoft.com/office/drawing/2014/main" id="{9565EE54-5027-F042-BE95-F5B83A738580}"/>
              </a:ext>
            </a:extLst>
          </p:cNvPr>
          <p:cNvSpPr/>
          <p:nvPr/>
        </p:nvSpPr>
        <p:spPr>
          <a:xfrm>
            <a:off x="6050191" y="4307959"/>
            <a:ext cx="1286540" cy="276447"/>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4" name="Rectangle 63">
            <a:extLst>
              <a:ext uri="{FF2B5EF4-FFF2-40B4-BE49-F238E27FC236}">
                <a16:creationId xmlns:a16="http://schemas.microsoft.com/office/drawing/2014/main" id="{3D35462C-C5AA-DB46-88B1-CE73B90F5CA8}"/>
              </a:ext>
            </a:extLst>
          </p:cNvPr>
          <p:cNvSpPr/>
          <p:nvPr/>
        </p:nvSpPr>
        <p:spPr>
          <a:xfrm>
            <a:off x="6050190" y="4031513"/>
            <a:ext cx="1286540" cy="276447"/>
          </a:xfrm>
          <a:prstGeom prst="rect">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5" name="Rectangle 64">
            <a:extLst>
              <a:ext uri="{FF2B5EF4-FFF2-40B4-BE49-F238E27FC236}">
                <a16:creationId xmlns:a16="http://schemas.microsoft.com/office/drawing/2014/main" id="{1C50E653-E7C9-EC4A-8404-C623FFAC5172}"/>
              </a:ext>
            </a:extLst>
          </p:cNvPr>
          <p:cNvSpPr/>
          <p:nvPr/>
        </p:nvSpPr>
        <p:spPr>
          <a:xfrm>
            <a:off x="6050190" y="3790507"/>
            <a:ext cx="1286540" cy="276447"/>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67" name="Elbow Connector 66">
            <a:extLst>
              <a:ext uri="{FF2B5EF4-FFF2-40B4-BE49-F238E27FC236}">
                <a16:creationId xmlns:a16="http://schemas.microsoft.com/office/drawing/2014/main" id="{83BCA2BC-D9CD-094D-A3CB-847B353ED75F}"/>
              </a:ext>
            </a:extLst>
          </p:cNvPr>
          <p:cNvCxnSpPr>
            <a:cxnSpLocks/>
            <a:stCxn id="4" idx="1"/>
            <a:endCxn id="56" idx="0"/>
          </p:cNvCxnSpPr>
          <p:nvPr/>
        </p:nvCxnSpPr>
        <p:spPr>
          <a:xfrm rot="10800000" flipV="1">
            <a:off x="2432199" y="2672308"/>
            <a:ext cx="1251980" cy="62910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Elbow Connector 70">
            <a:extLst>
              <a:ext uri="{FF2B5EF4-FFF2-40B4-BE49-F238E27FC236}">
                <a16:creationId xmlns:a16="http://schemas.microsoft.com/office/drawing/2014/main" id="{9CDCB5A1-8890-C84C-B0BF-4F15920A3A7C}"/>
              </a:ext>
            </a:extLst>
          </p:cNvPr>
          <p:cNvCxnSpPr>
            <a:cxnSpLocks/>
            <a:stCxn id="58" idx="2"/>
            <a:endCxn id="5" idx="0"/>
          </p:cNvCxnSpPr>
          <p:nvPr/>
        </p:nvCxnSpPr>
        <p:spPr>
          <a:xfrm rot="5400000">
            <a:off x="1861138" y="4642447"/>
            <a:ext cx="629103" cy="51302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Elbow Connector 73">
            <a:extLst>
              <a:ext uri="{FF2B5EF4-FFF2-40B4-BE49-F238E27FC236}">
                <a16:creationId xmlns:a16="http://schemas.microsoft.com/office/drawing/2014/main" id="{ED85F552-CBA2-DD42-AAD4-AAFC231F727E}"/>
              </a:ext>
            </a:extLst>
          </p:cNvPr>
          <p:cNvCxnSpPr>
            <a:cxnSpLocks/>
            <a:stCxn id="58" idx="2"/>
            <a:endCxn id="27" idx="0"/>
          </p:cNvCxnSpPr>
          <p:nvPr/>
        </p:nvCxnSpPr>
        <p:spPr>
          <a:xfrm rot="16200000" flipH="1">
            <a:off x="2778195" y="4238409"/>
            <a:ext cx="629103" cy="132109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Elbow Connector 78">
            <a:extLst>
              <a:ext uri="{FF2B5EF4-FFF2-40B4-BE49-F238E27FC236}">
                <a16:creationId xmlns:a16="http://schemas.microsoft.com/office/drawing/2014/main" id="{680A12CD-44EA-EE45-86AC-8E3BB0CDDF90}"/>
              </a:ext>
            </a:extLst>
          </p:cNvPr>
          <p:cNvCxnSpPr>
            <a:cxnSpLocks/>
            <a:stCxn id="58" idx="2"/>
            <a:endCxn id="30" idx="0"/>
          </p:cNvCxnSpPr>
          <p:nvPr/>
        </p:nvCxnSpPr>
        <p:spPr>
          <a:xfrm rot="16200000" flipH="1">
            <a:off x="3695253" y="3321351"/>
            <a:ext cx="629103" cy="315521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2" name="Elbow Connector 81">
            <a:extLst>
              <a:ext uri="{FF2B5EF4-FFF2-40B4-BE49-F238E27FC236}">
                <a16:creationId xmlns:a16="http://schemas.microsoft.com/office/drawing/2014/main" id="{B97ACC31-DB6B-2742-9795-5F0C59AD030D}"/>
              </a:ext>
            </a:extLst>
          </p:cNvPr>
          <p:cNvCxnSpPr>
            <a:cxnSpLocks/>
            <a:stCxn id="58" idx="2"/>
            <a:endCxn id="31" idx="0"/>
          </p:cNvCxnSpPr>
          <p:nvPr/>
        </p:nvCxnSpPr>
        <p:spPr>
          <a:xfrm rot="16200000" flipH="1">
            <a:off x="4612311" y="2404293"/>
            <a:ext cx="629103" cy="498932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5" name="Elbow Connector 84">
            <a:extLst>
              <a:ext uri="{FF2B5EF4-FFF2-40B4-BE49-F238E27FC236}">
                <a16:creationId xmlns:a16="http://schemas.microsoft.com/office/drawing/2014/main" id="{F8DD1D9B-7861-0C4D-8F94-2E77B582F765}"/>
              </a:ext>
            </a:extLst>
          </p:cNvPr>
          <p:cNvCxnSpPr>
            <a:cxnSpLocks/>
            <a:stCxn id="5" idx="2"/>
            <a:endCxn id="63" idx="3"/>
          </p:cNvCxnSpPr>
          <p:nvPr/>
        </p:nvCxnSpPr>
        <p:spPr>
          <a:xfrm rot="5400000" flipH="1" flipV="1">
            <a:off x="3967844" y="2397516"/>
            <a:ext cx="1320219" cy="5417553"/>
          </a:xfrm>
          <a:prstGeom prst="bentConnector4">
            <a:avLst>
              <a:gd name="adj1" fmla="val -30201"/>
              <a:gd name="adj2" fmla="val 12208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1" name="Elbow Connector 90">
            <a:extLst>
              <a:ext uri="{FF2B5EF4-FFF2-40B4-BE49-F238E27FC236}">
                <a16:creationId xmlns:a16="http://schemas.microsoft.com/office/drawing/2014/main" id="{9EC4DB18-2234-E746-8612-B3EBB505003C}"/>
              </a:ext>
            </a:extLst>
          </p:cNvPr>
          <p:cNvCxnSpPr>
            <a:cxnSpLocks/>
            <a:stCxn id="27" idx="2"/>
            <a:endCxn id="63" idx="3"/>
          </p:cNvCxnSpPr>
          <p:nvPr/>
        </p:nvCxnSpPr>
        <p:spPr>
          <a:xfrm rot="5400000" flipH="1" flipV="1">
            <a:off x="4884902" y="3314574"/>
            <a:ext cx="1320219" cy="3583437"/>
          </a:xfrm>
          <a:prstGeom prst="bentConnector4">
            <a:avLst>
              <a:gd name="adj1" fmla="val -30201"/>
              <a:gd name="adj2" fmla="val 13367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6" name="Elbow Connector 95">
            <a:extLst>
              <a:ext uri="{FF2B5EF4-FFF2-40B4-BE49-F238E27FC236}">
                <a16:creationId xmlns:a16="http://schemas.microsoft.com/office/drawing/2014/main" id="{F4FA9899-84B2-4E45-9A74-C093382FFF2B}"/>
              </a:ext>
            </a:extLst>
          </p:cNvPr>
          <p:cNvCxnSpPr>
            <a:cxnSpLocks/>
            <a:stCxn id="30" idx="2"/>
            <a:endCxn id="63" idx="3"/>
          </p:cNvCxnSpPr>
          <p:nvPr/>
        </p:nvCxnSpPr>
        <p:spPr>
          <a:xfrm rot="5400000" flipH="1" flipV="1">
            <a:off x="5801960" y="4231632"/>
            <a:ext cx="1320219" cy="1749321"/>
          </a:xfrm>
          <a:prstGeom prst="bentConnector4">
            <a:avLst>
              <a:gd name="adj1" fmla="val -31006"/>
              <a:gd name="adj2" fmla="val 16959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2" name="Elbow Connector 101">
            <a:extLst>
              <a:ext uri="{FF2B5EF4-FFF2-40B4-BE49-F238E27FC236}">
                <a16:creationId xmlns:a16="http://schemas.microsoft.com/office/drawing/2014/main" id="{FB50E677-0596-3D4D-B0D4-263507E4A787}"/>
              </a:ext>
            </a:extLst>
          </p:cNvPr>
          <p:cNvCxnSpPr>
            <a:cxnSpLocks/>
            <a:stCxn id="31" idx="2"/>
            <a:endCxn id="63" idx="3"/>
          </p:cNvCxnSpPr>
          <p:nvPr/>
        </p:nvCxnSpPr>
        <p:spPr>
          <a:xfrm rot="5400000" flipH="1">
            <a:off x="6719019" y="5063896"/>
            <a:ext cx="1320219" cy="84795"/>
          </a:xfrm>
          <a:prstGeom prst="bentConnector4">
            <a:avLst>
              <a:gd name="adj1" fmla="val -30201"/>
              <a:gd name="adj2" fmla="val -132914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7" name="Elbow Connector 106">
            <a:extLst>
              <a:ext uri="{FF2B5EF4-FFF2-40B4-BE49-F238E27FC236}">
                <a16:creationId xmlns:a16="http://schemas.microsoft.com/office/drawing/2014/main" id="{6EB3BFB9-E075-C84E-8C1A-F541B73430CD}"/>
              </a:ext>
            </a:extLst>
          </p:cNvPr>
          <p:cNvCxnSpPr>
            <a:cxnSpLocks/>
            <a:stCxn id="61" idx="0"/>
            <a:endCxn id="4" idx="3"/>
          </p:cNvCxnSpPr>
          <p:nvPr/>
        </p:nvCxnSpPr>
        <p:spPr>
          <a:xfrm rot="16200000" flipV="1">
            <a:off x="5708926" y="2316875"/>
            <a:ext cx="629101" cy="133997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0343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Synchronized code</a:t>
            </a:r>
          </a:p>
        </p:txBody>
      </p:sp>
      <p:sp>
        <p:nvSpPr>
          <p:cNvPr id="3" name="Content Placeholder 2"/>
          <p:cNvSpPr>
            <a:spLocks noGrp="1"/>
          </p:cNvSpPr>
          <p:nvPr>
            <p:ph idx="1"/>
          </p:nvPr>
        </p:nvSpPr>
        <p:spPr/>
        <p:txBody>
          <a:bodyPr>
            <a:normAutofit fontScale="92500" lnSpcReduction="10000"/>
          </a:bodyPr>
          <a:lstStyle/>
          <a:p>
            <a:r>
              <a:rPr lang="en-US" dirty="0"/>
              <a:t>The most common problem of concurrent access is the producer-consumer problem</a:t>
            </a:r>
          </a:p>
          <a:p>
            <a:pPr lvl="1"/>
            <a:r>
              <a:rPr lang="en-US" dirty="0"/>
              <a:t>The producer thread pushes elements into a shared object. The consumer thread fetches them</a:t>
            </a:r>
          </a:p>
          <a:p>
            <a:r>
              <a:rPr lang="en-US" dirty="0"/>
              <a:t>There are several ways to synchronize access to a shared object. Basically:</a:t>
            </a:r>
          </a:p>
          <a:p>
            <a:pPr lvl="1"/>
            <a:r>
              <a:rPr lang="en-US" dirty="0">
                <a:solidFill>
                  <a:srgbClr val="E46C0A"/>
                </a:solidFill>
              </a:rPr>
              <a:t>Use thread-safe classes as shared objects</a:t>
            </a:r>
            <a:r>
              <a:rPr lang="en-US" dirty="0"/>
              <a:t> (they use synchronized on their methods)</a:t>
            </a:r>
          </a:p>
          <a:p>
            <a:pPr lvl="1"/>
            <a:r>
              <a:rPr lang="en-US" dirty="0">
                <a:solidFill>
                  <a:srgbClr val="E46C0A"/>
                </a:solidFill>
              </a:rPr>
              <a:t>Use synchronize in producers and consumers </a:t>
            </a:r>
            <a:r>
              <a:rPr lang="en-US" dirty="0"/>
              <a:t>to lock the shared object </a:t>
            </a:r>
          </a:p>
          <a:p>
            <a:endParaRPr lang="en-US" dirty="0"/>
          </a:p>
        </p:txBody>
      </p:sp>
    </p:spTree>
    <p:extLst>
      <p:ext uri="{BB962C8B-B14F-4D97-AF65-F5344CB8AC3E}">
        <p14:creationId xmlns:p14="http://schemas.microsoft.com/office/powerpoint/2010/main" val="3891936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Thread-safe classes</a:t>
            </a:r>
          </a:p>
        </p:txBody>
      </p:sp>
      <p:sp>
        <p:nvSpPr>
          <p:cNvPr id="3" name="Content Placeholder 2"/>
          <p:cNvSpPr>
            <a:spLocks noGrp="1"/>
          </p:cNvSpPr>
          <p:nvPr>
            <p:ph idx="1"/>
          </p:nvPr>
        </p:nvSpPr>
        <p:spPr/>
        <p:txBody>
          <a:bodyPr>
            <a:normAutofit/>
          </a:bodyPr>
          <a:lstStyle/>
          <a:p>
            <a:r>
              <a:rPr lang="en-US" dirty="0"/>
              <a:t>A </a:t>
            </a:r>
            <a:r>
              <a:rPr lang="en-US" dirty="0">
                <a:solidFill>
                  <a:srgbClr val="E46C0A"/>
                </a:solidFill>
              </a:rPr>
              <a:t>thread-safe class </a:t>
            </a:r>
            <a:r>
              <a:rPr lang="en-US" dirty="0"/>
              <a:t>is class that is safe (works properly) when accessed by multiple threads. Critical sections (i.e., sections containing race conditions) are encapsulated in </a:t>
            </a:r>
            <a:r>
              <a:rPr lang="en-US" dirty="0">
                <a:solidFill>
                  <a:srgbClr val="E46C0A"/>
                </a:solidFill>
              </a:rPr>
              <a:t>synchronized methods</a:t>
            </a:r>
            <a:r>
              <a:rPr lang="en-US" dirty="0"/>
              <a:t>.</a:t>
            </a:r>
          </a:p>
          <a:p>
            <a:pPr lvl="1"/>
            <a:r>
              <a:rPr lang="en-US" dirty="0" err="1">
                <a:solidFill>
                  <a:srgbClr val="E46C0A"/>
                </a:solidFill>
              </a:rPr>
              <a:t>ArrayList</a:t>
            </a:r>
            <a:r>
              <a:rPr lang="en-US" dirty="0">
                <a:solidFill>
                  <a:srgbClr val="E46C0A"/>
                </a:solidFill>
              </a:rPr>
              <a:t> is thread unsafe!</a:t>
            </a:r>
          </a:p>
          <a:p>
            <a:pPr lvl="1"/>
            <a:r>
              <a:rPr lang="en-US" dirty="0">
                <a:solidFill>
                  <a:srgbClr val="E46C0A"/>
                </a:solidFill>
              </a:rPr>
              <a:t>Vector is a thread-safe </a:t>
            </a:r>
            <a:r>
              <a:rPr lang="en-US" dirty="0"/>
              <a:t>equivalent of </a:t>
            </a:r>
            <a:r>
              <a:rPr lang="en-US" dirty="0" err="1"/>
              <a:t>ArrayList</a:t>
            </a:r>
            <a:r>
              <a:rPr lang="en-US" dirty="0"/>
              <a:t> (all methods are synchronized)</a:t>
            </a:r>
          </a:p>
        </p:txBody>
      </p:sp>
    </p:spTree>
    <p:extLst>
      <p:ext uri="{BB962C8B-B14F-4D97-AF65-F5344CB8AC3E}">
        <p14:creationId xmlns:p14="http://schemas.microsoft.com/office/powerpoint/2010/main" val="1891913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Collections.synchronized</a:t>
            </a:r>
            <a:r>
              <a:rPr lang="en-US" dirty="0"/>
              <a:t>*</a:t>
            </a:r>
          </a:p>
        </p:txBody>
      </p:sp>
      <p:sp>
        <p:nvSpPr>
          <p:cNvPr id="3" name="Content Placeholder 2"/>
          <p:cNvSpPr>
            <a:spLocks noGrp="1"/>
          </p:cNvSpPr>
          <p:nvPr>
            <p:ph idx="1"/>
          </p:nvPr>
        </p:nvSpPr>
        <p:spPr/>
        <p:txBody>
          <a:bodyPr>
            <a:noAutofit/>
          </a:bodyPr>
          <a:lstStyle/>
          <a:p>
            <a:pPr marL="0" indent="0">
              <a:buNone/>
            </a:pPr>
            <a:r>
              <a:rPr lang="en-US" sz="1600" dirty="0"/>
              <a:t>public static &lt;T&gt; List&lt;T&gt; </a:t>
            </a:r>
            <a:r>
              <a:rPr lang="en-US" sz="1600" dirty="0" err="1"/>
              <a:t>synchronizedList</a:t>
            </a:r>
            <a:r>
              <a:rPr lang="en-US" sz="1600" dirty="0"/>
              <a:t>(List&lt;T&gt; list)</a:t>
            </a:r>
          </a:p>
          <a:p>
            <a:pPr marL="0" indent="0">
              <a:buNone/>
            </a:pPr>
            <a:endParaRPr lang="en-US" sz="1600" dirty="0"/>
          </a:p>
          <a:p>
            <a:pPr marL="0" indent="0">
              <a:buNone/>
            </a:pPr>
            <a:r>
              <a:rPr lang="en-US" sz="1600" dirty="0"/>
              <a:t>Returns a synchronized (thread-safe) list backed by the specified list. In order to guarantee serial access, it is critical that all access to the backing list is accomplished through the returned list.</a:t>
            </a:r>
            <a:endParaRPr lang="en-US" sz="1600" b="1" dirty="0"/>
          </a:p>
          <a:p>
            <a:pPr marL="0" indent="0">
              <a:buNone/>
            </a:pPr>
            <a:r>
              <a:rPr lang="en-US" sz="1600" b="1" dirty="0"/>
              <a:t>It is imperative that the user manually synchronize on the returned list when iterating over it:</a:t>
            </a:r>
          </a:p>
          <a:p>
            <a:pPr marL="0" indent="0">
              <a:buNone/>
            </a:pPr>
            <a:endParaRPr lang="en-US" sz="1600" b="1" dirty="0"/>
          </a:p>
          <a:p>
            <a:pPr marL="0" indent="0">
              <a:buNone/>
            </a:pPr>
            <a:r>
              <a:rPr lang="en-US" sz="1600" b="1" dirty="0"/>
              <a:t>  List list = </a:t>
            </a:r>
            <a:r>
              <a:rPr lang="en-US" sz="1600" b="1" dirty="0" err="1"/>
              <a:t>Collections.synchronizedList</a:t>
            </a:r>
            <a:r>
              <a:rPr lang="en-US" sz="1600" b="1" dirty="0"/>
              <a:t>(new </a:t>
            </a:r>
            <a:r>
              <a:rPr lang="en-US" sz="1600" b="1" dirty="0" err="1"/>
              <a:t>ArrayList</a:t>
            </a:r>
            <a:r>
              <a:rPr lang="en-US" sz="1600" b="1" dirty="0"/>
              <a:t>());</a:t>
            </a:r>
          </a:p>
          <a:p>
            <a:pPr marL="0" indent="0">
              <a:buNone/>
            </a:pPr>
            <a:r>
              <a:rPr lang="en-US" sz="1600" b="1" dirty="0"/>
              <a:t>      ...</a:t>
            </a:r>
          </a:p>
          <a:p>
            <a:pPr marL="0" indent="0">
              <a:buNone/>
            </a:pPr>
            <a:r>
              <a:rPr lang="en-US" sz="1600" b="1" dirty="0"/>
              <a:t>  synchronized (list) {</a:t>
            </a:r>
          </a:p>
          <a:p>
            <a:pPr marL="0" indent="0">
              <a:buNone/>
            </a:pPr>
            <a:r>
              <a:rPr lang="en-US" sz="1600" b="1" dirty="0"/>
              <a:t>      Iterator </a:t>
            </a:r>
            <a:r>
              <a:rPr lang="en-US" sz="1600" b="1" dirty="0" err="1"/>
              <a:t>i</a:t>
            </a:r>
            <a:r>
              <a:rPr lang="en-US" sz="1600" b="1" dirty="0"/>
              <a:t> = </a:t>
            </a:r>
            <a:r>
              <a:rPr lang="en-US" sz="1600" b="1" dirty="0" err="1"/>
              <a:t>list.iterator</a:t>
            </a:r>
            <a:r>
              <a:rPr lang="en-US" sz="1600" b="1" dirty="0"/>
              <a:t>(); // Must be in synchronized block</a:t>
            </a:r>
          </a:p>
          <a:p>
            <a:pPr marL="0" indent="0">
              <a:buNone/>
            </a:pPr>
            <a:r>
              <a:rPr lang="en-US" sz="1600" b="1" dirty="0"/>
              <a:t>      while (</a:t>
            </a:r>
            <a:r>
              <a:rPr lang="en-US" sz="1600" b="1" dirty="0" err="1"/>
              <a:t>i.hasNext</a:t>
            </a:r>
            <a:r>
              <a:rPr lang="en-US" sz="1600" b="1" dirty="0"/>
              <a:t>())</a:t>
            </a:r>
          </a:p>
          <a:p>
            <a:pPr marL="0" indent="0">
              <a:buNone/>
            </a:pPr>
            <a:r>
              <a:rPr lang="en-US" sz="1600" b="1" dirty="0"/>
              <a:t>          foo(</a:t>
            </a:r>
            <a:r>
              <a:rPr lang="en-US" sz="1600" b="1" dirty="0" err="1"/>
              <a:t>i.next</a:t>
            </a:r>
            <a:r>
              <a:rPr lang="en-US" sz="1600" b="1" dirty="0"/>
              <a:t>());</a:t>
            </a:r>
          </a:p>
          <a:p>
            <a:pPr marL="0" indent="0">
              <a:buNone/>
            </a:pPr>
            <a:r>
              <a:rPr lang="en-US" sz="1600" b="1" dirty="0"/>
              <a:t>  }</a:t>
            </a:r>
            <a:endParaRPr lang="en-US" sz="1600" dirty="0"/>
          </a:p>
          <a:p>
            <a:pPr marL="0" indent="0">
              <a:buNone/>
            </a:pPr>
            <a:endParaRPr lang="en-US" sz="1600" dirty="0">
              <a:solidFill>
                <a:srgbClr val="E46C0A"/>
              </a:solidFill>
            </a:endParaRPr>
          </a:p>
          <a:p>
            <a:pPr marL="0" indent="0">
              <a:buNone/>
            </a:pPr>
            <a:r>
              <a:rPr lang="en-US" sz="1600" dirty="0">
                <a:solidFill>
                  <a:srgbClr val="E46C0A"/>
                </a:solidFill>
              </a:rPr>
              <a:t>Failure to follow this advice may result in non-deterministic behavior.</a:t>
            </a:r>
          </a:p>
          <a:p>
            <a:pPr marL="0" indent="0">
              <a:buNone/>
            </a:pPr>
            <a:endParaRPr lang="en-US" sz="1600" dirty="0"/>
          </a:p>
        </p:txBody>
      </p:sp>
    </p:spTree>
    <p:extLst>
      <p:ext uri="{BB962C8B-B14F-4D97-AF65-F5344CB8AC3E}">
        <p14:creationId xmlns:p14="http://schemas.microsoft.com/office/powerpoint/2010/main" val="2004681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Synchronization using Object</a:t>
            </a:r>
          </a:p>
        </p:txBody>
      </p:sp>
      <p:sp>
        <p:nvSpPr>
          <p:cNvPr id="3" name="Content Placeholder 2"/>
          <p:cNvSpPr>
            <a:spLocks noGrp="1"/>
          </p:cNvSpPr>
          <p:nvPr>
            <p:ph idx="1"/>
          </p:nvPr>
        </p:nvSpPr>
        <p:spPr/>
        <p:txBody>
          <a:bodyPr>
            <a:normAutofit/>
          </a:bodyPr>
          <a:lstStyle/>
          <a:p>
            <a:r>
              <a:rPr lang="en-US" dirty="0"/>
              <a:t>Producers and consumers might be able to lock (acquire exclusive access) a shared resource but still be unable to progress.</a:t>
            </a:r>
          </a:p>
          <a:p>
            <a:pPr lvl="1"/>
            <a:r>
              <a:rPr lang="en-US" dirty="0"/>
              <a:t>E.g., a producer with a full queue, a consumer with an empty queue</a:t>
            </a:r>
          </a:p>
          <a:p>
            <a:r>
              <a:rPr lang="en-US" dirty="0"/>
              <a:t>To avoid a waste of resources we can use:</a:t>
            </a:r>
          </a:p>
          <a:p>
            <a:pPr lvl="1"/>
            <a:r>
              <a:rPr lang="en-US" dirty="0"/>
              <a:t>yield()</a:t>
            </a:r>
          </a:p>
          <a:p>
            <a:pPr lvl="1"/>
            <a:r>
              <a:rPr lang="en-US" dirty="0"/>
              <a:t>wait()/notify()</a:t>
            </a:r>
          </a:p>
          <a:p>
            <a:endParaRPr lang="en-US" dirty="0"/>
          </a:p>
        </p:txBody>
      </p:sp>
    </p:spTree>
    <p:extLst>
      <p:ext uri="{BB962C8B-B14F-4D97-AF65-F5344CB8AC3E}">
        <p14:creationId xmlns:p14="http://schemas.microsoft.com/office/powerpoint/2010/main" val="3522968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 using Object</a:t>
            </a:r>
          </a:p>
        </p:txBody>
      </p:sp>
      <p:sp>
        <p:nvSpPr>
          <p:cNvPr id="3" name="Content Placeholder 2"/>
          <p:cNvSpPr>
            <a:spLocks noGrp="1"/>
          </p:cNvSpPr>
          <p:nvPr>
            <p:ph idx="1"/>
          </p:nvPr>
        </p:nvSpPr>
        <p:spPr/>
        <p:txBody>
          <a:bodyPr>
            <a:normAutofit fontScale="92500" lnSpcReduction="10000"/>
          </a:bodyPr>
          <a:lstStyle/>
          <a:p>
            <a:r>
              <a:rPr lang="en-US" dirty="0"/>
              <a:t>void  </a:t>
            </a:r>
            <a:r>
              <a:rPr lang="en-US" dirty="0">
                <a:solidFill>
                  <a:srgbClr val="F79646"/>
                </a:solidFill>
              </a:rPr>
              <a:t>wait()</a:t>
            </a:r>
          </a:p>
          <a:p>
            <a:pPr lvl="1"/>
            <a:r>
              <a:rPr lang="en-US" dirty="0"/>
              <a:t>Causes current thread to wait until another thread invokes the notify() method or the </a:t>
            </a:r>
            <a:r>
              <a:rPr lang="en-US" dirty="0" err="1"/>
              <a:t>notifyAll</a:t>
            </a:r>
            <a:r>
              <a:rPr lang="en-US" dirty="0"/>
              <a:t>() method for this object.</a:t>
            </a:r>
          </a:p>
          <a:p>
            <a:r>
              <a:rPr lang="en-US" dirty="0"/>
              <a:t>void  </a:t>
            </a:r>
            <a:r>
              <a:rPr lang="en-US" dirty="0">
                <a:solidFill>
                  <a:srgbClr val="F79646"/>
                </a:solidFill>
              </a:rPr>
              <a:t>notify()</a:t>
            </a:r>
          </a:p>
          <a:p>
            <a:pPr lvl="1"/>
            <a:r>
              <a:rPr lang="en-US" dirty="0"/>
              <a:t>Wakes up a single thread that is waiting on the object's lock.</a:t>
            </a:r>
          </a:p>
          <a:p>
            <a:r>
              <a:rPr lang="en-US" dirty="0"/>
              <a:t>void  </a:t>
            </a:r>
            <a:r>
              <a:rPr lang="en-US" dirty="0" err="1">
                <a:solidFill>
                  <a:srgbClr val="F79646"/>
                </a:solidFill>
              </a:rPr>
              <a:t>notifyAll</a:t>
            </a:r>
            <a:r>
              <a:rPr lang="en-US" dirty="0">
                <a:solidFill>
                  <a:srgbClr val="F79646"/>
                </a:solidFill>
              </a:rPr>
              <a:t>()</a:t>
            </a:r>
          </a:p>
          <a:p>
            <a:pPr lvl="1"/>
            <a:r>
              <a:rPr lang="en-US" dirty="0"/>
              <a:t>Wakes up all threads that are waiting on this object's lock.</a:t>
            </a:r>
          </a:p>
          <a:p>
            <a:endParaRPr lang="en-US" dirty="0"/>
          </a:p>
        </p:txBody>
      </p:sp>
    </p:spTree>
    <p:extLst>
      <p:ext uri="{BB962C8B-B14F-4D97-AF65-F5344CB8AC3E}">
        <p14:creationId xmlns:p14="http://schemas.microsoft.com/office/powerpoint/2010/main" val="4224344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a:t>
            </a:r>
          </a:p>
        </p:txBody>
      </p:sp>
      <p:sp>
        <p:nvSpPr>
          <p:cNvPr id="3" name="Content Placeholder 2"/>
          <p:cNvSpPr>
            <a:spLocks noGrp="1"/>
          </p:cNvSpPr>
          <p:nvPr>
            <p:ph idx="1"/>
          </p:nvPr>
        </p:nvSpPr>
        <p:spPr/>
        <p:txBody>
          <a:bodyPr>
            <a:normAutofit fontScale="92500" lnSpcReduction="20000"/>
          </a:bodyPr>
          <a:lstStyle/>
          <a:p>
            <a:r>
              <a:rPr lang="en-US" dirty="0"/>
              <a:t>wait() is an instance method that’s used for thread synchronization.</a:t>
            </a:r>
          </a:p>
          <a:p>
            <a:r>
              <a:rPr lang="en-US" dirty="0"/>
              <a:t>wait() can be called on any object, as it’s defined right on </a:t>
            </a:r>
            <a:r>
              <a:rPr lang="en-US" dirty="0" err="1"/>
              <a:t>java.lang.Object</a:t>
            </a:r>
            <a:endParaRPr lang="en-US" dirty="0"/>
          </a:p>
          <a:p>
            <a:r>
              <a:rPr lang="en-US" dirty="0">
                <a:solidFill>
                  <a:srgbClr val="E46C0A"/>
                </a:solidFill>
              </a:rPr>
              <a:t>wait() can only be called from a synchronized block. It releases the lock on the object so that another thread can jump in and acquire a lock.</a:t>
            </a:r>
          </a:p>
          <a:p>
            <a:r>
              <a:rPr lang="en-US" dirty="0"/>
              <a:t>Simply put, wait() method lets a thread say:</a:t>
            </a:r>
          </a:p>
          <a:p>
            <a:pPr marL="0" indent="0">
              <a:buNone/>
            </a:pPr>
            <a:r>
              <a:rPr lang="en-US" i="1" dirty="0"/>
              <a:t>“There's nothing for me to do now, so put me in the waiting pool and notify me when something happens that I care about.”</a:t>
            </a:r>
          </a:p>
          <a:p>
            <a:endParaRPr lang="en-US" dirty="0"/>
          </a:p>
          <a:p>
            <a:endParaRPr lang="en-US" dirty="0"/>
          </a:p>
        </p:txBody>
      </p:sp>
    </p:spTree>
    <p:extLst>
      <p:ext uri="{BB962C8B-B14F-4D97-AF65-F5344CB8AC3E}">
        <p14:creationId xmlns:p14="http://schemas.microsoft.com/office/powerpoint/2010/main" val="467870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Synchronization</a:t>
            </a:r>
          </a:p>
        </p:txBody>
      </p:sp>
      <p:sp>
        <p:nvSpPr>
          <p:cNvPr id="3" name="Content Placeholder 2"/>
          <p:cNvSpPr>
            <a:spLocks noGrp="1"/>
          </p:cNvSpPr>
          <p:nvPr>
            <p:ph idx="1"/>
          </p:nvPr>
        </p:nvSpPr>
        <p:spPr/>
        <p:txBody>
          <a:bodyPr>
            <a:normAutofit fontScale="85000" lnSpcReduction="20000"/>
          </a:bodyPr>
          <a:lstStyle/>
          <a:p>
            <a:r>
              <a:rPr lang="en-US" dirty="0">
                <a:solidFill>
                  <a:srgbClr val="E46C0A"/>
                </a:solidFill>
              </a:rPr>
              <a:t>What happens when two different threads are accessing the same data ?</a:t>
            </a:r>
          </a:p>
          <a:p>
            <a:r>
              <a:rPr lang="en-US" dirty="0"/>
              <a:t>Imagine two people (represented by two threads) each one having an ATM card linked to the same account</a:t>
            </a:r>
          </a:p>
          <a:p>
            <a:pPr marL="0" indent="0">
              <a:buNone/>
            </a:pPr>
            <a:endParaRPr lang="en-US" sz="2200" b="1" dirty="0">
              <a:latin typeface="Consolas"/>
              <a:cs typeface="Consolas"/>
            </a:endParaRPr>
          </a:p>
          <a:p>
            <a:pPr marL="0" indent="0">
              <a:buNone/>
            </a:pPr>
            <a:r>
              <a:rPr lang="en-US" sz="2200" dirty="0">
                <a:latin typeface="Consolas"/>
                <a:cs typeface="Consolas"/>
              </a:rPr>
              <a:t>class Account {</a:t>
            </a:r>
          </a:p>
          <a:p>
            <a:pPr marL="457200" lvl="1" indent="0">
              <a:buNone/>
            </a:pPr>
            <a:r>
              <a:rPr lang="en-US" sz="2200" dirty="0">
                <a:latin typeface="Consolas"/>
                <a:cs typeface="Consolas"/>
              </a:rPr>
              <a:t>private </a:t>
            </a:r>
            <a:r>
              <a:rPr lang="en-US" sz="2200" dirty="0" err="1">
                <a:latin typeface="Consolas"/>
                <a:cs typeface="Consolas"/>
              </a:rPr>
              <a:t>int</a:t>
            </a:r>
            <a:r>
              <a:rPr lang="en-US" sz="2200" dirty="0">
                <a:latin typeface="Consolas"/>
                <a:cs typeface="Consolas"/>
              </a:rPr>
              <a:t> balance; </a:t>
            </a:r>
          </a:p>
          <a:p>
            <a:pPr marL="457200" lvl="1" indent="0">
              <a:buNone/>
            </a:pPr>
            <a:r>
              <a:rPr lang="en-US" sz="2200" dirty="0">
                <a:latin typeface="Consolas"/>
                <a:cs typeface="Consolas"/>
              </a:rPr>
              <a:t>public </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getBalance</a:t>
            </a:r>
            <a:r>
              <a:rPr lang="en-US" sz="2200" dirty="0">
                <a:latin typeface="Consolas"/>
                <a:cs typeface="Consolas"/>
              </a:rPr>
              <a:t>() {</a:t>
            </a:r>
          </a:p>
          <a:p>
            <a:pPr marL="457200" lvl="1" indent="0">
              <a:buNone/>
            </a:pPr>
            <a:r>
              <a:rPr lang="en-US" sz="2200" dirty="0">
                <a:latin typeface="Consolas"/>
                <a:cs typeface="Consolas"/>
              </a:rPr>
              <a:t>	return balance;</a:t>
            </a:r>
          </a:p>
          <a:p>
            <a:pPr marL="457200" lvl="1" indent="0">
              <a:buNone/>
            </a:pPr>
            <a:r>
              <a:rPr lang="en-US" sz="2200" dirty="0">
                <a:latin typeface="Consolas"/>
                <a:cs typeface="Consolas"/>
              </a:rPr>
              <a:t>}</a:t>
            </a:r>
          </a:p>
          <a:p>
            <a:pPr marL="0" indent="0">
              <a:buNone/>
            </a:pPr>
            <a:r>
              <a:rPr lang="en-US" sz="2200" dirty="0">
                <a:latin typeface="Consolas"/>
                <a:cs typeface="Consolas"/>
              </a:rPr>
              <a:t>	public void withdraw(</a:t>
            </a:r>
            <a:r>
              <a:rPr lang="en-US" sz="2200" dirty="0" err="1">
                <a:latin typeface="Consolas"/>
                <a:cs typeface="Consolas"/>
              </a:rPr>
              <a:t>int</a:t>
            </a:r>
            <a:r>
              <a:rPr lang="en-US" sz="2200" dirty="0">
                <a:latin typeface="Consolas"/>
                <a:cs typeface="Consolas"/>
              </a:rPr>
              <a:t> amount) {</a:t>
            </a:r>
          </a:p>
          <a:p>
            <a:pPr marL="0" indent="0">
              <a:buNone/>
            </a:pPr>
            <a:r>
              <a:rPr lang="en-US" sz="2200" dirty="0">
                <a:latin typeface="Consolas"/>
                <a:cs typeface="Consolas"/>
              </a:rPr>
              <a:t>			balance -= amount;</a:t>
            </a:r>
          </a:p>
          <a:p>
            <a:pPr marL="0" indent="0">
              <a:buNone/>
            </a:pPr>
            <a:r>
              <a:rPr lang="en-US" sz="2200" dirty="0">
                <a:latin typeface="Consolas"/>
                <a:cs typeface="Consolas"/>
              </a:rPr>
              <a:t>	}</a:t>
            </a:r>
          </a:p>
          <a:p>
            <a:pPr marL="0" indent="0">
              <a:buNone/>
            </a:pPr>
            <a:r>
              <a:rPr lang="en-US" sz="2200" dirty="0">
                <a:latin typeface="Consolas"/>
                <a:cs typeface="Consolas"/>
              </a:rPr>
              <a:t>}</a:t>
            </a:r>
          </a:p>
          <a:p>
            <a:endParaRPr lang="en-US" dirty="0"/>
          </a:p>
        </p:txBody>
      </p:sp>
    </p:spTree>
    <p:extLst>
      <p:ext uri="{BB962C8B-B14F-4D97-AF65-F5344CB8AC3E}">
        <p14:creationId xmlns:p14="http://schemas.microsoft.com/office/powerpoint/2010/main" val="1453602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Notify</a:t>
            </a:r>
          </a:p>
        </p:txBody>
      </p:sp>
      <p:sp>
        <p:nvSpPr>
          <p:cNvPr id="3" name="Content Placeholder 2"/>
          <p:cNvSpPr>
            <a:spLocks noGrp="1"/>
          </p:cNvSpPr>
          <p:nvPr>
            <p:ph idx="1"/>
          </p:nvPr>
        </p:nvSpPr>
        <p:spPr/>
        <p:txBody>
          <a:bodyPr>
            <a:normAutofit/>
          </a:bodyPr>
          <a:lstStyle/>
          <a:p>
            <a:r>
              <a:rPr lang="en-US" dirty="0"/>
              <a:t>The </a:t>
            </a:r>
            <a:r>
              <a:rPr lang="en-US" dirty="0">
                <a:solidFill>
                  <a:schemeClr val="accent6">
                    <a:lumMod val="75000"/>
                  </a:schemeClr>
                </a:solidFill>
              </a:rPr>
              <a:t>notify() </a:t>
            </a:r>
            <a:r>
              <a:rPr lang="en-US" dirty="0"/>
              <a:t>method send a signal to one of the threads that are waiting in the same object's waiting pool.</a:t>
            </a:r>
          </a:p>
          <a:p>
            <a:r>
              <a:rPr lang="en-US" dirty="0"/>
              <a:t>The </a:t>
            </a:r>
            <a:r>
              <a:rPr lang="en-US" dirty="0">
                <a:solidFill>
                  <a:schemeClr val="accent6">
                    <a:lumMod val="75000"/>
                  </a:schemeClr>
                </a:solidFill>
              </a:rPr>
              <a:t>notify() </a:t>
            </a:r>
            <a:r>
              <a:rPr lang="en-US" dirty="0"/>
              <a:t>method CANNOT specify which waiting thread to notify.</a:t>
            </a:r>
          </a:p>
          <a:p>
            <a:r>
              <a:rPr lang="en-US" dirty="0"/>
              <a:t>The method </a:t>
            </a:r>
            <a:r>
              <a:rPr lang="en-US" dirty="0" err="1">
                <a:solidFill>
                  <a:schemeClr val="accent6">
                    <a:lumMod val="75000"/>
                  </a:schemeClr>
                </a:solidFill>
              </a:rPr>
              <a:t>notifyAll</a:t>
            </a:r>
            <a:r>
              <a:rPr lang="en-US" dirty="0">
                <a:solidFill>
                  <a:schemeClr val="accent6">
                    <a:lumMod val="75000"/>
                  </a:schemeClr>
                </a:solidFill>
              </a:rPr>
              <a:t>() </a:t>
            </a:r>
            <a:r>
              <a:rPr lang="en-US" dirty="0"/>
              <a:t>is similar but sends a signal to all the threads waiting on the object.</a:t>
            </a:r>
          </a:p>
          <a:p>
            <a:endParaRPr lang="en-US" dirty="0"/>
          </a:p>
        </p:txBody>
      </p:sp>
    </p:spTree>
    <p:extLst>
      <p:ext uri="{BB962C8B-B14F-4D97-AF65-F5344CB8AC3E}">
        <p14:creationId xmlns:p14="http://schemas.microsoft.com/office/powerpoint/2010/main" val="18332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issues</a:t>
            </a:r>
          </a:p>
        </p:txBody>
      </p:sp>
      <p:sp>
        <p:nvSpPr>
          <p:cNvPr id="3" name="Content Placeholder 2"/>
          <p:cNvSpPr>
            <a:spLocks noGrp="1"/>
          </p:cNvSpPr>
          <p:nvPr>
            <p:ph idx="1"/>
          </p:nvPr>
        </p:nvSpPr>
        <p:spPr/>
        <p:txBody>
          <a:bodyPr/>
          <a:lstStyle/>
          <a:p>
            <a:r>
              <a:rPr lang="en-US" dirty="0"/>
              <a:t>If code is correctly synchronized, it still might not work. The main issues are:</a:t>
            </a:r>
          </a:p>
          <a:p>
            <a:pPr lvl="1"/>
            <a:r>
              <a:rPr lang="en-US" dirty="0"/>
              <a:t>Deadlock (indefinite wait)</a:t>
            </a:r>
          </a:p>
          <a:p>
            <a:pPr lvl="1"/>
            <a:r>
              <a:rPr lang="en-US" dirty="0" err="1"/>
              <a:t>Livelock</a:t>
            </a:r>
            <a:r>
              <a:rPr lang="en-US" dirty="0"/>
              <a:t> (threads running but no work gets done)</a:t>
            </a:r>
          </a:p>
          <a:p>
            <a:pPr lvl="1"/>
            <a:r>
              <a:rPr lang="en-US" dirty="0"/>
              <a:t>Starvation (thread never executes)</a:t>
            </a:r>
          </a:p>
        </p:txBody>
      </p:sp>
    </p:spTree>
    <p:extLst>
      <p:ext uri="{BB962C8B-B14F-4D97-AF65-F5344CB8AC3E}">
        <p14:creationId xmlns:p14="http://schemas.microsoft.com/office/powerpoint/2010/main" val="2607791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a:t>
            </a:r>
          </a:p>
        </p:txBody>
      </p:sp>
      <p:sp>
        <p:nvSpPr>
          <p:cNvPr id="3" name="Content Placeholder 2"/>
          <p:cNvSpPr>
            <a:spLocks noGrp="1"/>
          </p:cNvSpPr>
          <p:nvPr>
            <p:ph idx="1"/>
          </p:nvPr>
        </p:nvSpPr>
        <p:spPr/>
        <p:txBody>
          <a:bodyPr>
            <a:normAutofit lnSpcReduction="10000"/>
          </a:bodyPr>
          <a:lstStyle/>
          <a:p>
            <a:r>
              <a:rPr lang="en-US" dirty="0"/>
              <a:t>Deadlock occurs when two threads are blocked, with each other waiting for the other’s lock.</a:t>
            </a:r>
          </a:p>
          <a:p>
            <a:pPr lvl="1"/>
            <a:r>
              <a:rPr lang="en-US" dirty="0">
                <a:solidFill>
                  <a:schemeClr val="accent6">
                    <a:lumMod val="75000"/>
                  </a:schemeClr>
                </a:solidFill>
              </a:rPr>
              <a:t>Neither can run until the other gives up its lock, so they wait forever</a:t>
            </a:r>
          </a:p>
          <a:p>
            <a:r>
              <a:rPr lang="en-US" dirty="0"/>
              <a:t>Poor design can lead to deadlock</a:t>
            </a:r>
          </a:p>
          <a:p>
            <a:pPr lvl="1"/>
            <a:r>
              <a:rPr lang="en-US" dirty="0"/>
              <a:t>It is hard to debug code to avoid deadlock</a:t>
            </a:r>
          </a:p>
          <a:p>
            <a:pPr lvl="1"/>
            <a:r>
              <a:rPr lang="en-US" dirty="0"/>
              <a:t>Model checking could be a solution (problem: state space explosion)</a:t>
            </a:r>
          </a:p>
          <a:p>
            <a:endParaRPr lang="en-US" dirty="0"/>
          </a:p>
        </p:txBody>
      </p:sp>
    </p:spTree>
    <p:extLst>
      <p:ext uri="{BB962C8B-B14F-4D97-AF65-F5344CB8AC3E}">
        <p14:creationId xmlns:p14="http://schemas.microsoft.com/office/powerpoint/2010/main" val="2701852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a:t>
            </a:r>
          </a:p>
        </p:txBody>
      </p:sp>
      <p:pic>
        <p:nvPicPr>
          <p:cNvPr id="4" name="Content Placeholder 3" descr="thread_deadlock_scenario.png"/>
          <p:cNvPicPr>
            <a:picLocks noGrp="1" noChangeAspect="1"/>
          </p:cNvPicPr>
          <p:nvPr>
            <p:ph idx="1"/>
          </p:nvPr>
        </p:nvPicPr>
        <p:blipFill>
          <a:blip r:embed="rId2">
            <a:extLst>
              <a:ext uri="{28A0092B-C50C-407E-A947-70E740481C1C}">
                <a14:useLocalDpi xmlns:a14="http://schemas.microsoft.com/office/drawing/2010/main" val="0"/>
              </a:ext>
            </a:extLst>
          </a:blip>
          <a:srcRect t="-33202" b="-33202"/>
          <a:stretch>
            <a:fillRect/>
          </a:stretch>
        </p:blipFill>
        <p:spPr/>
      </p:pic>
    </p:spTree>
    <p:extLst>
      <p:ext uri="{BB962C8B-B14F-4D97-AF65-F5344CB8AC3E}">
        <p14:creationId xmlns:p14="http://schemas.microsoft.com/office/powerpoint/2010/main" val="516096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Livelock</a:t>
            </a:r>
            <a:endParaRPr lang="en-US" dirty="0"/>
          </a:p>
        </p:txBody>
      </p:sp>
      <p:sp>
        <p:nvSpPr>
          <p:cNvPr id="3" name="Content Placeholder 2"/>
          <p:cNvSpPr>
            <a:spLocks noGrp="1"/>
          </p:cNvSpPr>
          <p:nvPr>
            <p:ph idx="1"/>
          </p:nvPr>
        </p:nvSpPr>
        <p:spPr/>
        <p:txBody>
          <a:bodyPr>
            <a:normAutofit lnSpcReduction="10000"/>
          </a:bodyPr>
          <a:lstStyle/>
          <a:p>
            <a:r>
              <a:rPr lang="en-US" dirty="0"/>
              <a:t>A thread often acts in response to the action of another thread. If the other thread's action is also a response to the action of another thread, then </a:t>
            </a:r>
            <a:r>
              <a:rPr lang="en-US" dirty="0" err="1"/>
              <a:t>livelock</a:t>
            </a:r>
            <a:r>
              <a:rPr lang="en-US" dirty="0"/>
              <a:t> may result. </a:t>
            </a:r>
          </a:p>
          <a:p>
            <a:r>
              <a:rPr lang="en-US" dirty="0"/>
              <a:t>As with deadlock, </a:t>
            </a:r>
            <a:r>
              <a:rPr lang="en-US" dirty="0" err="1"/>
              <a:t>livelocked</a:t>
            </a:r>
            <a:r>
              <a:rPr lang="en-US" dirty="0"/>
              <a:t> threads are unable to make further progress. </a:t>
            </a:r>
          </a:p>
          <a:p>
            <a:r>
              <a:rPr lang="en-US" dirty="0"/>
              <a:t>However, the </a:t>
            </a:r>
            <a:r>
              <a:rPr lang="en-US" b="1" dirty="0"/>
              <a:t>threads are not blocked </a:t>
            </a:r>
            <a:r>
              <a:rPr lang="en-US" dirty="0"/>
              <a:t>— they are simply too busy responding to each other to resume work. </a:t>
            </a:r>
          </a:p>
        </p:txBody>
      </p:sp>
    </p:spTree>
    <p:extLst>
      <p:ext uri="{BB962C8B-B14F-4D97-AF65-F5344CB8AC3E}">
        <p14:creationId xmlns:p14="http://schemas.microsoft.com/office/powerpoint/2010/main" val="2804244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Starvation</a:t>
            </a:r>
          </a:p>
        </p:txBody>
      </p:sp>
      <p:sp>
        <p:nvSpPr>
          <p:cNvPr id="3" name="Content Placeholder 2"/>
          <p:cNvSpPr>
            <a:spLocks noGrp="1"/>
          </p:cNvSpPr>
          <p:nvPr>
            <p:ph idx="1"/>
          </p:nvPr>
        </p:nvSpPr>
        <p:spPr/>
        <p:txBody>
          <a:bodyPr>
            <a:normAutofit fontScale="92500"/>
          </a:bodyPr>
          <a:lstStyle/>
          <a:p>
            <a:r>
              <a:rPr lang="en-US" dirty="0"/>
              <a:t>Starvation describes a situation where a thread is unable to gain regular access to shared resources and is unable to make progress. </a:t>
            </a:r>
          </a:p>
          <a:p>
            <a:r>
              <a:rPr lang="en-US" dirty="0"/>
              <a:t>For example, suppose an object provides a synchronized method that often takes a long time to return. If one thread invokes this method frequently, other threads that also need frequent synchronized access to the same object will often be blocked.</a:t>
            </a:r>
          </a:p>
        </p:txBody>
      </p:sp>
    </p:spTree>
    <p:extLst>
      <p:ext uri="{BB962C8B-B14F-4D97-AF65-F5344CB8AC3E}">
        <p14:creationId xmlns:p14="http://schemas.microsoft.com/office/powerpoint/2010/main" val="2463453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Starvation</a:t>
            </a:r>
          </a:p>
        </p:txBody>
      </p:sp>
      <p:pic>
        <p:nvPicPr>
          <p:cNvPr id="4" name="Content Placeholder 3" descr="thread_starvation_scenario.png"/>
          <p:cNvPicPr>
            <a:picLocks noGrp="1" noChangeAspect="1"/>
          </p:cNvPicPr>
          <p:nvPr>
            <p:ph idx="1"/>
          </p:nvPr>
        </p:nvPicPr>
        <p:blipFill>
          <a:blip r:embed="rId2">
            <a:extLst>
              <a:ext uri="{28A0092B-C50C-407E-A947-70E740481C1C}">
                <a14:useLocalDpi xmlns:a14="http://schemas.microsoft.com/office/drawing/2010/main" val="0"/>
              </a:ext>
            </a:extLst>
          </a:blip>
          <a:srcRect t="-32962" b="-32962"/>
          <a:stretch>
            <a:fillRect/>
          </a:stretch>
        </p:blipFill>
        <p:spPr/>
      </p:pic>
    </p:spTree>
    <p:extLst>
      <p:ext uri="{BB962C8B-B14F-4D97-AF65-F5344CB8AC3E}">
        <p14:creationId xmlns:p14="http://schemas.microsoft.com/office/powerpoint/2010/main" val="1550433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Recap: Threads Are Hard</a:t>
            </a:r>
          </a:p>
        </p:txBody>
      </p:sp>
      <p:sp>
        <p:nvSpPr>
          <p:cNvPr id="3" name="Content Placeholder 2"/>
          <p:cNvSpPr>
            <a:spLocks noGrp="1"/>
          </p:cNvSpPr>
          <p:nvPr>
            <p:ph idx="1"/>
          </p:nvPr>
        </p:nvSpPr>
        <p:spPr/>
        <p:txBody>
          <a:bodyPr>
            <a:normAutofit lnSpcReduction="10000"/>
          </a:bodyPr>
          <a:lstStyle/>
          <a:p>
            <a:r>
              <a:rPr lang="en-US" dirty="0"/>
              <a:t>Synchronization</a:t>
            </a:r>
          </a:p>
          <a:p>
            <a:pPr lvl="1"/>
            <a:r>
              <a:rPr lang="en-US" dirty="0"/>
              <a:t>Must coordinate access to shared data with locks. Forgot a lock? Enjoy corrupted data.</a:t>
            </a:r>
          </a:p>
          <a:p>
            <a:r>
              <a:rPr lang="en-US" dirty="0"/>
              <a:t>Performance issues</a:t>
            </a:r>
          </a:p>
          <a:p>
            <a:pPr lvl="1"/>
            <a:r>
              <a:rPr lang="en-US" dirty="0"/>
              <a:t>Simple locking yields low concurrency. </a:t>
            </a:r>
          </a:p>
          <a:p>
            <a:pPr lvl="1"/>
            <a:r>
              <a:rPr lang="en-US" dirty="0"/>
              <a:t>Fine-grained locking increases complexity</a:t>
            </a:r>
          </a:p>
          <a:p>
            <a:r>
              <a:rPr lang="en-US" dirty="0"/>
              <a:t>Hard to debug</a:t>
            </a:r>
          </a:p>
          <a:p>
            <a:pPr lvl="1"/>
            <a:r>
              <a:rPr lang="en-US" dirty="0"/>
              <a:t>Data and Timing dependencies</a:t>
            </a:r>
          </a:p>
          <a:p>
            <a:pPr lvl="1"/>
            <a:r>
              <a:rPr lang="en-US" dirty="0"/>
              <a:t>Few debugging tools</a:t>
            </a:r>
          </a:p>
          <a:p>
            <a:endParaRPr lang="en-US" dirty="0"/>
          </a:p>
        </p:txBody>
      </p:sp>
    </p:spTree>
    <p:extLst>
      <p:ext uri="{BB962C8B-B14F-4D97-AF65-F5344CB8AC3E}">
        <p14:creationId xmlns:p14="http://schemas.microsoft.com/office/powerpoint/2010/main" val="1481069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Synchronization</a:t>
            </a:r>
          </a:p>
        </p:txBody>
      </p:sp>
      <p:sp>
        <p:nvSpPr>
          <p:cNvPr id="3" name="Content Placeholder 2"/>
          <p:cNvSpPr>
            <a:spLocks noGrp="1"/>
          </p:cNvSpPr>
          <p:nvPr>
            <p:ph idx="1"/>
          </p:nvPr>
        </p:nvSpPr>
        <p:spPr/>
        <p:txBody>
          <a:bodyPr>
            <a:normAutofit/>
          </a:bodyPr>
          <a:lstStyle/>
          <a:p>
            <a:r>
              <a:rPr lang="en-US" dirty="0"/>
              <a:t>Each person (i.e., thread) does these steps</a:t>
            </a:r>
          </a:p>
          <a:p>
            <a:pPr marL="971550" lvl="1" indent="-514350">
              <a:buFont typeface="+mj-lt"/>
              <a:buAutoNum type="arabicPeriod"/>
            </a:pPr>
            <a:r>
              <a:rPr lang="en-US" dirty="0"/>
              <a:t>Decide an amount to withdrawal</a:t>
            </a:r>
          </a:p>
          <a:p>
            <a:pPr marL="971550" lvl="1" indent="-514350">
              <a:buFont typeface="+mj-lt"/>
              <a:buAutoNum type="arabicPeriod"/>
            </a:pPr>
            <a:r>
              <a:rPr lang="en-US" dirty="0"/>
              <a:t>Check the balance of the account.</a:t>
            </a:r>
          </a:p>
          <a:p>
            <a:pPr marL="971550" lvl="1" indent="-514350">
              <a:buFont typeface="+mj-lt"/>
              <a:buAutoNum type="arabicPeriod"/>
            </a:pPr>
            <a:r>
              <a:rPr lang="en-US" dirty="0"/>
              <a:t>If there's enough money, withdrawal the decided amount</a:t>
            </a:r>
          </a:p>
          <a:p>
            <a:r>
              <a:rPr lang="en-US" dirty="0"/>
              <a:t>What happens if the scheduler suspends one thread between step 2 and step 3 and the other one gets executed?</a:t>
            </a:r>
          </a:p>
          <a:p>
            <a:endParaRPr lang="en-US" dirty="0"/>
          </a:p>
        </p:txBody>
      </p:sp>
    </p:spTree>
    <p:extLst>
      <p:ext uri="{BB962C8B-B14F-4D97-AF65-F5344CB8AC3E}">
        <p14:creationId xmlns:p14="http://schemas.microsoft.com/office/powerpoint/2010/main" val="323692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a:t>
            </a:r>
          </a:p>
        </p:txBody>
      </p:sp>
      <p:sp>
        <p:nvSpPr>
          <p:cNvPr id="3" name="Content Placeholder 2"/>
          <p:cNvSpPr>
            <a:spLocks noGrp="1"/>
          </p:cNvSpPr>
          <p:nvPr>
            <p:ph idx="1"/>
          </p:nvPr>
        </p:nvSpPr>
        <p:spPr/>
        <p:txBody>
          <a:bodyPr>
            <a:normAutofit fontScale="92500" lnSpcReduction="10000"/>
          </a:bodyPr>
          <a:lstStyle/>
          <a:p>
            <a:r>
              <a:rPr lang="en-US" dirty="0"/>
              <a:t>Homer decides to withdraw 100$ and verifies that the account contains 125$!</a:t>
            </a:r>
          </a:p>
          <a:p>
            <a:r>
              <a:rPr lang="en-US" dirty="0">
                <a:solidFill>
                  <a:schemeClr val="accent6">
                    <a:lumMod val="75000"/>
                  </a:schemeClr>
                </a:solidFill>
              </a:rPr>
              <a:t>Marge enters the status RUNNING</a:t>
            </a:r>
          </a:p>
          <a:p>
            <a:r>
              <a:rPr lang="en-US" dirty="0">
                <a:solidFill>
                  <a:srgbClr val="008000"/>
                </a:solidFill>
              </a:rPr>
              <a:t>Marge decide to withdraw 120$ and verifies that the account contains 125$ !</a:t>
            </a:r>
          </a:p>
          <a:p>
            <a:r>
              <a:rPr lang="en-US" dirty="0">
                <a:solidFill>
                  <a:srgbClr val="008000"/>
                </a:solidFill>
              </a:rPr>
              <a:t>Marge withdraws 120$</a:t>
            </a:r>
          </a:p>
          <a:p>
            <a:r>
              <a:rPr lang="en-US" dirty="0">
                <a:solidFill>
                  <a:schemeClr val="accent6">
                    <a:lumMod val="75000"/>
                  </a:schemeClr>
                </a:solidFill>
              </a:rPr>
              <a:t>Homer enters the status RUNNING</a:t>
            </a:r>
          </a:p>
          <a:p>
            <a:r>
              <a:rPr lang="en-US" dirty="0">
                <a:solidFill>
                  <a:srgbClr val="000000"/>
                </a:solidFill>
              </a:rPr>
              <a:t>Homer withdraw 100$ (he has already checked!) but the ATM gives him only 5$</a:t>
            </a:r>
          </a:p>
          <a:p>
            <a:endParaRPr lang="en-US" dirty="0"/>
          </a:p>
          <a:p>
            <a:endParaRPr lang="en-US" dirty="0"/>
          </a:p>
        </p:txBody>
      </p:sp>
    </p:spTree>
    <p:extLst>
      <p:ext uri="{BB962C8B-B14F-4D97-AF65-F5344CB8AC3E}">
        <p14:creationId xmlns:p14="http://schemas.microsoft.com/office/powerpoint/2010/main" val="2668270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a:t>
            </a:r>
          </a:p>
        </p:txBody>
      </p:sp>
      <p:sp>
        <p:nvSpPr>
          <p:cNvPr id="4" name="object 7"/>
          <p:cNvSpPr/>
          <p:nvPr/>
        </p:nvSpPr>
        <p:spPr>
          <a:xfrm>
            <a:off x="3022601" y="2006600"/>
            <a:ext cx="3200400" cy="41529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84509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Race condition</a:t>
            </a:r>
          </a:p>
        </p:txBody>
      </p:sp>
      <p:sp>
        <p:nvSpPr>
          <p:cNvPr id="3" name="Content Placeholder 2"/>
          <p:cNvSpPr>
            <a:spLocks noGrp="1"/>
          </p:cNvSpPr>
          <p:nvPr>
            <p:ph idx="1"/>
          </p:nvPr>
        </p:nvSpPr>
        <p:spPr/>
        <p:txBody>
          <a:bodyPr/>
          <a:lstStyle/>
          <a:p>
            <a:r>
              <a:rPr lang="en-US" dirty="0"/>
              <a:t>A problem happening whenever:</a:t>
            </a:r>
          </a:p>
          <a:p>
            <a:pPr lvl="1"/>
            <a:r>
              <a:rPr lang="en-US" dirty="0"/>
              <a:t>Two or more threads share the same resource (typically an object's instance variable)</a:t>
            </a:r>
          </a:p>
          <a:p>
            <a:pPr lvl="1"/>
            <a:r>
              <a:rPr lang="en-US" dirty="0">
                <a:solidFill>
                  <a:schemeClr val="accent6">
                    <a:lumMod val="75000"/>
                  </a:schemeClr>
                </a:solidFill>
              </a:rPr>
              <a:t>This can produce corrupted data if one thread </a:t>
            </a:r>
            <a:r>
              <a:rPr lang="en-US" i="1" dirty="0">
                <a:solidFill>
                  <a:schemeClr val="accent6">
                    <a:lumMod val="75000"/>
                  </a:schemeClr>
                </a:solidFill>
              </a:rPr>
              <a:t>"races in" </a:t>
            </a:r>
            <a:r>
              <a:rPr lang="en-US" dirty="0">
                <a:solidFill>
                  <a:schemeClr val="accent6">
                    <a:lumMod val="75000"/>
                  </a:schemeClr>
                </a:solidFill>
              </a:rPr>
              <a:t>too quickly before an operation has completed.</a:t>
            </a:r>
          </a:p>
          <a:p>
            <a:pPr marL="0" indent="0">
              <a:buNone/>
            </a:pPr>
            <a:endParaRPr lang="en-US" dirty="0"/>
          </a:p>
        </p:txBody>
      </p:sp>
    </p:spTree>
    <p:extLst>
      <p:ext uri="{BB962C8B-B14F-4D97-AF65-F5344CB8AC3E}">
        <p14:creationId xmlns:p14="http://schemas.microsoft.com/office/powerpoint/2010/main" val="1216020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Preventing Race Conditions</a:t>
            </a:r>
          </a:p>
        </p:txBody>
      </p:sp>
      <p:sp>
        <p:nvSpPr>
          <p:cNvPr id="3" name="Content Placeholder 2"/>
          <p:cNvSpPr>
            <a:spLocks noGrp="1"/>
          </p:cNvSpPr>
          <p:nvPr>
            <p:ph idx="1"/>
          </p:nvPr>
        </p:nvSpPr>
        <p:spPr/>
        <p:txBody>
          <a:bodyPr/>
          <a:lstStyle/>
          <a:p>
            <a:r>
              <a:rPr lang="en-US" dirty="0"/>
              <a:t>We must guarantee that the two steps of the withdrawal are NEVER split apart.</a:t>
            </a:r>
          </a:p>
          <a:p>
            <a:r>
              <a:rPr lang="en-US" dirty="0">
                <a:solidFill>
                  <a:srgbClr val="E46C0A"/>
                </a:solidFill>
              </a:rPr>
              <a:t>Withdrawal must be an atomic operation:</a:t>
            </a:r>
          </a:p>
          <a:p>
            <a:pPr lvl="1"/>
            <a:r>
              <a:rPr lang="en-US" dirty="0"/>
              <a:t>Any withdrawal must be completed before any other thread is allowed to act on the account</a:t>
            </a:r>
          </a:p>
          <a:p>
            <a:pPr lvl="1"/>
            <a:r>
              <a:rPr lang="en-US" dirty="0">
                <a:solidFill>
                  <a:srgbClr val="E46C0A"/>
                </a:solidFill>
              </a:rPr>
              <a:t>Regardless of the number of actual instructions!</a:t>
            </a:r>
          </a:p>
          <a:p>
            <a:endParaRPr lang="en-US" dirty="0"/>
          </a:p>
        </p:txBody>
      </p:sp>
    </p:spTree>
    <p:extLst>
      <p:ext uri="{BB962C8B-B14F-4D97-AF65-F5344CB8AC3E}">
        <p14:creationId xmlns:p14="http://schemas.microsoft.com/office/powerpoint/2010/main" val="2686408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Synchronized</a:t>
            </a:r>
          </a:p>
        </p:txBody>
      </p:sp>
      <p:sp>
        <p:nvSpPr>
          <p:cNvPr id="3" name="Content Placeholder 2"/>
          <p:cNvSpPr>
            <a:spLocks noGrp="1"/>
          </p:cNvSpPr>
          <p:nvPr>
            <p:ph idx="1"/>
          </p:nvPr>
        </p:nvSpPr>
        <p:spPr/>
        <p:txBody>
          <a:bodyPr>
            <a:normAutofit fontScale="92500"/>
          </a:bodyPr>
          <a:lstStyle/>
          <a:p>
            <a:r>
              <a:rPr lang="en-US" dirty="0"/>
              <a:t>You can't guarantee that a single thread will stay running during a whole operation (supposed to be atomic for avoiding race conditions).</a:t>
            </a:r>
          </a:p>
          <a:p>
            <a:r>
              <a:rPr lang="en-US" dirty="0">
                <a:solidFill>
                  <a:schemeClr val="accent6">
                    <a:lumMod val="75000"/>
                  </a:schemeClr>
                </a:solidFill>
              </a:rPr>
              <a:t>Developers can not control the scheduler </a:t>
            </a:r>
            <a:r>
              <a:rPr lang="en-US" dirty="0"/>
              <a:t>(excluding the case of calling yield()).</a:t>
            </a:r>
          </a:p>
          <a:p>
            <a:r>
              <a:rPr lang="en-US" dirty="0"/>
              <a:t>The modifier </a:t>
            </a:r>
            <a:r>
              <a:rPr lang="en-US" dirty="0">
                <a:solidFill>
                  <a:srgbClr val="E46C0A"/>
                </a:solidFill>
              </a:rPr>
              <a:t>synchronized</a:t>
            </a:r>
            <a:r>
              <a:rPr lang="en-US" dirty="0"/>
              <a:t> can be applied to a method or an object.</a:t>
            </a:r>
          </a:p>
          <a:p>
            <a:r>
              <a:rPr lang="en-US" dirty="0"/>
              <a:t>Synchronized locks a code block: </a:t>
            </a:r>
            <a:r>
              <a:rPr lang="en-US" dirty="0">
                <a:solidFill>
                  <a:srgbClr val="E46C0A"/>
                </a:solidFill>
              </a:rPr>
              <a:t>only one thread at a time can access.</a:t>
            </a:r>
          </a:p>
        </p:txBody>
      </p:sp>
    </p:spTree>
    <p:extLst>
      <p:ext uri="{BB962C8B-B14F-4D97-AF65-F5344CB8AC3E}">
        <p14:creationId xmlns:p14="http://schemas.microsoft.com/office/powerpoint/2010/main" val="1002645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 and Locks</a:t>
            </a:r>
          </a:p>
        </p:txBody>
      </p:sp>
      <p:sp>
        <p:nvSpPr>
          <p:cNvPr id="3" name="Content Placeholder 2"/>
          <p:cNvSpPr>
            <a:spLocks noGrp="1"/>
          </p:cNvSpPr>
          <p:nvPr>
            <p:ph idx="1"/>
          </p:nvPr>
        </p:nvSpPr>
        <p:spPr/>
        <p:txBody>
          <a:bodyPr>
            <a:normAutofit fontScale="92500" lnSpcReduction="20000"/>
          </a:bodyPr>
          <a:lstStyle/>
          <a:p>
            <a:r>
              <a:rPr lang="en-US" dirty="0">
                <a:solidFill>
                  <a:srgbClr val="E46C0A"/>
                </a:solidFill>
              </a:rPr>
              <a:t>Every object in Java has one built-in lock</a:t>
            </a:r>
          </a:p>
          <a:p>
            <a:r>
              <a:rPr lang="en-US" dirty="0"/>
              <a:t>Enter a synchronized non-static method means getting the lock of the object. If one thread gets the lock, the other threads have to wait to enter the synchronized code until the lock is released (thread exits the </a:t>
            </a:r>
            <a:r>
              <a:rPr lang="en-US" dirty="0">
                <a:solidFill>
                  <a:schemeClr val="accent6">
                    <a:lumMod val="75000"/>
                  </a:schemeClr>
                </a:solidFill>
              </a:rPr>
              <a:t>synchronized </a:t>
            </a:r>
            <a:r>
              <a:rPr lang="en-US" dirty="0"/>
              <a:t>method)</a:t>
            </a:r>
          </a:p>
          <a:p>
            <a:r>
              <a:rPr lang="en-US" dirty="0"/>
              <a:t>Not all methods in a class need to be synchronized.</a:t>
            </a:r>
          </a:p>
          <a:p>
            <a:r>
              <a:rPr lang="en-US" dirty="0">
                <a:solidFill>
                  <a:schemeClr val="accent6">
                    <a:lumMod val="75000"/>
                  </a:schemeClr>
                </a:solidFill>
              </a:rPr>
              <a:t>Once a thread gets the lock on an object, no other thread can enter any of the synchronized methods of the object.</a:t>
            </a:r>
          </a:p>
          <a:p>
            <a:endParaRPr lang="en-US" dirty="0"/>
          </a:p>
        </p:txBody>
      </p:sp>
    </p:spTree>
    <p:extLst>
      <p:ext uri="{BB962C8B-B14F-4D97-AF65-F5344CB8AC3E}">
        <p14:creationId xmlns:p14="http://schemas.microsoft.com/office/powerpoint/2010/main" val="2956622518"/>
      </p:ext>
    </p:extLst>
  </p:cSld>
  <p:clrMapOvr>
    <a:masterClrMapping/>
  </p:clrMapOvr>
</p:sld>
</file>

<file path=ppt/theme/theme1.xml><?xml version="1.0" encoding="utf-8"?>
<a:theme xmlns:a="http://schemas.openxmlformats.org/drawingml/2006/main" name="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ING.thmx</Template>
  <TotalTime>1101</TotalTime>
  <Words>1361</Words>
  <Application>Microsoft Macintosh PowerPoint</Application>
  <PresentationFormat>On-screen Show (4:3)</PresentationFormat>
  <Paragraphs>159</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Consolas</vt:lpstr>
      <vt:lpstr>ING</vt:lpstr>
      <vt:lpstr>Java Threads - Synchronization</vt:lpstr>
      <vt:lpstr>Synchronization</vt:lpstr>
      <vt:lpstr>Synchronization</vt:lpstr>
      <vt:lpstr>Synchronization</vt:lpstr>
      <vt:lpstr>Synchronization</vt:lpstr>
      <vt:lpstr>Race condition</vt:lpstr>
      <vt:lpstr>Preventing Race Conditions</vt:lpstr>
      <vt:lpstr>Synchronized</vt:lpstr>
      <vt:lpstr>Synchronization and Locks</vt:lpstr>
      <vt:lpstr>Synchronization and Locks</vt:lpstr>
      <vt:lpstr>Synchronization and Locks</vt:lpstr>
      <vt:lpstr>Producer Consumer Pattern</vt:lpstr>
      <vt:lpstr>Manager Workers Pattern</vt:lpstr>
      <vt:lpstr>Synchronized code</vt:lpstr>
      <vt:lpstr>Thread-safe classes</vt:lpstr>
      <vt:lpstr>Collections.synchronized*</vt:lpstr>
      <vt:lpstr>Synchronization using Object</vt:lpstr>
      <vt:lpstr>Synchronization using Object</vt:lpstr>
      <vt:lpstr>Wait</vt:lpstr>
      <vt:lpstr>Notify</vt:lpstr>
      <vt:lpstr>Thread issues</vt:lpstr>
      <vt:lpstr>Deadlock</vt:lpstr>
      <vt:lpstr>Deadlock</vt:lpstr>
      <vt:lpstr>Livelock</vt:lpstr>
      <vt:lpstr>Starvation</vt:lpstr>
      <vt:lpstr>Starvation</vt:lpstr>
      <vt:lpstr>Recap: Threads Are Hard</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Threads - Syncronization</dc:title>
  <dc:creator>Nicola Bicocchi</dc:creator>
  <cp:lastModifiedBy>Microsoft Office User</cp:lastModifiedBy>
  <cp:revision>118</cp:revision>
  <dcterms:created xsi:type="dcterms:W3CDTF">2014-10-24T18:40:34Z</dcterms:created>
  <dcterms:modified xsi:type="dcterms:W3CDTF">2019-05-16T16:22:58Z</dcterms:modified>
</cp:coreProperties>
</file>