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334" r:id="rId4"/>
    <p:sldId id="259" r:id="rId5"/>
    <p:sldId id="277" r:id="rId6"/>
    <p:sldId id="287" r:id="rId7"/>
    <p:sldId id="307" r:id="rId8"/>
    <p:sldId id="308"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3699"/>
  </p:normalViewPr>
  <p:slideViewPr>
    <p:cSldViewPr>
      <p:cViewPr>
        <p:scale>
          <a:sx n="113" d="100"/>
          <a:sy n="113" d="100"/>
        </p:scale>
        <p:origin x="960" y="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371600"/>
            <a:ext cx="6999287" cy="2133600"/>
          </a:xfrm>
        </p:spPr>
        <p:txBody>
          <a:bodyPr>
            <a:normAutofit fontScale="90000"/>
          </a:bodyPr>
          <a:lstStyle/>
          <a:p>
            <a:pPr algn="l"/>
            <a:br>
              <a:rPr lang="en-US" dirty="0"/>
            </a:br>
            <a:br>
              <a:rPr lang="en-US" dirty="0"/>
            </a:br>
            <a:r>
              <a:rPr lang="en-US" dirty="0"/>
              <a:t>JDBC – </a:t>
            </a:r>
            <a:r>
              <a:rPr lang="en-US" sz="4000" dirty="0"/>
              <a:t>Java DB Connectivity</a:t>
            </a:r>
            <a:r>
              <a:rPr lang="en-US" dirty="0"/>
              <a:t> </a:t>
            </a:r>
            <a:br>
              <a:rPr lang="en-US" dirty="0"/>
            </a:b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a:latin typeface="Consolas"/>
                <a:cs typeface="Consolas"/>
              </a:rPr>
              <a:t>                              String password);</a:t>
            </a:r>
            <a:endParaRPr lang="en-US" sz="2400" dirty="0">
              <a:latin typeface="Consolas"/>
              <a:cs typeface="Consolas"/>
            </a:endParaRP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a:extLst>
              <a:ext uri="{28A0092B-C50C-407E-A947-70E740481C1C}">
                <a14:useLocalDpi xmlns:a14="http://schemas.microsoft.com/office/drawing/2010/main" val="0"/>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lnSpcReduction="10000"/>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a:extLst>
              <a:ext uri="{28A0092B-C50C-407E-A947-70E740481C1C}">
                <a14:useLocalDpi xmlns:a14="http://schemas.microsoft.com/office/drawing/2010/main" val="0"/>
              </a:ext>
            </a:extLst>
          </a:blip>
          <a:srcRect l="-31137" r="-31137"/>
          <a:stretch>
            <a:fillRect/>
          </a:stretch>
        </p:blipFill>
        <p:spPr>
          <a:xfrm>
            <a:off x="4191000" y="3523941"/>
            <a:ext cx="5825651" cy="3203884"/>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a:t>
            </a:r>
            <a:r>
              <a:rPr lang="en-US" sz="2800" dirty="0">
                <a:solidFill>
                  <a:schemeClr val="accent6">
                    <a:lumMod val="75000"/>
                  </a:schemeClr>
                </a:solidFill>
              </a:rPr>
              <a:t>always</a:t>
            </a:r>
            <a:r>
              <a:rPr lang="en-US" sz="2800" dirty="0">
                <a:solidFill>
                  <a:srgbClr val="000000"/>
                </a:solidFill>
              </a:rPr>
              <a:t> leave the database in a consistent state. </a:t>
            </a:r>
            <a:r>
              <a:rPr lang="en-US" sz="2800" dirty="0">
                <a:solidFill>
                  <a:schemeClr val="accent6">
                    <a:lumMod val="75000"/>
                  </a:schemeClr>
                </a:solidFill>
              </a:rPr>
              <a:t>Runtime errors must be minimized in industrial applications!</a:t>
            </a:r>
          </a:p>
          <a:p>
            <a:r>
              <a:rPr lang="en-US" sz="2800" dirty="0"/>
              <a:t>If a statement throws an exception, it must be caught within a catch statement.</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a:extLst>
              <a:ext uri="{28A0092B-C50C-407E-A947-70E740481C1C}">
                <a14:useLocalDpi xmlns:a14="http://schemas.microsoft.com/office/drawing/2010/main" val="0"/>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a:extLst>
              <a:ext uri="{28A0092B-C50C-407E-A947-70E740481C1C}">
                <a14:useLocalDpi xmlns:a14="http://schemas.microsoft.com/office/drawing/2010/main" val="0"/>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a:extLst>
              <a:ext uri="{28A0092B-C50C-407E-A947-70E740481C1C}">
                <a14:useLocalDpi xmlns:a14="http://schemas.microsoft.com/office/drawing/2010/main" val="0"/>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The most </a:t>
            </a:r>
            <a:r>
              <a:rPr lang="en-US" sz="2400" dirty="0" err="1"/>
              <a:t>promiment</a:t>
            </a:r>
            <a:r>
              <a:rPr lang="en-US" sz="2400" dirty="0"/>
              <a: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a:blip r:embed="rId3">
            <a:extLst>
              <a:ext uri="{28A0092B-C50C-407E-A947-70E740481C1C}">
                <a14:useLocalDpi xmlns:a14="http://schemas.microsoft.com/office/drawing/2010/main" val="0"/>
              </a:ext>
            </a:extLst>
          </a:blip>
          <a:srcRect l="-31137" r="-31137"/>
          <a:stretch>
            <a:fillRect/>
          </a:stretch>
        </p:blipFill>
        <p:spPr>
          <a:xfrm>
            <a:off x="4419600" y="3902953"/>
            <a:ext cx="5181600" cy="2849681"/>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solidFill>
                  <a:srgbClr val="000000"/>
                </a:solidFill>
                <a:latin typeface="Calibri"/>
                <a:cs typeface="Calibri"/>
              </a:rPr>
              <a:t>ResultSetMetaData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default mode is auto-commit, i.e., each </a:t>
            </a:r>
            <a:r>
              <a:rPr lang="en-US" sz="2100" dirty="0" err="1"/>
              <a:t>sql</a:t>
            </a:r>
            <a:r>
              <a:rPr lang="en-US" sz="2100" dirty="0"/>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a:extLst>
              <a:ext uri="{28A0092B-C50C-407E-A947-70E740481C1C}">
                <a14:useLocalDpi xmlns:a14="http://schemas.microsoft.com/office/drawing/2010/main" val="0"/>
              </a:ext>
            </a:extLst>
          </a:blip>
          <a:srcRect l="1436" t="1572" r="910" b="1985"/>
          <a:stretch/>
        </p:blipFill>
        <p:spPr>
          <a:xfrm>
            <a:off x="1685475" y="1744917"/>
            <a:ext cx="5804208" cy="420204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a:extLst>
              <a:ext uri="{28A0092B-C50C-407E-A947-70E740481C1C}">
                <a14:useLocalDpi xmlns:a14="http://schemas.microsoft.com/office/drawing/2010/main" val="0"/>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a:extLst>
              <a:ext uri="{28A0092B-C50C-407E-A947-70E740481C1C}">
                <a14:useLocalDpi xmlns:a14="http://schemas.microsoft.com/office/drawing/2010/main" val="0"/>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a:extLst>
              <a:ext uri="{28A0092B-C50C-407E-A947-70E740481C1C}">
                <a14:useLocalDpi xmlns:a14="http://schemas.microsoft.com/office/drawing/2010/main" val="0"/>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a:extLst>
              <a:ext uri="{28A0092B-C50C-407E-A947-70E740481C1C}">
                <a14:useLocalDpi xmlns:a14="http://schemas.microsoft.com/office/drawing/2010/main" val="0"/>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5</a:t>
            </a:fld>
            <a:endParaRPr lang="en-US"/>
          </a:p>
        </p:txBody>
      </p:sp>
      <p:pic>
        <p:nvPicPr>
          <p:cNvPr id="3" name="Picture 2" descr="maxresdefault.jpg"/>
          <p:cNvPicPr>
            <a:picLocks noChangeAspect="1"/>
          </p:cNvPicPr>
          <p:nvPr/>
        </p:nvPicPr>
        <p:blipFill rotWithShape="1">
          <a:blip r:embed="rId2">
            <a:extLst>
              <a:ext uri="{28A0092B-C50C-407E-A947-70E740481C1C}">
                <a14:useLocalDpi xmlns:a14="http://schemas.microsoft.com/office/drawing/2010/main" val="0"/>
              </a:ext>
            </a:extLst>
          </a:blip>
          <a:srcRect t="1159" b="2087"/>
          <a:stretch/>
        </p:blipFill>
        <p:spPr>
          <a:xfrm>
            <a:off x="685799" y="1530095"/>
            <a:ext cx="8153401" cy="4565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and 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pic>
        <p:nvPicPr>
          <p:cNvPr id="5" name="Picture 4" descr="Screen Shot 2017-12-22 at 14.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1347</TotalTime>
  <Words>2095</Words>
  <Application>Microsoft Macintosh PowerPoint</Application>
  <PresentationFormat>On-screen Show (4:3)</PresentationFormat>
  <Paragraphs>337</Paragraphs>
  <Slides>47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ＭＳ Ｐゴシック</vt:lpstr>
      <vt:lpstr>Arial</vt:lpstr>
      <vt:lpstr>Calibri</vt:lpstr>
      <vt:lpstr>Consolas</vt:lpstr>
      <vt:lpstr>標楷體</vt:lpstr>
      <vt:lpstr>Wingdings</vt:lpstr>
      <vt:lpstr>ING</vt:lpstr>
      <vt:lpstr>  JDBC – Java DB Connectivity  </vt:lpstr>
      <vt:lpstr>Networked DBMS</vt:lpstr>
      <vt:lpstr>Local DB</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6. Close Connection</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DatabaseMetaData object </vt:lpstr>
      <vt:lpstr>DatabaseMetaData object </vt:lpstr>
      <vt:lpstr>ResultSetMetaData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146</cp:revision>
  <cp:lastPrinted>2017-12-24T10:18:37Z</cp:lastPrinted>
  <dcterms:created xsi:type="dcterms:W3CDTF">2004-04-02T23:37:44Z</dcterms:created>
  <dcterms:modified xsi:type="dcterms:W3CDTF">2020-04-22T13:44:06Z</dcterms:modified>
</cp:coreProperties>
</file>