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1" r:id="rId4"/>
    <p:sldId id="263" r:id="rId5"/>
    <p:sldId id="266" r:id="rId6"/>
    <p:sldId id="264" r:id="rId7"/>
    <p:sldId id="265" r:id="rId8"/>
    <p:sldId id="257" r:id="rId9"/>
    <p:sldId id="269" r:id="rId10"/>
    <p:sldId id="267" r:id="rId11"/>
    <p:sldId id="258" r:id="rId12"/>
    <p:sldId id="260" r:id="rId13"/>
    <p:sldId id="259" r:id="rId14"/>
    <p:sldId id="273" r:id="rId15"/>
    <p:sldId id="274" r:id="rId16"/>
    <p:sldId id="275" r:id="rId17"/>
    <p:sldId id="276" r:id="rId18"/>
    <p:sldId id="297" r:id="rId19"/>
    <p:sldId id="272" r:id="rId20"/>
    <p:sldId id="298" r:id="rId21"/>
    <p:sldId id="299" r:id="rId22"/>
    <p:sldId id="300" r:id="rId23"/>
    <p:sldId id="277" r:id="rId24"/>
    <p:sldId id="302" r:id="rId25"/>
    <p:sldId id="281" r:id="rId26"/>
    <p:sldId id="278" r:id="rId27"/>
    <p:sldId id="279" r:id="rId28"/>
    <p:sldId id="280" r:id="rId29"/>
    <p:sldId id="282" r:id="rId30"/>
    <p:sldId id="283" r:id="rId31"/>
    <p:sldId id="301" r:id="rId32"/>
    <p:sldId id="284" r:id="rId33"/>
    <p:sldId id="285" r:id="rId34"/>
    <p:sldId id="290" r:id="rId35"/>
    <p:sldId id="286" r:id="rId36"/>
    <p:sldId id="292" r:id="rId37"/>
    <p:sldId id="289" r:id="rId38"/>
    <p:sldId id="291" r:id="rId39"/>
    <p:sldId id="287" r:id="rId40"/>
    <p:sldId id="294" r:id="rId41"/>
    <p:sldId id="288" r:id="rId42"/>
    <p:sldId id="293" r:id="rId43"/>
    <p:sldId id="303" r:id="rId44"/>
    <p:sldId id="304" r:id="rId45"/>
    <p:sldId id="305" r:id="rId46"/>
    <p:sldId id="306" r:id="rId47"/>
    <p:sldId id="307"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3699"/>
  </p:normalViewPr>
  <p:slideViewPr>
    <p:cSldViewPr snapToGrid="0" snapToObjects="1">
      <p:cViewPr varScale="1">
        <p:scale>
          <a:sx n="120" d="100"/>
          <a:sy n="120" d="100"/>
        </p:scale>
        <p:origin x="7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r>
              <a:rPr lang="en-US" sz="2400" dirty="0" err="1">
                <a:latin typeface="Calibri"/>
                <a:cs typeface="Calibri"/>
              </a:rPr>
              <a:t>UIManager</a:t>
            </a:r>
            <a:r>
              <a:rPr lang="en-US" sz="2400" dirty="0">
                <a:latin typeface="Calibri"/>
                <a:cs typeface="Calibri"/>
              </a:rPr>
              <a:t> manages the current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a:t>JApplet</a:t>
            </a:r>
            <a:r>
              <a:rPr lang="en-US" sz="3600" dirty="0"/>
              <a:t> </a:t>
            </a:r>
            <a:r>
              <a:rPr lang="en-US" sz="3600" i="1" dirty="0"/>
              <a:t>(deprecated)</a:t>
            </a:r>
          </a:p>
        </p:txBody>
      </p:sp>
      <p:pic>
        <p:nvPicPr>
          <p:cNvPr id="4" name="Picture 3" descr="apple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4572000" y="3112824"/>
            <a:ext cx="4429684" cy="170372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a:solidFill>
                  <a:schemeClr val="accent6">
                    <a:lumMod val="75000"/>
                  </a:schemeClr>
                </a:solidFill>
                <a:latin typeface="Consolas"/>
                <a:cs typeface="Consolas"/>
              </a:rPr>
              <a:t>// Ok</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mr-IN" sz="2000" dirty="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p>
          <a:p>
            <a:pPr marL="0" indent="0">
              <a:buNone/>
            </a:pPr>
            <a:r>
              <a:rPr lang="en-US" sz="2000" dirty="0">
                <a:solidFill>
                  <a:srgbClr val="008000"/>
                </a:solidFill>
                <a:latin typeface="Consolas"/>
                <a:cs typeface="Consolas"/>
              </a:rPr>
              <a:t>// Better</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EventQueue.</a:t>
            </a:r>
            <a:r>
              <a:rPr lang="en-US" sz="2000" i="1" dirty="0" err="1">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@Override</a:t>
            </a:r>
          </a:p>
          <a:p>
            <a:pPr marL="0" indent="0">
              <a:buNone/>
            </a:pPr>
            <a:r>
              <a:rPr lang="en-US" sz="2000" dirty="0">
                <a:latin typeface="Consolas"/>
                <a:cs typeface="Consolas"/>
              </a:rPr>
              <a:t>		public void run()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en-US" sz="2000" dirty="0">
                <a:latin typeface="Consolas"/>
                <a:cs typeface="Consolas"/>
              </a:rPr>
              <a:t>		}</a:t>
            </a:r>
          </a:p>
          <a:p>
            <a:pPr marL="0" indent="0">
              <a:buNone/>
            </a:pPr>
            <a:r>
              <a:rPr lang="mr-IN" sz="2000" dirty="0">
                <a:latin typeface="Consolas"/>
                <a:cs typeface="Consolas"/>
              </a:rPr>
              <a:t>	}</a:t>
            </a:r>
            <a:r>
              <a:rPr lang="it-IT" sz="2000" dirty="0">
                <a:latin typeface="Consolas"/>
                <a:cs typeface="Consolas"/>
              </a:rPr>
              <a:t>);</a:t>
            </a:r>
            <a:endParaRPr lang="mr-IN" sz="2000" dirty="0">
              <a:latin typeface="Consolas"/>
              <a:cs typeface="Consolas"/>
            </a:endParaRPr>
          </a:p>
          <a:p>
            <a:pPr marL="0" indent="0">
              <a:buNone/>
            </a:pPr>
            <a:r>
              <a:rPr lang="mr-IN" sz="2000" dirty="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89"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4954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5645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3129516"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5519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2743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1817321"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3763926"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3370523"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lnSpcReduction="10000"/>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a:extLst>
              <a:ext uri="{28A0092B-C50C-407E-A947-70E740481C1C}">
                <a14:useLocalDpi xmlns:a14="http://schemas.microsoft.com/office/drawing/2010/main" val="0"/>
              </a:ext>
            </a:extLst>
          </a:blip>
          <a:srcRect r="5866"/>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4" name="Picture 3" descr="Screen Shot 2014-11-11 at 11.15.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5" y="4472243"/>
            <a:ext cx="3218401" cy="1575169"/>
          </a:xfrm>
          <a:prstGeom prst="rect">
            <a:avLst/>
          </a:prstGeom>
        </p:spPr>
      </p:pic>
      <p:pic>
        <p:nvPicPr>
          <p:cNvPr id="5" name="Picture 4" descr="Screen Shot 2014-11-11 at 11.16.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729" y="4435699"/>
            <a:ext cx="2933700" cy="243840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(int1, int2); </a:t>
            </a:r>
          </a:p>
          <a:p>
            <a:pPr lvl="2"/>
            <a:r>
              <a:rPr lang="en-US" dirty="0"/>
              <a:t>int1, int2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(rows, cols,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fontScale="92500"/>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fontScale="92500"/>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p:cNvSpPr>
            <a:spLocks noGrp="1"/>
          </p:cNvSpPr>
          <p:nvPr>
            <p:ph idx="1"/>
          </p:nvPr>
        </p:nvSpPr>
        <p:spPr/>
        <p:txBody>
          <a:bodyPr>
            <a:normAutofit/>
          </a:bodyPr>
          <a:lstStyle/>
          <a:p>
            <a:r>
              <a:rPr lang="en-US" sz="2200" dirty="0" err="1"/>
              <a:t>CardLayout</a:t>
            </a:r>
            <a:r>
              <a:rPr lang="en-US" sz="2200" dirty="0"/>
              <a:t> allows to have different panels in one frame, but only one showed at time</a:t>
            </a:r>
          </a:p>
          <a:p>
            <a:pPr lvl="1"/>
            <a:r>
              <a:rPr lang="en-US" sz="2200" dirty="0"/>
              <a:t>Panels are called cards</a:t>
            </a:r>
          </a:p>
          <a:p>
            <a:r>
              <a:rPr lang="en-US" sz="2200"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CardLayout</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(“Panel1”, new </a:t>
            </a:r>
            <a:r>
              <a:rPr lang="en-US" sz="2200" dirty="0" err="1">
                <a:latin typeface="Consolas"/>
                <a:cs typeface="Consolas"/>
              </a:rPr>
              <a:t>JPanel</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(“Panel2”, new </a:t>
            </a:r>
            <a:r>
              <a:rPr lang="en-US" sz="2200" dirty="0" err="1">
                <a:latin typeface="Consolas"/>
                <a:cs typeface="Consolas"/>
              </a:rPr>
              <a:t>JPanel</a:t>
            </a:r>
            <a:r>
              <a:rPr lang="en-US" sz="2200" dirty="0">
                <a:latin typeface="Consolas"/>
                <a:cs typeface="Consolas"/>
              </a:rPr>
              <a:t>());</a:t>
            </a:r>
          </a:p>
          <a:p>
            <a:pPr marL="457200" lvl="1" indent="0">
              <a:buNone/>
            </a:pPr>
            <a:endParaRPr lang="en-US" sz="22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a:extLst>
              <a:ext uri="{28A0092B-C50C-407E-A947-70E740481C1C}">
                <a14:useLocalDpi xmlns:a14="http://schemas.microsoft.com/office/drawing/2010/main" val="0"/>
              </a:ext>
            </a:extLst>
          </a:blip>
          <a:srcRect l="-15647" r="-15647"/>
          <a:stretch>
            <a:fillRect/>
          </a:stretch>
        </p:blipFill>
        <p:spPr/>
      </p:pic>
    </p:spTree>
    <p:extLst>
      <p:ext uri="{BB962C8B-B14F-4D97-AF65-F5344CB8AC3E}">
        <p14:creationId xmlns:p14="http://schemas.microsoft.com/office/powerpoint/2010/main" val="88100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2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Picture 3" descr="Screen Shot 2014-11-11 at 14.47.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729277"/>
            <a:ext cx="8039100" cy="4457700"/>
          </a:xfrm>
          <a:prstGeom prst="rect">
            <a:avLst/>
          </a:prstGeom>
        </p:spPr>
      </p:pic>
    </p:spTree>
    <p:extLst>
      <p:ext uri="{BB962C8B-B14F-4D97-AF65-F5344CB8AC3E}">
        <p14:creationId xmlns:p14="http://schemas.microsoft.com/office/powerpoint/2010/main" val="32310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Screen Shot 2014-11-11 at 14.49.10.png"/>
          <p:cNvPicPr>
            <a:picLocks noGrp="1" noChangeAspect="1"/>
          </p:cNvPicPr>
          <p:nvPr>
            <p:ph idx="1"/>
          </p:nvPr>
        </p:nvPicPr>
        <p:blipFill>
          <a:blip r:embed="rId2">
            <a:extLst>
              <a:ext uri="{28A0092B-C50C-407E-A947-70E740481C1C}">
                <a14:useLocalDpi xmlns:a14="http://schemas.microsoft.com/office/drawing/2010/main" val="0"/>
              </a:ext>
            </a:extLst>
          </a:blip>
          <a:srcRect t="-2482" b="-2482"/>
          <a:stretch>
            <a:fillRect/>
          </a:stretch>
        </p:blipFill>
        <p:spPr/>
      </p:pic>
    </p:spTree>
    <p:extLst>
      <p:ext uri="{BB962C8B-B14F-4D97-AF65-F5344CB8AC3E}">
        <p14:creationId xmlns:p14="http://schemas.microsoft.com/office/powerpoint/2010/main" val="339602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a:xfrm>
            <a:off x="457200" y="1600200"/>
            <a:ext cx="8229600" cy="1684559"/>
          </a:xfrm>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4760"/>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public </a:t>
            </a:r>
            <a:r>
              <a:rPr lang="it-IT" sz="800" b="1" dirty="0" err="1">
                <a:solidFill>
                  <a:schemeClr val="accent6">
                    <a:lumMod val="75000"/>
                  </a:schemeClr>
                </a:solidFill>
                <a:latin typeface="Consolas" panose="020B0609020204030204" pitchFamily="49" charset="0"/>
                <a:cs typeface="Consolas" panose="020B0609020204030204" pitchFamily="49" charset="0"/>
              </a:rPr>
              <a:t>void</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ActionEvent</a:t>
            </a:r>
            <a:r>
              <a:rPr lang="it-IT" sz="8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CFButton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8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FCButton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8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r>
              <a:rPr lang="it-IT" sz="800" b="1" dirty="0">
                <a:latin typeface="Consolas" panose="020B0609020204030204" pitchFamily="49" charset="0"/>
                <a:cs typeface="Consolas" panose="020B0609020204030204" pitchFamily="49" charset="0"/>
              </a:rPr>
              <a:t>public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static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void</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main</a:t>
            </a:r>
            <a:r>
              <a:rPr lang="it-IT" sz="800" dirty="0">
                <a:latin typeface="Consolas" panose="020B0609020204030204" pitchFamily="49" charset="0"/>
                <a:cs typeface="Consolas" panose="020B0609020204030204" pitchFamily="49" charset="0"/>
              </a:rPr>
              <a:t>(</a:t>
            </a:r>
            <a:r>
              <a:rPr lang="it-IT" sz="800" dirty="0" err="1">
                <a:latin typeface="Consolas" panose="020B0609020204030204" pitchFamily="49" charset="0"/>
                <a:cs typeface="Consolas" panose="020B0609020204030204" pitchFamily="49" charset="0"/>
              </a:rPr>
              <a:t>String</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args</a:t>
            </a:r>
            <a:r>
              <a:rPr lang="it-IT" sz="800" dirty="0">
                <a:latin typeface="Consolas" panose="020B0609020204030204" pitchFamily="49" charset="0"/>
                <a:cs typeface="Consolas" panose="020B0609020204030204" pitchFamily="49" charset="0"/>
              </a:rPr>
              <a:t>) {</a:t>
            </a:r>
          </a:p>
          <a:p>
            <a:pPr marL="0" indent="0">
              <a:buNone/>
            </a:pPr>
            <a:r>
              <a:rPr lang="it-IT" sz="800" b="1" dirty="0">
                <a:latin typeface="Consolas" panose="020B0609020204030204" pitchFamily="49" charset="0"/>
                <a:cs typeface="Consolas" panose="020B0609020204030204" pitchFamily="49" charset="0"/>
              </a:rPr>
              <a:t>	new</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CelsiusConverterFull</a:t>
            </a:r>
            <a:r>
              <a:rPr lang="it-IT" sz="800" dirty="0">
                <a:latin typeface="Consolas" panose="020B0609020204030204" pitchFamily="49" charset="0"/>
                <a:cs typeface="Consolas" panose="020B0609020204030204" pitchFamily="49" charset="0"/>
              </a:rPr>
              <a:t>();</a:t>
            </a:r>
          </a:p>
          <a:p>
            <a:pPr marL="0" indent="0">
              <a:buNone/>
            </a:pPr>
            <a:r>
              <a:rPr lang="it-IT" sz="800" dirty="0">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lnSpcReduction="10000"/>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extLst>
              <p:ext uri="{D42A27DB-BD31-4B8C-83A1-F6EECF244321}">
                <p14:modId xmlns:p14="http://schemas.microsoft.com/office/powerpoint/2010/main" val="2593368357"/>
              </p:ext>
            </p:extLst>
          </p:nvPr>
        </p:nvGraphicFramePr>
        <p:xfrm>
          <a:off x="4067003" y="3445043"/>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1286</TotalTime>
  <Words>1829</Words>
  <Application>Microsoft Macintosh PowerPoint</Application>
  <PresentationFormat>On-screen Show (4:3)</PresentationFormat>
  <Paragraphs>367</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Consolas</vt:lpstr>
      <vt:lpstr>ING</vt:lpstr>
      <vt:lpstr>Java Swing</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Example</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107</cp:revision>
  <dcterms:created xsi:type="dcterms:W3CDTF">2014-11-10T17:10:18Z</dcterms:created>
  <dcterms:modified xsi:type="dcterms:W3CDTF">2020-04-18T14:32:08Z</dcterms:modified>
</cp:coreProperties>
</file>