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92" r:id="rId2"/>
  </p:sldMasterIdLst>
  <p:notesMasterIdLst>
    <p:notesMasterId r:id="rId26"/>
  </p:notesMasterIdLst>
  <p:sldIdLst>
    <p:sldId id="256" r:id="rId3"/>
    <p:sldId id="271" r:id="rId4"/>
    <p:sldId id="302" r:id="rId5"/>
    <p:sldId id="306" r:id="rId6"/>
    <p:sldId id="258" r:id="rId7"/>
    <p:sldId id="303" r:id="rId8"/>
    <p:sldId id="259" r:id="rId9"/>
    <p:sldId id="304" r:id="rId10"/>
    <p:sldId id="297" r:id="rId11"/>
    <p:sldId id="261" r:id="rId12"/>
    <p:sldId id="286" r:id="rId13"/>
    <p:sldId id="288" r:id="rId14"/>
    <p:sldId id="290" r:id="rId15"/>
    <p:sldId id="291" r:id="rId16"/>
    <p:sldId id="292" r:id="rId17"/>
    <p:sldId id="298" r:id="rId18"/>
    <p:sldId id="300" r:id="rId19"/>
    <p:sldId id="305" r:id="rId20"/>
    <p:sldId id="293" r:id="rId21"/>
    <p:sldId id="295" r:id="rId22"/>
    <p:sldId id="296" r:id="rId23"/>
    <p:sldId id="266" r:id="rId24"/>
    <p:sldId id="267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2171B"/>
    <a:srgbClr val="B72B10"/>
    <a:srgbClr val="A7270A"/>
    <a:srgbClr val="D54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0D355-7D27-7542-AD41-7109127A141D}" v="10517" dt="2023-09-22T22:33:45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/>
    <p:restoredTop sz="94719"/>
  </p:normalViewPr>
  <p:slideViewPr>
    <p:cSldViewPr snapToGrid="0">
      <p:cViewPr varScale="1">
        <p:scale>
          <a:sx n="148" d="100"/>
          <a:sy n="148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2E53B-A534-4B2B-9026-88D20A2A44C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DAA6-961F-44D3-8595-2451ECD203E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94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1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2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9DAA6-961F-44D3-8595-2451ECD203E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7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50500" y="1695233"/>
            <a:ext cx="98912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50500" y="4514867"/>
            <a:ext cx="98912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37" y="5584670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30" y="6150318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128" y="290226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72" y="343956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1467" y="4479165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4335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331" y="403332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5185" y="2151872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15" y="84306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49013" y="4861610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847" y="575587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844" y="379999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7661" y="567564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1520" y="5432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11987" y="640596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9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960000" y="3025600"/>
            <a:ext cx="10272000" cy="80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5333"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080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924100" y="2414963"/>
            <a:ext cx="8344000" cy="14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"/>
          </p:nvPr>
        </p:nvSpPr>
        <p:spPr>
          <a:xfrm>
            <a:off x="1924100" y="3844649"/>
            <a:ext cx="8344000" cy="5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" y="4070850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468331" y="576808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-35186" y="4024434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211016" y="5335941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131456" y="-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 flipH="1">
            <a:off x="10849003" y="1283287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1361836" y="386851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2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03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/>
          </p:nvPr>
        </p:nvSpPr>
        <p:spPr>
          <a:xfrm>
            <a:off x="2571485" y="1856333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/>
          </p:nvPr>
        </p:nvSpPr>
        <p:spPr>
          <a:xfrm>
            <a:off x="7509677" y="1856333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2571485" y="2890733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4"/>
          </p:nvPr>
        </p:nvSpPr>
        <p:spPr>
          <a:xfrm>
            <a:off x="7509680" y="2890733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/>
          </p:nvPr>
        </p:nvSpPr>
        <p:spPr>
          <a:xfrm>
            <a:off x="2571485" y="388900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7509677" y="388900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7"/>
          </p:nvPr>
        </p:nvSpPr>
        <p:spPr>
          <a:xfrm>
            <a:off x="2571485" y="4923400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7509687" y="4923400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 hasCustomPrompt="1"/>
          </p:nvPr>
        </p:nvSpPr>
        <p:spPr>
          <a:xfrm>
            <a:off x="1463711" y="2039733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 hasCustomPrompt="1"/>
          </p:nvPr>
        </p:nvSpPr>
        <p:spPr>
          <a:xfrm>
            <a:off x="1463513" y="4075599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 hasCustomPrompt="1"/>
          </p:nvPr>
        </p:nvSpPr>
        <p:spPr>
          <a:xfrm>
            <a:off x="6402613" y="2039732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 hasCustomPrompt="1"/>
          </p:nvPr>
        </p:nvSpPr>
        <p:spPr>
          <a:xfrm>
            <a:off x="6402613" y="4075599"/>
            <a:ext cx="851200" cy="851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5535092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39" y="59201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947" y="63552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5816" y="539192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1790" y="-1925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923" y="6524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5753" y="-22819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989" y="615981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687" y="56044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5859" y="1691312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4" y="26371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13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3062400" y="3912800"/>
            <a:ext cx="60672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3062400" y="2406400"/>
            <a:ext cx="6067200" cy="1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6842" y="5560726"/>
            <a:ext cx="2848699" cy="150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77" y="64011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33" y="49073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25" y="595458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42490" y="-7728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623" y="721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6559" y="1111012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3" y="10828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5992" y="5958396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69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 hasCustomPrompt="1"/>
          </p:nvPr>
        </p:nvSpPr>
        <p:spPr>
          <a:xfrm>
            <a:off x="1365167" y="13838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>
            <a:off x="1365167" y="2484937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title" idx="2" hasCustomPrompt="1"/>
          </p:nvPr>
        </p:nvSpPr>
        <p:spPr>
          <a:xfrm>
            <a:off x="6325233" y="1383899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>
            <a:off x="6325233" y="2484937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4" hasCustomPrompt="1"/>
          </p:nvPr>
        </p:nvSpPr>
        <p:spPr>
          <a:xfrm>
            <a:off x="6325233" y="38086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>
            <a:off x="6325233" y="4909704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6" hasCustomPrompt="1"/>
          </p:nvPr>
        </p:nvSpPr>
        <p:spPr>
          <a:xfrm>
            <a:off x="1365167" y="3808665"/>
            <a:ext cx="4501600" cy="1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7"/>
          </p:nvPr>
        </p:nvSpPr>
        <p:spPr>
          <a:xfrm>
            <a:off x="1365167" y="4909704"/>
            <a:ext cx="4501600" cy="5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75" name="Google Shape;1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" y="5535092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39" y="59201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947" y="63552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5816" y="539192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1790" y="-6146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923" y="23038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1903" y="2290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5859" y="126924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6" y="186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9" y="5710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5851" y="6008356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6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 idx="2"/>
          </p:nvPr>
        </p:nvSpPr>
        <p:spPr>
          <a:xfrm>
            <a:off x="3455200" y="2519333"/>
            <a:ext cx="2530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3"/>
          </p:nvPr>
        </p:nvSpPr>
        <p:spPr>
          <a:xfrm>
            <a:off x="8693567" y="2519333"/>
            <a:ext cx="25300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"/>
          </p:nvPr>
        </p:nvSpPr>
        <p:spPr>
          <a:xfrm>
            <a:off x="3455200" y="3374533"/>
            <a:ext cx="2529600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4"/>
          </p:nvPr>
        </p:nvSpPr>
        <p:spPr>
          <a:xfrm>
            <a:off x="8693967" y="3374533"/>
            <a:ext cx="2530000" cy="1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031" y="-764933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401790" y="55751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387" y="136576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5987" y="59683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9118" y="637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6644" y="59697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33551" y="56956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944" y="760898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72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8026000" y="34851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 idx="2"/>
          </p:nvPr>
        </p:nvSpPr>
        <p:spPr>
          <a:xfrm>
            <a:off x="4492997" y="2013867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960000" y="4009900"/>
            <a:ext cx="3206000" cy="11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3"/>
          </p:nvPr>
        </p:nvSpPr>
        <p:spPr>
          <a:xfrm>
            <a:off x="4493000" y="2538667"/>
            <a:ext cx="3206000" cy="11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 idx="4"/>
          </p:nvPr>
        </p:nvSpPr>
        <p:spPr>
          <a:xfrm>
            <a:off x="960001" y="34851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5"/>
          </p:nvPr>
        </p:nvSpPr>
        <p:spPr>
          <a:xfrm>
            <a:off x="8026000" y="4009900"/>
            <a:ext cx="3206000" cy="11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208" name="Google Shape;20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1459" y="557025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05" y="59553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7520" y="639041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69443" y="-5100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57443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4214" y="3335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311" y="629651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4180" y="112570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40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8114409" y="1866200"/>
            <a:ext cx="302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 idx="2"/>
          </p:nvPr>
        </p:nvSpPr>
        <p:spPr>
          <a:xfrm>
            <a:off x="4581401" y="1866200"/>
            <a:ext cx="302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1048400" y="2907833"/>
            <a:ext cx="3029200" cy="1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3"/>
          </p:nvPr>
        </p:nvSpPr>
        <p:spPr>
          <a:xfrm>
            <a:off x="4581393" y="2907833"/>
            <a:ext cx="3029200" cy="1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 idx="4"/>
          </p:nvPr>
        </p:nvSpPr>
        <p:spPr>
          <a:xfrm>
            <a:off x="1048401" y="1866200"/>
            <a:ext cx="302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5"/>
          </p:nvPr>
        </p:nvSpPr>
        <p:spPr>
          <a:xfrm>
            <a:off x="8114409" y="2907833"/>
            <a:ext cx="3029200" cy="1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7725" y="557025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20" y="59553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1664" y="639041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7424" y="-6670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2653" y="1765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" y="13592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39" y="-22211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2980" y="6095536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38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609276" y="2261300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6744717" y="2261300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609267" y="2786100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3"/>
          </p:nvPr>
        </p:nvSpPr>
        <p:spPr>
          <a:xfrm>
            <a:off x="6744708" y="2786100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4"/>
          </p:nvPr>
        </p:nvSpPr>
        <p:spPr>
          <a:xfrm>
            <a:off x="1609276" y="4293967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 idx="5"/>
          </p:nvPr>
        </p:nvSpPr>
        <p:spPr>
          <a:xfrm>
            <a:off x="6744717" y="4293967"/>
            <a:ext cx="383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6"/>
          </p:nvPr>
        </p:nvSpPr>
        <p:spPr>
          <a:xfrm>
            <a:off x="1609267" y="4818767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7"/>
          </p:nvPr>
        </p:nvSpPr>
        <p:spPr>
          <a:xfrm>
            <a:off x="6744708" y="4818767"/>
            <a:ext cx="383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1459" y="557025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05" y="59553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7520" y="639041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69443" y="-5100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4214" y="3335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56791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6" y="62315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3972" y="116365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89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40067" y="2878533"/>
            <a:ext cx="5571200" cy="20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097867" y="1281467"/>
            <a:ext cx="1324000" cy="13240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040067" y="5028200"/>
            <a:ext cx="557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398667" y="0"/>
            <a:ext cx="47936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7992" y="-282682"/>
            <a:ext cx="2091200" cy="195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567" y="567567"/>
            <a:ext cx="625467" cy="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00" y="582614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849" y="-31782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41" y="6385953"/>
            <a:ext cx="625467" cy="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7295" y="6384588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497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960008" y="2261300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title" idx="2"/>
          </p:nvPr>
        </p:nvSpPr>
        <p:spPr>
          <a:xfrm>
            <a:off x="4587292" y="2261300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960000" y="2786100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3"/>
          </p:nvPr>
        </p:nvSpPr>
        <p:spPr>
          <a:xfrm>
            <a:off x="4587285" y="2786100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4"/>
          </p:nvPr>
        </p:nvSpPr>
        <p:spPr>
          <a:xfrm>
            <a:off x="960008" y="42939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 idx="5"/>
          </p:nvPr>
        </p:nvSpPr>
        <p:spPr>
          <a:xfrm>
            <a:off x="4587292" y="42939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6"/>
          </p:nvPr>
        </p:nvSpPr>
        <p:spPr>
          <a:xfrm>
            <a:off x="960000" y="48187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7"/>
          </p:nvPr>
        </p:nvSpPr>
        <p:spPr>
          <a:xfrm>
            <a:off x="4587285" y="48187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9"/>
          </p:nvPr>
        </p:nvSpPr>
        <p:spPr>
          <a:xfrm>
            <a:off x="8214584" y="2261300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3"/>
          </p:nvPr>
        </p:nvSpPr>
        <p:spPr>
          <a:xfrm>
            <a:off x="8214576" y="2786100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14"/>
          </p:nvPr>
        </p:nvSpPr>
        <p:spPr>
          <a:xfrm>
            <a:off x="8214584" y="42939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15"/>
          </p:nvPr>
        </p:nvSpPr>
        <p:spPr>
          <a:xfrm>
            <a:off x="8214576" y="48187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87099" y="5442756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65525" y="62604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338664" y="539624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67790" y="-6146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6923" y="23038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859" y="126924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23" y="12584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259" y="609717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512736" y="5515607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611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78F1F-B027-1D0B-10F2-3A2B76B1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32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960000" y="1445067"/>
            <a:ext cx="4550800" cy="2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1"/>
          </p:nvPr>
        </p:nvSpPr>
        <p:spPr>
          <a:xfrm>
            <a:off x="960000" y="3901697"/>
            <a:ext cx="4550800" cy="1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678067" y="-19929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129128" y="17700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879539" y="-25205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422089" y="57082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813" y="61099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77991" y="611128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2116" y="616465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7" y="11828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877" y="5568931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014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Title and text 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subTitle" idx="1"/>
          </p:nvPr>
        </p:nvSpPr>
        <p:spPr>
          <a:xfrm>
            <a:off x="960000" y="3106033"/>
            <a:ext cx="3612000" cy="1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60077" y="-6670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847" y="1765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0713531" y="5535092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656317" y="59201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915003" y="63552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1422631" y="549742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0036" y="61115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1564" y="553508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492551" y="56705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48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18" name="Google Shape;31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031" y="-764933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401790" y="55751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387" y="136576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5987" y="59683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9118" y="637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6644" y="59697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13" y="62438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33551" y="56956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4920" y="599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4944" y="760898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705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30" name="Google Shape;33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76067" y="5523110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5006" y="591694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5405" y="634326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7424" y="-701277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2653" y="1422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477" y="14362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49" y="8617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4620" y="643995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0111" y="6089465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782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41" name="Google Shape;34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678067" y="-199299"/>
            <a:ext cx="1783000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129128" y="177002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1879539" y="-25205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422089" y="57082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8813" y="61099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77991" y="6111289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2116" y="616465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7" y="11828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877" y="5568931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561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52" name="Google Shape;35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708990" y="5811690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1694220" y="62133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799997">
            <a:off x="-639192" y="-241573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6905" y="57564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260076" y="1128274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9659" y="-28472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6905" y="612454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360172" y="-1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694225" y="535904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659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18777" y="-876277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7875" y="-32731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11037927" y="5537582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1499361" y="5495352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816344" y="49378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996608" y="63481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360172" y="-1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694225" y="53590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" y="6159805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494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ctrTitle"/>
          </p:nvPr>
        </p:nvSpPr>
        <p:spPr>
          <a:xfrm>
            <a:off x="2834400" y="964700"/>
            <a:ext cx="6523200" cy="1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subTitle" idx="1"/>
          </p:nvPr>
        </p:nvSpPr>
        <p:spPr>
          <a:xfrm>
            <a:off x="2834400" y="2519596"/>
            <a:ext cx="6523200" cy="1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5" name="Google Shape;375;p29"/>
          <p:cNvSpPr txBox="1">
            <a:spLocks noGrp="1"/>
          </p:cNvSpPr>
          <p:nvPr>
            <p:ph type="subTitle" idx="2"/>
          </p:nvPr>
        </p:nvSpPr>
        <p:spPr>
          <a:xfrm>
            <a:off x="2834400" y="5421033"/>
            <a:ext cx="6523200" cy="5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2834400" y="4816967"/>
            <a:ext cx="65232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333" b="1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333" b="1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" sz="1333" b="1" u="sng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77" name="Google Shape;3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1566519" y="332836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1090719" y="279106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9858751" y="4070830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0063019" y="5768064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1566535" y="4024412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11320333" y="533592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-16" y="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717504" y="1283289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04671" y="386852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204673" y="2350319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960000" y="1502667"/>
            <a:ext cx="10272000" cy="4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8090" y="6186368"/>
            <a:ext cx="2848699" cy="150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29" y="702676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5" y="5533029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677" y="658023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3490" y="123090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67" y="-16478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31424" y="-617111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3547" y="205464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3567" y="10709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7913" y="165104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377" y="53906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689" y="5954614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08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752990" y="-216944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223892" y="626603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-295373" y="5616715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66061" y="557448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-141223" y="501700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336692" y="64272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481077" y="609943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855592" y="60980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95728" y="133018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490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3910" y="-788911"/>
            <a:ext cx="2081601" cy="19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950080" y="49140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11011561" y="5590315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1472995" y="5548085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847544" y="5483005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0970241" y="640087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1146944" y="58667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4159" y="601013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1472995" y="53885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8803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457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873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 idx="2"/>
          </p:nvPr>
        </p:nvSpPr>
        <p:spPr>
          <a:xfrm>
            <a:off x="960000" y="3179300"/>
            <a:ext cx="469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3"/>
          </p:nvPr>
        </p:nvSpPr>
        <p:spPr>
          <a:xfrm>
            <a:off x="6535592" y="3179300"/>
            <a:ext cx="469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960000" y="3942900"/>
            <a:ext cx="4696400" cy="1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6535600" y="3942900"/>
            <a:ext cx="4696400" cy="1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11552" y="-1411167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20" y="30408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5801" y="5442756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6741" y="62604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511" y="1448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00931" y="539624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3405" y="71758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5" y="58157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223" y="6367040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7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3941" y="5722452"/>
            <a:ext cx="2091200" cy="195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9103" y="5679875"/>
            <a:ext cx="625467" cy="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31" y="612693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799997" flipH="1">
            <a:off x="10840894" y="-162340"/>
            <a:ext cx="1782999" cy="1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02328" y="654873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9311" y="120750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575" y="-20549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31" y="61530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14495" y="636784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2997" y="5803530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3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315400" y="1872851"/>
            <a:ext cx="7552400" cy="19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2315400" y="3824751"/>
            <a:ext cx="75524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82" name="Google Shape;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32418" y="-426434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4601" y="4739356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541" y="5557087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5544" y="6422557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53325" y="4690247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53" y="128882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8820" y="41414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983" y="5173631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239" y="5747996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74" y="6322920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9265" y="39898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03521" y="614263"/>
            <a:ext cx="625467" cy="70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5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933667" y="1814600"/>
            <a:ext cx="8324800" cy="3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31456" y="4493499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003" y="4875945"/>
            <a:ext cx="625467" cy="69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836" y="5770212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1"/>
            <a:ext cx="2298068" cy="278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331" y="388998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5186" y="2137538"/>
            <a:ext cx="625467" cy="69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016" y="828728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3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960000" y="2094100"/>
            <a:ext cx="53960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1093782" y="-72540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553" y="989854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7380" y="1151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789699" y="5520852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62925" y="6348241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62923" y="54779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9580" y="61570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231989" y="5610823"/>
            <a:ext cx="625467" cy="69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54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1093782" y="-725401"/>
            <a:ext cx="2060533" cy="2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553" y="989854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7380" y="1151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789699" y="5520852"/>
            <a:ext cx="1789033" cy="233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62925" y="6348241"/>
            <a:ext cx="625467" cy="6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62923" y="54779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9580" y="6157079"/>
            <a:ext cx="625467" cy="70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231989" y="5610823"/>
            <a:ext cx="625467" cy="69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7892" y="66241"/>
            <a:ext cx="625467" cy="69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5230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96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95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793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D7A8-3183-8052-C69F-88D1FFAE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400" y="1294017"/>
            <a:ext cx="9891200" cy="2714400"/>
          </a:xfrm>
        </p:spPr>
        <p:txBody>
          <a:bodyPr/>
          <a:lstStyle/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Analyzing </a:t>
            </a:r>
            <a:r>
              <a:rPr lang="en-US" b="1">
                <a:latin typeface="Consolas" panose="020B0609020204030204" pitchFamily="49" charset="0"/>
              </a:rPr>
              <a:t>Amazon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 Books Reviews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CE4D4D-38A5-6D67-E7AF-C6CD476A8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162" y="4876948"/>
            <a:ext cx="3027428" cy="1191003"/>
          </a:xfrm>
        </p:spPr>
        <p:txBody>
          <a:bodyPr/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Davide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Ligari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Andrea Alberti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Cristian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Andreoli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25D2B9E-CCC0-F222-2EF5-043800877421}"/>
              </a:ext>
            </a:extLst>
          </p:cNvPr>
          <p:cNvCxnSpPr>
            <a:cxnSpLocks/>
          </p:cNvCxnSpPr>
          <p:nvPr/>
        </p:nvCxnSpPr>
        <p:spPr>
          <a:xfrm>
            <a:off x="6008914" y="4984982"/>
            <a:ext cx="0" cy="1082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ottotitolo 2">
            <a:extLst>
              <a:ext uri="{FF2B5EF4-FFF2-40B4-BE49-F238E27FC236}">
                <a16:creationId xmlns:a16="http://schemas.microsoft.com/office/drawing/2014/main" id="{20087E58-DAF3-72A5-1EB2-2B7178EF55DA}"/>
              </a:ext>
            </a:extLst>
          </p:cNvPr>
          <p:cNvSpPr txBox="1">
            <a:spLocks/>
          </p:cNvSpPr>
          <p:nvPr/>
        </p:nvSpPr>
        <p:spPr>
          <a:xfrm>
            <a:off x="901574" y="5011171"/>
            <a:ext cx="4820321" cy="92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133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ssistant"/>
              <a:buNone/>
              <a:defRPr sz="24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University of Pavia</a:t>
            </a:r>
          </a:p>
          <a:p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Data Science and Big data Analytics </a:t>
            </a:r>
          </a:p>
          <a:p>
            <a:r>
              <a:rPr lang="en-GB" sz="1800">
                <a:latin typeface="Consolas" panose="020B0609020204030204" pitchFamily="49" charset="0"/>
                <a:cs typeface="Consolas" panose="020B0609020204030204" pitchFamily="49" charset="0"/>
              </a:rPr>
              <a:t>course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3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7DD2A6B6-3150-3EAD-FB65-C07A65EB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67" y="1530207"/>
            <a:ext cx="6104247" cy="4246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803778" y="3359185"/>
                <a:ext cx="3506965" cy="676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𝒉𝒆𝒍𝒑𝒇𝒖𝒍𝒏𝒆𝒔𝒔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en-GB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rad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78" y="3359185"/>
                <a:ext cx="3506965" cy="676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501839" y="396036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1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603033" y="1728464"/>
            <a:ext cx="3908454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helpfulness correlated to the length of the review?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462756" y="4338415"/>
            <a:ext cx="40390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Spearman's correlation 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value: </a:t>
            </a: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0.331</a:t>
            </a: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 &lt; 0.05</a:t>
            </a:r>
          </a:p>
        </p:txBody>
      </p:sp>
    </p:spTree>
    <p:extLst>
      <p:ext uri="{BB962C8B-B14F-4D97-AF65-F5344CB8AC3E}">
        <p14:creationId xmlns:p14="http://schemas.microsoft.com/office/powerpoint/2010/main" val="17004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DD2A6B6-3150-3EAD-FB65-C07A65EB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" r="11"/>
          <a:stretch/>
        </p:blipFill>
        <p:spPr>
          <a:xfrm>
            <a:off x="5616565" y="1728464"/>
            <a:ext cx="5771657" cy="4015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977949" y="3359185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𝑴𝒖𝒍𝒕𝒊𝒏𝒐𝒎𝒊𝒂𝒍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𝑵𝑩𝑪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: 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𝒕𝒐𝒑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𝟖𝟎𝟎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𝒑𝒐𝒔𝒊𝒕𝒊𝒗𝒆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𝒘𝒐𝒓𝒅𝒔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49" y="3359185"/>
                <a:ext cx="3506965" cy="70076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501839" y="396036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2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398604" y="1728464"/>
            <a:ext cx="4665653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number of positive words correlated to helpfulness?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636927" y="4338415"/>
            <a:ext cx="40390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Spearman's correlation 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value: </a:t>
            </a: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0.318</a:t>
            </a: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 &lt; 0.05</a:t>
            </a:r>
          </a:p>
        </p:txBody>
      </p:sp>
    </p:spTree>
    <p:extLst>
      <p:ext uri="{BB962C8B-B14F-4D97-AF65-F5344CB8AC3E}">
        <p14:creationId xmlns:p14="http://schemas.microsoft.com/office/powerpoint/2010/main" val="205039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1021496" y="3359185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𝑻𝒐𝒕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𝒗𝒐𝒕𝒆𝒔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𝒍𝒆𝒂𝒅𝒔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" y="3359185"/>
                <a:ext cx="3506965" cy="700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501839" y="396036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3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820751" y="1728464"/>
            <a:ext cx="3908454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there correlation between rating score and helpfulness?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680474" y="4338415"/>
            <a:ext cx="40390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Spearman's correlation 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value: </a:t>
            </a: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0.525</a:t>
            </a: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 &lt; 0.05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C54EBA3-6E16-081B-FC8F-CC35EFB3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17836" y="1770623"/>
            <a:ext cx="5563860" cy="4150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528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7604391" y="1332071"/>
                <a:ext cx="35069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𝑨𝑵𝑶𝑽𝑨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𝒕𝒆𝒔𝒕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1" y="1332071"/>
                <a:ext cx="350696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501839" y="396036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4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1273104" y="1507594"/>
            <a:ext cx="3228735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rating score influenced by the user?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8152917" y="1891530"/>
            <a:ext cx="4039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F-statistic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: 1</a:t>
            </a: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.537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P-value: 0.067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7CFE84-0318-6A42-36A5-CC7B0147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1049" y="3286473"/>
            <a:ext cx="7945870" cy="3175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/>
              <p:nvPr/>
            </p:nvSpPr>
            <p:spPr>
              <a:xfrm>
                <a:off x="4592888" y="1891530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𝒓𝒆𝒗𝒊𝒆𝒘𝒔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𝒍𝒆𝒂𝒅𝒔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888" y="1891530"/>
                <a:ext cx="3506965" cy="700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95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/>
              <p:nvPr/>
            </p:nvSpPr>
            <p:spPr>
              <a:xfrm>
                <a:off x="7604391" y="1288528"/>
                <a:ext cx="35069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𝑨𝑵𝑶𝑽𝑨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𝒕𝒆𝒔𝒕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3CA5BF-1F5D-98CE-0151-1505EA2F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1" y="1288528"/>
                <a:ext cx="350696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501839" y="396036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5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1273104" y="1488583"/>
            <a:ext cx="3580566" cy="13280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rating score influenced by the category of a book?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8369363" y="1893276"/>
            <a:ext cx="4039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F-statistic</a:t>
            </a: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: 0.177</a:t>
            </a:r>
            <a:endParaRPr lang="en-GB" sz="1800" b="0" i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P-value: 0.999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/>
              <p:nvPr/>
            </p:nvSpPr>
            <p:spPr>
              <a:xfrm>
                <a:off x="4690859" y="1802209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𝒓𝒆𝒗𝒊𝒆𝒘𝒔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𝒍𝒆𝒂𝒅𝒔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859" y="1802209"/>
                <a:ext cx="3506965" cy="700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CCF0BFD7-7322-84E5-2127-01E262E5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21049" y="3183366"/>
            <a:ext cx="7949901" cy="3318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482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3565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501839" y="396036"/>
            <a:ext cx="289694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Hypothesis 6</a:t>
            </a:r>
            <a:endParaRPr lang="en-US" sz="1800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344D3C-A4CE-9B76-CB6F-57860BBE20C6}"/>
              </a:ext>
            </a:extLst>
          </p:cNvPr>
          <p:cNvSpPr txBox="1"/>
          <p:nvPr/>
        </p:nvSpPr>
        <p:spPr>
          <a:xfrm>
            <a:off x="917359" y="1278810"/>
            <a:ext cx="4232632" cy="173664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180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there correlation between the number of books by a publisher and the review score?</a:t>
            </a:r>
            <a:endParaRPr lang="en-GB" sz="2400">
              <a:solidFill>
                <a:schemeClr val="accent6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4CC57B-7D31-924E-422C-C4A11F238082}"/>
              </a:ext>
            </a:extLst>
          </p:cNvPr>
          <p:cNvSpPr txBox="1"/>
          <p:nvPr/>
        </p:nvSpPr>
        <p:spPr>
          <a:xfrm>
            <a:off x="7954152" y="1696960"/>
            <a:ext cx="318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6"/>
                </a:solidFill>
                <a:latin typeface="Consolas" panose="020B0609020204030204" pitchFamily="49" charset="0"/>
              </a:rPr>
              <a:t>Spearman’s: -0.067</a:t>
            </a:r>
            <a:endParaRPr lang="en-GB" sz="1800" b="0" i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accent1"/>
              </a:buClr>
            </a:pPr>
            <a:endParaRPr lang="en-GB" sz="18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P-value: 0.151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/>
              <p:nvPr/>
            </p:nvSpPr>
            <p:spPr>
              <a:xfrm>
                <a:off x="4923761" y="1808241"/>
                <a:ext cx="3506965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𝒃𝒐𝒐𝒌𝒔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𝒍𝒆𝒂𝒅𝒔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GB" sz="2000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C25B334-52BE-1FE9-5DCE-CD5F7A30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61" y="1808241"/>
                <a:ext cx="3506965" cy="700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5B99082E-BC72-2EF6-2C28-FE9665DE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27" y="3296965"/>
            <a:ext cx="7944623" cy="3015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FA21B8-F13B-CDD2-A992-E4B90C7F81BD}"/>
              </a:ext>
            </a:extLst>
          </p:cNvPr>
          <p:cNvSpPr txBox="1"/>
          <p:nvPr/>
        </p:nvSpPr>
        <p:spPr>
          <a:xfrm>
            <a:off x="11843657" y="457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1CCA9EC-B610-5212-58C3-75B1917A30CE}"/>
              </a:ext>
            </a:extLst>
          </p:cNvPr>
          <p:cNvSpPr/>
          <p:nvPr/>
        </p:nvSpPr>
        <p:spPr>
          <a:xfrm>
            <a:off x="2121049" y="432760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A729A6-7B80-75E7-8AF2-2944B5C811D6}"/>
              </a:ext>
            </a:extLst>
          </p:cNvPr>
          <p:cNvSpPr txBox="1"/>
          <p:nvPr/>
        </p:nvSpPr>
        <p:spPr>
          <a:xfrm>
            <a:off x="4923761" y="466911"/>
            <a:ext cx="2218877" cy="58477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Curiosity</a:t>
            </a:r>
            <a:endParaRPr lang="en-US" sz="1800" b="1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5E238A4-492D-C5DA-4EC0-38B2FA3E1667}"/>
              </a:ext>
            </a:extLst>
          </p:cNvPr>
          <p:cNvGrpSpPr/>
          <p:nvPr/>
        </p:nvGrpSpPr>
        <p:grpSpPr>
          <a:xfrm>
            <a:off x="822661" y="1701960"/>
            <a:ext cx="10411635" cy="4165439"/>
            <a:chOff x="822661" y="1701960"/>
            <a:chExt cx="10411635" cy="4165439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7344D3C-A4CE-9B76-CB6F-57860BBE20C6}"/>
                </a:ext>
              </a:extLst>
            </p:cNvPr>
            <p:cNvSpPr txBox="1"/>
            <p:nvPr/>
          </p:nvSpPr>
          <p:spPr>
            <a:xfrm>
              <a:off x="822661" y="3304680"/>
              <a:ext cx="4232632" cy="1328023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>
              <a:reflection stA="17180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40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 which category are the best publishers focused?</a:t>
              </a:r>
              <a:endParaRPr lang="en-GB" sz="240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2C25B334-52BE-1FE9-5DCE-CD5F7A3087FB}"/>
                    </a:ext>
                  </a:extLst>
                </p:cNvPr>
                <p:cNvSpPr txBox="1"/>
                <p:nvPr/>
              </p:nvSpPr>
              <p:spPr>
                <a:xfrm>
                  <a:off x="957704" y="5017197"/>
                  <a:ext cx="394895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𝑪𝒐𝒎𝒑𝒍𝒆𝒙</m:t>
                        </m:r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𝑴𝒐𝒏𝒈𝒐𝑫𝑩</m:t>
                        </m:r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𝒒𝒖𝒆𝒓𝒚</m:t>
                        </m:r>
                      </m:oMath>
                    </m:oMathPara>
                  </a14:m>
                  <a:endParaRPr lang="en-GB" sz="2400" b="1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2C25B334-52BE-1FE9-5DCE-CD5F7A308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704" y="5017197"/>
                  <a:ext cx="3948958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389" r="-1543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99758790-2C7D-CB6B-151D-E630FEEBB53C}"/>
                </a:ext>
              </a:extLst>
            </p:cNvPr>
            <p:cNvSpPr txBox="1"/>
            <p:nvPr/>
          </p:nvSpPr>
          <p:spPr>
            <a:xfrm>
              <a:off x="822661" y="2137390"/>
              <a:ext cx="4232632" cy="919401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>
              <a:reflection stA="17180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en-US" sz="240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Which are the best publishers?</a:t>
              </a:r>
              <a:endParaRPr lang="en-GB" sz="2400">
                <a:solidFill>
                  <a:schemeClr val="accent6"/>
                </a:solidFill>
              </a:endParaRPr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7898E026-4376-99EB-E222-8DAA202C8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650836" y="1701960"/>
              <a:ext cx="5583460" cy="41654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26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06258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Real Scenario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749B6940-428B-DD2E-9E8D-A70B8C94BCAB}"/>
              </a:ext>
            </a:extLst>
          </p:cNvPr>
          <p:cNvGrpSpPr/>
          <p:nvPr/>
        </p:nvGrpSpPr>
        <p:grpSpPr>
          <a:xfrm>
            <a:off x="1347269" y="3737187"/>
            <a:ext cx="2124420" cy="680482"/>
            <a:chOff x="3037113" y="2247086"/>
            <a:chExt cx="1621973" cy="680482"/>
          </a:xfrm>
        </p:grpSpPr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494247C2-738E-C0F5-F705-C327DB698FAC}"/>
                </a:ext>
              </a:extLst>
            </p:cNvPr>
            <p:cNvSpPr/>
            <p:nvPr/>
          </p:nvSpPr>
          <p:spPr>
            <a:xfrm>
              <a:off x="3037113" y="2247086"/>
              <a:ext cx="1621973" cy="48522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>
              <a:reflection stA="16737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00703D3-5E9B-6EAE-4D53-93FAFE938855}"/>
                </a:ext>
              </a:extLst>
            </p:cNvPr>
            <p:cNvSpPr txBox="1"/>
            <p:nvPr/>
          </p:nvSpPr>
          <p:spPr>
            <a:xfrm>
              <a:off x="3176537" y="2281237"/>
              <a:ext cx="1341034" cy="646331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rPr>
                <a:t>Hypothesis 1</a:t>
              </a:r>
              <a:endParaRPr lang="en-US" sz="1100" b="1"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18D45F99-EFE7-EED2-16DE-4B66BA78E069}"/>
              </a:ext>
            </a:extLst>
          </p:cNvPr>
          <p:cNvGrpSpPr/>
          <p:nvPr/>
        </p:nvGrpSpPr>
        <p:grpSpPr>
          <a:xfrm>
            <a:off x="5130443" y="3740050"/>
            <a:ext cx="2124420" cy="485228"/>
            <a:chOff x="3037113" y="2247086"/>
            <a:chExt cx="1621973" cy="485228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924D250A-4E0A-160A-97A4-E095B0E448E0}"/>
                </a:ext>
              </a:extLst>
            </p:cNvPr>
            <p:cNvSpPr/>
            <p:nvPr/>
          </p:nvSpPr>
          <p:spPr>
            <a:xfrm>
              <a:off x="3037113" y="2247086"/>
              <a:ext cx="1621973" cy="48522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>
              <a:reflection stA="16737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F185894-8210-1299-FA3F-C7FC6DE23A50}"/>
                </a:ext>
              </a:extLst>
            </p:cNvPr>
            <p:cNvSpPr txBox="1"/>
            <p:nvPr/>
          </p:nvSpPr>
          <p:spPr>
            <a:xfrm>
              <a:off x="3176537" y="2281237"/>
              <a:ext cx="1341034" cy="369332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rPr>
                <a:t>Hypothesis 2</a:t>
              </a:r>
              <a:endParaRPr lang="en-US" sz="1100" b="1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07F6364-4C3E-5708-8A5C-4B11F04AB9C5}"/>
              </a:ext>
            </a:extLst>
          </p:cNvPr>
          <p:cNvGrpSpPr/>
          <p:nvPr/>
        </p:nvGrpSpPr>
        <p:grpSpPr>
          <a:xfrm>
            <a:off x="8788043" y="3727013"/>
            <a:ext cx="2124420" cy="485228"/>
            <a:chOff x="3037113" y="2247086"/>
            <a:chExt cx="1621973" cy="485228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3968216F-32D8-4E0A-CF40-E53E033E4579}"/>
                </a:ext>
              </a:extLst>
            </p:cNvPr>
            <p:cNvSpPr/>
            <p:nvPr/>
          </p:nvSpPr>
          <p:spPr>
            <a:xfrm>
              <a:off x="3037113" y="2247086"/>
              <a:ext cx="1621973" cy="485228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>
              <a:reflection stA="16737" endPos="0" dist="508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A2A3624-E2E6-FC99-FA90-E92F7795F401}"/>
                </a:ext>
              </a:extLst>
            </p:cNvPr>
            <p:cNvSpPr txBox="1"/>
            <p:nvPr/>
          </p:nvSpPr>
          <p:spPr>
            <a:xfrm>
              <a:off x="3176537" y="2281237"/>
              <a:ext cx="1341034" cy="369332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rPr>
                <a:t>Hypothesis 3</a:t>
              </a:r>
              <a:endParaRPr lang="en-US" sz="1100" b="1"/>
            </a:p>
          </p:txBody>
        </p:sp>
      </p:grpSp>
      <p:graphicFrame>
        <p:nvGraphicFramePr>
          <p:cNvPr id="15" name="Tabella 7">
            <a:extLst>
              <a:ext uri="{FF2B5EF4-FFF2-40B4-BE49-F238E27FC236}">
                <a16:creationId xmlns:a16="http://schemas.microsoft.com/office/drawing/2014/main" id="{F7C9401D-E231-20CB-61CC-802EFA32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53920"/>
              </p:ext>
            </p:extLst>
          </p:nvPr>
        </p:nvGraphicFramePr>
        <p:xfrm>
          <a:off x="1035935" y="4623088"/>
          <a:ext cx="277971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70">
                  <a:extLst>
                    <a:ext uri="{9D8B030D-6E8A-4147-A177-3AD203B41FA5}">
                      <a16:colId xmlns:a16="http://schemas.microsoft.com/office/drawing/2014/main" val="4232080453"/>
                    </a:ext>
                  </a:extLst>
                </a:gridCol>
                <a:gridCol w="1858240">
                  <a:extLst>
                    <a:ext uri="{9D8B030D-6E8A-4147-A177-3AD203B41FA5}">
                      <a16:colId xmlns:a16="http://schemas.microsoft.com/office/drawing/2014/main" val="4091854159"/>
                    </a:ext>
                  </a:extLst>
                </a:gridCol>
              </a:tblGrid>
              <a:tr h="276118">
                <a:tc>
                  <a:txBody>
                    <a:bodyPr/>
                    <a:lstStyle/>
                    <a:p>
                      <a:pPr algn="ctr"/>
                      <a:endParaRPr lang="en-GB" sz="105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Spearman Coeff </a:t>
                      </a:r>
                      <a:endParaRPr lang="en-GB" sz="16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9402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Hadoop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0.361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5735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Sandbox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0.331</a:t>
                      </a:r>
                      <a:endParaRPr lang="en-GB" sz="1400" b="0" i="0" u="none" strike="noStrike" cap="none">
                        <a:solidFill>
                          <a:schemeClr val="accent6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99026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542F5F-F299-BDBE-24A5-A9362C41C377}"/>
              </a:ext>
            </a:extLst>
          </p:cNvPr>
          <p:cNvSpPr txBox="1"/>
          <p:nvPr/>
        </p:nvSpPr>
        <p:spPr>
          <a:xfrm>
            <a:off x="1293901" y="1407060"/>
            <a:ext cx="4117958" cy="1668542"/>
          </a:xfrm>
          <a:prstGeom prst="round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>
            <a:reflection stA="4684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algn="ctr"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 algn="ctr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Provide </a:t>
            </a:r>
            <a:r>
              <a:rPr lang="en-US" sz="18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scalable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solution</a:t>
            </a:r>
          </a:p>
          <a:p>
            <a:pPr algn="ctr">
              <a:buClr>
                <a:schemeClr val="accent6"/>
              </a:buClr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Prove results </a:t>
            </a:r>
            <a:r>
              <a:rPr lang="en-GB" sz="1800" b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consistency</a:t>
            </a:r>
            <a:endParaRPr lang="en-GB" sz="1600" b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399D85-344C-D907-F9C1-570149886B58}"/>
              </a:ext>
            </a:extLst>
          </p:cNvPr>
          <p:cNvSpPr txBox="1"/>
          <p:nvPr/>
        </p:nvSpPr>
        <p:spPr>
          <a:xfrm>
            <a:off x="6346585" y="1407060"/>
            <a:ext cx="4117958" cy="1600438"/>
          </a:xfrm>
          <a:prstGeom prst="round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>
            <a:reflection stA="4684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Tools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algn="ctr"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 algn="ctr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Spark </a:t>
            </a:r>
            <a:r>
              <a:rPr lang="en-US" sz="160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DataFrame</a:t>
            </a:r>
            <a:endParaRPr lang="en-US" sz="160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algn="ctr">
              <a:buClr>
                <a:schemeClr val="accent6"/>
              </a:buClr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60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Pyspark.ml</a:t>
            </a:r>
            <a:endParaRPr lang="en-GB" sz="160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Connettore diritto 5">
            <a:extLst>
              <a:ext uri="{FF2B5EF4-FFF2-40B4-BE49-F238E27FC236}">
                <a16:creationId xmlns:a16="http://schemas.microsoft.com/office/drawing/2014/main" id="{9B34A3F2-70F1-15F4-E77C-4BEA2B2F1202}"/>
              </a:ext>
            </a:extLst>
          </p:cNvPr>
          <p:cNvCxnSpPr/>
          <p:nvPr/>
        </p:nvCxnSpPr>
        <p:spPr>
          <a:xfrm>
            <a:off x="6096000" y="1616899"/>
            <a:ext cx="0" cy="1278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07BB9568-8697-5985-7213-3ED80D370CB1}"/>
              </a:ext>
            </a:extLst>
          </p:cNvPr>
          <p:cNvSpPr/>
          <p:nvPr/>
        </p:nvSpPr>
        <p:spPr>
          <a:xfrm>
            <a:off x="762000" y="1460920"/>
            <a:ext cx="10646229" cy="165703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7">
            <a:extLst>
              <a:ext uri="{FF2B5EF4-FFF2-40B4-BE49-F238E27FC236}">
                <a16:creationId xmlns:a16="http://schemas.microsoft.com/office/drawing/2014/main" id="{4CCB8074-086B-FDDD-3977-9C3253FA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70755"/>
              </p:ext>
            </p:extLst>
          </p:nvPr>
        </p:nvGraphicFramePr>
        <p:xfrm>
          <a:off x="4695259" y="4623088"/>
          <a:ext cx="277971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70">
                  <a:extLst>
                    <a:ext uri="{9D8B030D-6E8A-4147-A177-3AD203B41FA5}">
                      <a16:colId xmlns:a16="http://schemas.microsoft.com/office/drawing/2014/main" val="4232080453"/>
                    </a:ext>
                  </a:extLst>
                </a:gridCol>
                <a:gridCol w="1858240">
                  <a:extLst>
                    <a:ext uri="{9D8B030D-6E8A-4147-A177-3AD203B41FA5}">
                      <a16:colId xmlns:a16="http://schemas.microsoft.com/office/drawing/2014/main" val="4091854159"/>
                    </a:ext>
                  </a:extLst>
                </a:gridCol>
              </a:tblGrid>
              <a:tr h="276118">
                <a:tc>
                  <a:txBody>
                    <a:bodyPr/>
                    <a:lstStyle/>
                    <a:p>
                      <a:pPr algn="ctr"/>
                      <a:endParaRPr lang="en-GB" sz="105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Spearman</a:t>
                      </a:r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it-IT" sz="160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Coeff</a:t>
                      </a:r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GB" sz="16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9402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Hadoop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400" b="0" i="0" u="none" strike="noStrike" cap="non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!!!!!!!!!!!</a:t>
                      </a:r>
                      <a:endParaRPr lang="en-GB" sz="1400" b="0" i="0" u="none" strike="noStrike" cap="none">
                        <a:solidFill>
                          <a:schemeClr val="accent6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5735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Sandbox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0.318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99026"/>
                  </a:ext>
                </a:extLst>
              </a:tr>
            </a:tbl>
          </a:graphicData>
        </a:graphic>
      </p:graphicFrame>
      <p:graphicFrame>
        <p:nvGraphicFramePr>
          <p:cNvPr id="25" name="Tabella 7">
            <a:extLst>
              <a:ext uri="{FF2B5EF4-FFF2-40B4-BE49-F238E27FC236}">
                <a16:creationId xmlns:a16="http://schemas.microsoft.com/office/drawing/2014/main" id="{507AEE21-93E4-058D-FB05-AA90D44AC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92089"/>
              </p:ext>
            </p:extLst>
          </p:nvPr>
        </p:nvGraphicFramePr>
        <p:xfrm>
          <a:off x="8459028" y="4623088"/>
          <a:ext cx="277971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70">
                  <a:extLst>
                    <a:ext uri="{9D8B030D-6E8A-4147-A177-3AD203B41FA5}">
                      <a16:colId xmlns:a16="http://schemas.microsoft.com/office/drawing/2014/main" val="4232080453"/>
                    </a:ext>
                  </a:extLst>
                </a:gridCol>
                <a:gridCol w="1858240">
                  <a:extLst>
                    <a:ext uri="{9D8B030D-6E8A-4147-A177-3AD203B41FA5}">
                      <a16:colId xmlns:a16="http://schemas.microsoft.com/office/drawing/2014/main" val="4091854159"/>
                    </a:ext>
                  </a:extLst>
                </a:gridCol>
              </a:tblGrid>
              <a:tr h="276118">
                <a:tc>
                  <a:txBody>
                    <a:bodyPr/>
                    <a:lstStyle/>
                    <a:p>
                      <a:pPr algn="ctr"/>
                      <a:endParaRPr lang="en-GB" sz="105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Spearman</a:t>
                      </a:r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it-IT" sz="160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Coeff</a:t>
                      </a:r>
                      <a:r>
                        <a:rPr lang="it-IT" sz="16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GB" sz="16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9402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Hadoop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0.527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5735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/>
                      <a:r>
                        <a:rPr lang="it-IT" sz="140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Sandbox</a:t>
                      </a:r>
                      <a:endParaRPr lang="en-GB" sz="140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</a:rPr>
                        <a:t>0.525</a:t>
                      </a:r>
                      <a:endParaRPr lang="en-GB" sz="1400" b="0" i="0" u="none" strike="noStrike" cap="none">
                        <a:solidFill>
                          <a:schemeClr val="accent6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9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482EF25-BAB8-9177-9A70-F7CFB3B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78" y="611816"/>
            <a:ext cx="6657443" cy="821102"/>
          </a:xfrm>
        </p:spPr>
        <p:txBody>
          <a:bodyPr/>
          <a:lstStyle/>
          <a:p>
            <a:pPr algn="ctr"/>
            <a:r>
              <a:rPr lang="it-IT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Helpfulness</a:t>
            </a:r>
            <a:r>
              <a:rPr lang="it-IT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Prediction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F6DCD20-C92A-F8C7-C612-EBEAF1D1C9CD}"/>
              </a:ext>
            </a:extLst>
          </p:cNvPr>
          <p:cNvGrpSpPr/>
          <p:nvPr/>
        </p:nvGrpSpPr>
        <p:grpSpPr>
          <a:xfrm>
            <a:off x="2068253" y="2097963"/>
            <a:ext cx="8055491" cy="2662073"/>
            <a:chOff x="5262464" y="1837380"/>
            <a:chExt cx="9221749" cy="3199426"/>
          </a:xfrm>
          <a:effectLst>
            <a:reflection stA="50702" endPos="54000" dir="5400000" sy="-100000" algn="bl" rotWithShape="0"/>
          </a:effectLst>
        </p:grpSpPr>
        <p:pic>
          <p:nvPicPr>
            <p:cNvPr id="7" name="Immagine 6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47EA4CA8-C7D0-2A45-6D38-503C17359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5" r="7131"/>
            <a:stretch/>
          </p:blipFill>
          <p:spPr>
            <a:xfrm rot="5400000">
              <a:off x="5643951" y="1455894"/>
              <a:ext cx="3199425" cy="3962399"/>
            </a:xfrm>
            <a:prstGeom prst="rect">
              <a:avLst/>
            </a:prstGeom>
          </p:spPr>
        </p:pic>
        <p:pic>
          <p:nvPicPr>
            <p:cNvPr id="8" name="Immagine 7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3B05EA43-D1E6-389B-86FA-05D54EDD5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92D050">
                  <a:tint val="45000"/>
                  <a:satMod val="400000"/>
                </a:srgbClr>
              </a:duotone>
            </a:blip>
            <a:srcRect l="12125" r="7131"/>
            <a:stretch/>
          </p:blipFill>
          <p:spPr>
            <a:xfrm rot="5400000">
              <a:off x="8273630" y="1455893"/>
              <a:ext cx="3199425" cy="3962399"/>
            </a:xfrm>
            <a:prstGeom prst="rect">
              <a:avLst/>
            </a:prstGeom>
          </p:spPr>
        </p:pic>
        <p:pic>
          <p:nvPicPr>
            <p:cNvPr id="9" name="Immagine 8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852A1C8C-005D-FCE2-BC33-C35FE48C4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lumMod val="60000"/>
                  <a:lumOff val="40000"/>
                  <a:tint val="45000"/>
                  <a:satMod val="400000"/>
                </a:schemeClr>
              </a:duotone>
            </a:blip>
            <a:srcRect l="12125" r="7131"/>
            <a:stretch/>
          </p:blipFill>
          <p:spPr>
            <a:xfrm rot="5400000">
              <a:off x="10903301" y="1455894"/>
              <a:ext cx="3199425" cy="3962399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EE37D057-2178-09E8-6EC4-5FD201C0A84E}"/>
                </a:ext>
              </a:extLst>
            </p:cNvPr>
            <p:cNvSpPr txBox="1"/>
            <p:nvPr/>
          </p:nvSpPr>
          <p:spPr>
            <a:xfrm>
              <a:off x="6065678" y="2964655"/>
              <a:ext cx="2355976" cy="99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Features </a:t>
              </a:r>
              <a:r>
                <a:rPr lang="it-IT" sz="2400" b="1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Extraction</a:t>
              </a:r>
              <a:endParaRPr lang="en-GB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CF03F87-02F2-D818-14C1-BE4DFA0C266F}"/>
                </a:ext>
              </a:extLst>
            </p:cNvPr>
            <p:cNvSpPr txBox="1"/>
            <p:nvPr/>
          </p:nvSpPr>
          <p:spPr>
            <a:xfrm>
              <a:off x="8698466" y="2978372"/>
              <a:ext cx="2355976" cy="99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 </a:t>
              </a:r>
              <a:r>
                <a:rPr lang="it-IT" sz="2400" b="1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Selection</a:t>
              </a:r>
              <a:endParaRPr lang="en-GB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8327FF5-7B25-7C50-695B-C69A0AD7C6FB}"/>
                </a:ext>
              </a:extLst>
            </p:cNvPr>
            <p:cNvSpPr txBox="1"/>
            <p:nvPr/>
          </p:nvSpPr>
          <p:spPr>
            <a:xfrm>
              <a:off x="11378682" y="3001288"/>
              <a:ext cx="2355976" cy="99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Best Model Analysis</a:t>
              </a:r>
              <a:endParaRPr lang="en-GB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47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Features Extraction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751316" y="1700336"/>
            <a:ext cx="4117958" cy="374570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7826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Creation steps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Word2Vec from 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Gensim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Size = 30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, Window = 5, Min count = 2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Size = 150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, Window = 5, Min count = 2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Review = average of contained words</a:t>
            </a:r>
            <a:endParaRPr lang="it-IT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>
              <a:solidFill>
                <a:schemeClr val="accent6"/>
              </a:solidFill>
            </a:endParaRPr>
          </a:p>
        </p:txBody>
      </p:sp>
      <p:pic>
        <p:nvPicPr>
          <p:cNvPr id="2" name="Immagine 1" descr="Immagine che contiene cerchio, schermata, linea, diagramma&#10;&#10;Descrizione generata automaticamente">
            <a:extLst>
              <a:ext uri="{FF2B5EF4-FFF2-40B4-BE49-F238E27FC236}">
                <a16:creationId xmlns:a16="http://schemas.microsoft.com/office/drawing/2014/main" id="{F56DA2E8-8020-85E1-20AE-9541FCF6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86" y="1700336"/>
            <a:ext cx="5873098" cy="3668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43266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841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D626705-6221-B407-895B-50640D47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991" y="2188948"/>
            <a:ext cx="2419238" cy="2897154"/>
          </a:xfrm>
        </p:spPr>
        <p:txBody>
          <a:bodyPr/>
          <a:lstStyle/>
          <a:p>
            <a:pPr marL="237061" indent="0">
              <a:buNone/>
            </a:pPr>
            <a:r>
              <a:rPr lang="en-GB" sz="1400">
                <a:solidFill>
                  <a:srgbClr val="CE9178"/>
                </a:solidFill>
                <a:latin typeface="Menlo" panose="020B0609030804020204" pitchFamily="49" charset="0"/>
                <a:cs typeface="Arial"/>
                <a:sym typeface="Arial"/>
              </a:rPr>
              <a:t>Data Table </a:t>
            </a:r>
            <a:r>
              <a:rPr lang="en-GB" sz="1400" b="0" i="0">
                <a:solidFill>
                  <a:srgbClr val="CCCCC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Schema: 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  <a:sym typeface="Arial"/>
              </a:rPr>
              <a:t>Title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Description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Authors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Image</a:t>
            </a: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previewLink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Publisher</a:t>
            </a: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publishedDate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infoLink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categories</a:t>
            </a: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ratingsCount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4A81AFB-5D11-C93A-6AB4-2170ED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7CFB2989-9F53-47FB-9197-29876ED0483C}"/>
              </a:ext>
            </a:extLst>
          </p:cNvPr>
          <p:cNvSpPr txBox="1">
            <a:spLocks/>
          </p:cNvSpPr>
          <p:nvPr/>
        </p:nvSpPr>
        <p:spPr>
          <a:xfrm>
            <a:off x="8741229" y="2188947"/>
            <a:ext cx="2666498" cy="289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1219170" marR="0" lvl="1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828754" marR="0" lvl="2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2438339" marR="0" lvl="3" indent="-37252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4267093" marR="0" lvl="6" indent="-36405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4876678" marR="0" lvl="7" indent="-36405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5486263" marR="0" lvl="8" indent="-35559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37061" indent="0">
              <a:buNone/>
            </a:pPr>
            <a:r>
              <a:rPr lang="en-GB" sz="1400">
                <a:solidFill>
                  <a:srgbClr val="CE9178"/>
                </a:solidFill>
                <a:latin typeface="Menlo" panose="020B0609030804020204" pitchFamily="49" charset="0"/>
                <a:cs typeface="Arial"/>
              </a:rPr>
              <a:t>Ratings Table</a:t>
            </a:r>
            <a:r>
              <a:rPr lang="en-GB" sz="1400">
                <a:solidFill>
                  <a:srgbClr val="CCCC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Schema: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Id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Title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Price</a:t>
            </a: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User_id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 err="1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profileName</a:t>
            </a:r>
            <a:endParaRPr lang="en-GB" sz="1400">
              <a:solidFill>
                <a:srgbClr val="9CDCFE"/>
              </a:solidFill>
              <a:latin typeface="Menlo" panose="020B0609030804020204" pitchFamily="49" charset="0"/>
              <a:cs typeface="Arial"/>
            </a:endParaRP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review/helpfulness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review/score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review/time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review/summary</a:t>
            </a:r>
          </a:p>
          <a:p>
            <a:pPr marL="237061" indent="0">
              <a:buNone/>
            </a:pPr>
            <a:r>
              <a:rPr lang="en-GB" sz="1400">
                <a:solidFill>
                  <a:srgbClr val="9CDCFE"/>
                </a:solidFill>
                <a:latin typeface="Menlo" panose="020B0609030804020204" pitchFamily="49" charset="0"/>
                <a:cs typeface="Arial"/>
              </a:rPr>
              <a:t>review/text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3D6DF8-B7DF-97D0-0857-C675BCFC5157}"/>
              </a:ext>
            </a:extLst>
          </p:cNvPr>
          <p:cNvSpPr txBox="1"/>
          <p:nvPr/>
        </p:nvSpPr>
        <p:spPr>
          <a:xfrm>
            <a:off x="1179052" y="2112747"/>
            <a:ext cx="4517289" cy="316682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Kaggle dataset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Two tables: Books data and Ratings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Size: 3.86 GB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Around 3 millions of reviews</a:t>
            </a: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GB" sz="18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285750" lvl="4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Ethical considerations	</a:t>
            </a:r>
            <a:endParaRPr lang="it-IT" sz="24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35890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61499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Model Selection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1183648" y="1402912"/>
            <a:ext cx="4117958" cy="323492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4684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Trained Models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Random Forest Regressor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Support Vector Regressor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MLP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Neural Network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algn="ctr">
              <a:buClr>
                <a:schemeClr val="accent6"/>
              </a:buClr>
            </a:pPr>
            <a:r>
              <a:rPr lang="en-US" sz="1800" b="1" i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GridSearchCV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Hyperparameters selection</a:t>
            </a:r>
            <a:endParaRPr lang="en-US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>
              <a:solidFill>
                <a:schemeClr val="accent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9B5A21-7286-D6F2-9965-5709F858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752790"/>
            <a:ext cx="5011786" cy="3952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30898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7">
                <a:extLst>
                  <a:ext uri="{FF2B5EF4-FFF2-40B4-BE49-F238E27FC236}">
                    <a16:creationId xmlns:a16="http://schemas.microsoft.com/office/drawing/2014/main" id="{015788A5-3BF9-79C5-A53C-7668E56725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14354"/>
                  </p:ext>
                </p:extLst>
              </p:nvPr>
            </p:nvGraphicFramePr>
            <p:xfrm>
              <a:off x="1754394" y="5036742"/>
              <a:ext cx="2976466" cy="1163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561">
                      <a:extLst>
                        <a:ext uri="{9D8B030D-6E8A-4147-A177-3AD203B41FA5}">
                          <a16:colId xmlns:a16="http://schemas.microsoft.com/office/drawing/2014/main" val="4232080453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4091854159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1668448816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1671000348"/>
                        </a:ext>
                      </a:extLst>
                    </a:gridCol>
                  </a:tblGrid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Model</a:t>
                          </a:r>
                          <a:endParaRPr lang="en-GB" sz="105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MSE</a:t>
                          </a:r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RMSE</a:t>
                          </a:r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6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GB" sz="16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7669402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RF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it-IT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</a:t>
                          </a: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0259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0.2532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4357354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SVR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0.0279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0.1955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0999026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MLP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0.0282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0.1858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524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7">
                <a:extLst>
                  <a:ext uri="{FF2B5EF4-FFF2-40B4-BE49-F238E27FC236}">
                    <a16:creationId xmlns:a16="http://schemas.microsoft.com/office/drawing/2014/main" id="{015788A5-3BF9-79C5-A53C-7668E56725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14354"/>
                  </p:ext>
                </p:extLst>
              </p:nvPr>
            </p:nvGraphicFramePr>
            <p:xfrm>
              <a:off x="1754394" y="5036742"/>
              <a:ext cx="2976466" cy="1163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561">
                      <a:extLst>
                        <a:ext uri="{9D8B030D-6E8A-4147-A177-3AD203B41FA5}">
                          <a16:colId xmlns:a16="http://schemas.microsoft.com/office/drawing/2014/main" val="4232080453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4091854159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1668448816"/>
                        </a:ext>
                      </a:extLst>
                    </a:gridCol>
                    <a:gridCol w="744635">
                      <a:extLst>
                        <a:ext uri="{9D8B030D-6E8A-4147-A177-3AD203B41FA5}">
                          <a16:colId xmlns:a16="http://schemas.microsoft.com/office/drawing/2014/main" val="167100034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Model</a:t>
                          </a:r>
                          <a:endParaRPr lang="en-GB" sz="105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MSE</a:t>
                          </a:r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RMSE</a:t>
                          </a:r>
                          <a:endParaRPr lang="en-GB" sz="16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300000" t="-7273" r="-1626" b="-25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669402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RF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it-IT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</a:t>
                          </a: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0259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0.2532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4357354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SVR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0.0279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0.1955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0999026"/>
                      </a:ext>
                    </a:extLst>
                  </a:tr>
                  <a:tr h="276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10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MLP</a:t>
                          </a:r>
                          <a:endParaRPr lang="en-GB" sz="1100">
                            <a:solidFill>
                              <a:schemeClr val="accent6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0.0282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0.1680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 ea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GB" sz="1100" b="0" i="0" u="none" strike="noStrike" cap="none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  <a:ea typeface="+mn-ea"/>
                              <a:cs typeface="Consolas" panose="020B0609020204030204" pitchFamily="49" charset="0"/>
                              <a:sym typeface="Arial"/>
                            </a:rPr>
                            <a:t>0.1858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/>
                          <a:lightRig rig="flood" dir="t"/>
                        </a:cell3D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5248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117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Best Model: Random Forest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1362772" y="1397516"/>
            <a:ext cx="4117958" cy="170259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4684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Size = 150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small improvement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it-IT" sz="1600" b="0" i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Overestimate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when low and </a:t>
            </a:r>
            <a:r>
              <a:rPr lang="en-US" sz="1600" i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Underestimate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when high</a:t>
            </a:r>
            <a:endParaRPr lang="en-US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>
              <a:solidFill>
                <a:schemeClr val="accent6"/>
              </a:solidFill>
            </a:endParaRPr>
          </a:p>
        </p:txBody>
      </p:sp>
      <p:pic>
        <p:nvPicPr>
          <p:cNvPr id="4" name="Immagine 3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7E34087-9E07-09A4-C559-34ED2B37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26" y="3361641"/>
            <a:ext cx="3588650" cy="2945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15F6C3-49A2-A41D-4DB7-B1A190E96B4D}"/>
                  </a:ext>
                </a:extLst>
              </p:cNvPr>
              <p:cNvSpPr txBox="1"/>
              <p:nvPr/>
            </p:nvSpPr>
            <p:spPr>
              <a:xfrm>
                <a:off x="6219355" y="1397516"/>
                <a:ext cx="4609873" cy="170259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reflection stA="4684" endPos="65000" dist="50800" dir="5400000" sy="-100000" algn="bl" rotWithShape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rtlCol="0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:endParaRPr lang="en-US" sz="160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endParaRPr>
              </a:p>
              <a:p>
                <a:pPr marL="342900" lvl="3" indent="-34290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Archivo ExtraBold"/>
                  </a:rPr>
                  <a:t>Impact of RMSE on helpfulness votes</a:t>
                </a:r>
              </a:p>
              <a:p>
                <a:pPr marL="342900" indent="-34290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endParaRPr lang="it-IT" sz="1600" b="0" i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Archivo ExtraBold"/>
                </a:endParaRPr>
              </a:p>
              <a:p>
                <a:pPr marL="342900" indent="-342900">
                  <a:buClr>
                    <a:schemeClr val="accent6"/>
                  </a:buClr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Archivo ExtraBold"/>
                  </a:rPr>
                  <a:t>100 Total votes </a:t>
                </a:r>
                <a:r>
                  <a:rPr lang="en-US" sz="160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l-GR" sz="16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60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 13 helpful votes</a:t>
                </a:r>
                <a:endParaRPr lang="en-US" sz="1600" b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515F6C3-49A2-A41D-4DB7-B1A190E96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55" y="1397516"/>
                <a:ext cx="4609873" cy="17025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reflection stA="4684" endPos="65000" dist="50800" dir="5400000" sy="-100000" algn="bl" rotWithShape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37AE57E-5590-8C24-B2B3-41C5A1A00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91" y="3363342"/>
            <a:ext cx="3801600" cy="2943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597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591CBF-5DAB-B095-D14D-183ED0C7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75386"/>
            <a:ext cx="10272000" cy="3820447"/>
          </a:xfrm>
        </p:spPr>
        <p:txBody>
          <a:bodyPr/>
          <a:lstStyle/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 dirty="0">
                <a:latin typeface="Consolas" panose="020B0609020204030204" pitchFamily="49" charset="0"/>
                <a:ea typeface="+mn-ea"/>
              </a:rPr>
              <a:t>Importance of Scalable </a:t>
            </a:r>
            <a:r>
              <a:rPr lang="en-GB" sz="1500" b="1" dirty="0">
                <a:latin typeface="Consolas" panose="020B0609020204030204" pitchFamily="49" charset="0"/>
                <a:ea typeface="+mn-ea"/>
                <a:sym typeface="Arial"/>
              </a:rPr>
              <a:t>Systems</a:t>
            </a:r>
            <a:r>
              <a:rPr lang="en-GB" sz="1500" b="1" dirty="0">
                <a:latin typeface="Consolas" panose="020B0609020204030204" pitchFamily="49" charset="0"/>
                <a:ea typeface="+mn-ea"/>
              </a:rPr>
              <a:t>: </a:t>
            </a:r>
            <a:r>
              <a:rPr lang="en-GB" sz="1500" dirty="0">
                <a:latin typeface="Consolas" panose="020B0609020204030204" pitchFamily="49" charset="0"/>
                <a:ea typeface="+mn-ea"/>
              </a:rPr>
              <a:t>Emphasizes the significance of scalable systems in data analysis.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 dirty="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 dirty="0">
                <a:latin typeface="Consolas" panose="020B0609020204030204" pitchFamily="49" charset="0"/>
                <a:ea typeface="+mn-ea"/>
              </a:rPr>
              <a:t>Review Length and Sentiment: </a:t>
            </a:r>
            <a:r>
              <a:rPr lang="en-GB" sz="1500" dirty="0">
                <a:latin typeface="Consolas" panose="020B0609020204030204" pitchFamily="49" charset="0"/>
                <a:ea typeface="+mn-ea"/>
              </a:rPr>
              <a:t>Longer reviews, especially the ones with positive words, tend to be more useful, but excessively long reviews can be tedious.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 dirty="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 dirty="0">
                <a:latin typeface="Consolas" panose="020B0609020204030204" pitchFamily="49" charset="0"/>
                <a:ea typeface="+mn-ea"/>
              </a:rPr>
              <a:t>User Preference for Positive Reviews</a:t>
            </a:r>
            <a:r>
              <a:rPr lang="en-GB" sz="1500" dirty="0">
                <a:latin typeface="Consolas" panose="020B0609020204030204" pitchFamily="49" charset="0"/>
                <a:ea typeface="+mn-ea"/>
              </a:rPr>
              <a:t>: Users find positive reviews more helpful.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 dirty="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 dirty="0">
                <a:latin typeface="Consolas" panose="020B0609020204030204" pitchFamily="49" charset="0"/>
                <a:ea typeface="+mn-ea"/>
              </a:rPr>
              <a:t>Objective User Ratings: </a:t>
            </a:r>
            <a:r>
              <a:rPr lang="en-GB" sz="1500" dirty="0">
                <a:latin typeface="Consolas" panose="020B0609020204030204" pitchFamily="49" charset="0"/>
                <a:ea typeface="+mn-ea"/>
              </a:rPr>
              <a:t>User ratings appear to be unbiased and reflect objective evaluations of books.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 dirty="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 dirty="0">
                <a:latin typeface="Consolas" panose="020B0609020204030204" pitchFamily="49" charset="0"/>
                <a:ea typeface="+mn-ea"/>
              </a:rPr>
              <a:t>Experience vs. Appreciation: </a:t>
            </a:r>
            <a:r>
              <a:rPr lang="en-GB" sz="1500" dirty="0">
                <a:latin typeface="Consolas" panose="020B0609020204030204" pitchFamily="49" charset="0"/>
                <a:ea typeface="+mn-ea"/>
              </a:rPr>
              <a:t>The experience of publishers does not necessarily correlate with higher appreciation from users.</a:t>
            </a:r>
          </a:p>
          <a:p>
            <a:pPr marL="203195" indent="0" algn="l">
              <a:buClr>
                <a:schemeClr val="accent4"/>
              </a:buClr>
              <a:buNone/>
            </a:pPr>
            <a:endParaRPr lang="en-GB" sz="1500" dirty="0">
              <a:latin typeface="Consolas" panose="020B0609020204030204" pitchFamily="49" charset="0"/>
              <a:ea typeface="+mn-ea"/>
            </a:endParaRPr>
          </a:p>
          <a:p>
            <a:pPr marL="488945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GB" sz="1500" b="1" dirty="0">
                <a:latin typeface="Consolas" panose="020B0609020204030204" pitchFamily="49" charset="0"/>
                <a:ea typeface="+mn-ea"/>
              </a:rPr>
              <a:t>Future Work: </a:t>
            </a:r>
            <a:r>
              <a:rPr lang="en-GB" sz="1500" dirty="0">
                <a:latin typeface="Consolas" panose="020B0609020204030204" pitchFamily="49" charset="0"/>
                <a:ea typeface="+mn-ea"/>
              </a:rPr>
              <a:t>Indicates a focus on feature engineering to enhance the model's performance.</a:t>
            </a:r>
          </a:p>
        </p:txBody>
      </p:sp>
      <p:sp>
        <p:nvSpPr>
          <p:cNvPr id="6" name="Titolo 20">
            <a:extLst>
              <a:ext uri="{FF2B5EF4-FFF2-40B4-BE49-F238E27FC236}">
                <a16:creationId xmlns:a16="http://schemas.microsoft.com/office/drawing/2014/main" id="{0F7243AE-6DD3-99C4-DA9C-47D6D263E85B}"/>
              </a:ext>
            </a:extLst>
          </p:cNvPr>
          <p:cNvSpPr txBox="1">
            <a:spLocks/>
          </p:cNvSpPr>
          <p:nvPr/>
        </p:nvSpPr>
        <p:spPr>
          <a:xfrm>
            <a:off x="960000" y="511724"/>
            <a:ext cx="102720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3000"/>
            </a:pPr>
            <a:r>
              <a:rPr lang="en-US" sz="4000" b="1" dirty="0">
                <a:solidFill>
                  <a:schemeClr val="accent1"/>
                </a:solidFill>
                <a:latin typeface="Consolas" panose="020B0609020204030204" pitchFamily="49" charset="0"/>
                <a:sym typeface="Archivo ExtraBold"/>
              </a:rPr>
              <a:t>Conclusions</a:t>
            </a:r>
            <a:endParaRPr lang="en-GB" sz="4000" b="1" dirty="0">
              <a:solidFill>
                <a:schemeClr val="accent1"/>
              </a:solidFill>
              <a:latin typeface="Consolas" panose="020B0609020204030204" pitchFamily="49" charset="0"/>
              <a:sym typeface="Archiv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0648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3319D-B15C-D614-9D73-1FED768F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852" y="2290272"/>
            <a:ext cx="10272000" cy="2257136"/>
          </a:xfrm>
        </p:spPr>
        <p:txBody>
          <a:bodyPr/>
          <a:lstStyle/>
          <a:p>
            <a:r>
              <a:rPr lang="en-US" sz="13800" b="1" dirty="0">
                <a:latin typeface="Consolas" panose="020B0609020204030204" pitchFamily="49" charset="0"/>
                <a:cs typeface="Consolas" panose="020B0609020204030204" pitchFamily="49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3506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Framing: Our Objectives</a:t>
            </a:r>
            <a:endParaRPr lang="en-GB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1362772" y="1448593"/>
            <a:ext cx="4117958" cy="1464231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4684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Providing a scalable solution to the dataset exploration </a:t>
            </a:r>
            <a:r>
              <a:rPr lang="en-GB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GB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analysis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15F6C3-49A2-A41D-4DB7-B1A190E96B4D}"/>
              </a:ext>
            </a:extLst>
          </p:cNvPr>
          <p:cNvSpPr txBox="1"/>
          <p:nvPr/>
        </p:nvSpPr>
        <p:spPr>
          <a:xfrm>
            <a:off x="6219355" y="1397516"/>
            <a:ext cx="4609873" cy="143017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4684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lvl="3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Developing a machine learning model able to predict the helpfulness of a re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view looking at its content</a:t>
            </a:r>
            <a:endParaRPr lang="en-US" sz="16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37AE57E-5590-8C24-B2B3-41C5A1A0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91" y="3363342"/>
            <a:ext cx="3801600" cy="2943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F42A032-7601-533D-1BFE-6CE19091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21226" y="3362345"/>
            <a:ext cx="3947284" cy="294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6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489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482EF25-BAB8-9177-9A70-F7CFB3B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717" y="606620"/>
            <a:ext cx="4155758" cy="821102"/>
          </a:xfrm>
        </p:spPr>
        <p:txBody>
          <a:bodyPr/>
          <a:lstStyle/>
          <a:p>
            <a:pPr algn="ctr"/>
            <a:r>
              <a:rPr lang="it-IT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Workflow</a:t>
            </a:r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D70F06A-1084-411C-D92F-16A4F99E6E26}"/>
              </a:ext>
            </a:extLst>
          </p:cNvPr>
          <p:cNvGrpSpPr/>
          <p:nvPr/>
        </p:nvGrpSpPr>
        <p:grpSpPr>
          <a:xfrm>
            <a:off x="-269661" y="1999037"/>
            <a:ext cx="12587216" cy="2667855"/>
            <a:chOff x="-269661" y="1999037"/>
            <a:chExt cx="12587216" cy="2667855"/>
          </a:xfrm>
          <a:effectLst>
            <a:reflection stA="20000" endPos="53000" dir="5400000" sy="-100000" algn="bl" rotWithShape="0"/>
          </a:effectLst>
        </p:grpSpPr>
        <p:pic>
          <p:nvPicPr>
            <p:cNvPr id="6" name="Immagine 5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679C6A0F-2E6A-C81D-022A-3FA8103A1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rcRect l="12125" r="7131"/>
            <a:stretch/>
          </p:blipFill>
          <p:spPr>
            <a:xfrm rot="5400000">
              <a:off x="129944" y="1599433"/>
              <a:ext cx="2662071" cy="3461282"/>
            </a:xfrm>
            <a:prstGeom prst="rect">
              <a:avLst/>
            </a:prstGeom>
            <a:effectLst>
              <a:reflection endPos="0" dist="9745" dir="5400000" sy="-100000" algn="bl" rotWithShape="0"/>
            </a:effectLst>
          </p:spPr>
        </p:pic>
        <p:pic>
          <p:nvPicPr>
            <p:cNvPr id="7" name="Immagine 6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47EA4CA8-C7D0-2A45-6D38-503C17359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5" r="7131"/>
            <a:stretch/>
          </p:blipFill>
          <p:spPr>
            <a:xfrm rot="5400000">
              <a:off x="4661669" y="1599433"/>
              <a:ext cx="2662072" cy="3461282"/>
            </a:xfrm>
            <a:prstGeom prst="rect">
              <a:avLst/>
            </a:prstGeom>
          </p:spPr>
        </p:pic>
        <p:pic>
          <p:nvPicPr>
            <p:cNvPr id="8" name="Immagine 7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3B05EA43-D1E6-389B-86FA-05D54EDD5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rcRect l="12125" r="7131"/>
            <a:stretch/>
          </p:blipFill>
          <p:spPr>
            <a:xfrm rot="5400000">
              <a:off x="6958777" y="1599432"/>
              <a:ext cx="2662072" cy="3461282"/>
            </a:xfrm>
            <a:prstGeom prst="rect">
              <a:avLst/>
            </a:prstGeom>
          </p:spPr>
        </p:pic>
        <p:pic>
          <p:nvPicPr>
            <p:cNvPr id="9" name="Immagine 8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852A1C8C-005D-FCE2-BC33-C35FE48C4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1">
                  <a:lumMod val="60000"/>
                  <a:lumOff val="40000"/>
                  <a:tint val="45000"/>
                  <a:satMod val="400000"/>
                </a:schemeClr>
              </a:duotone>
            </a:blip>
            <a:srcRect l="12125" r="7131"/>
            <a:stretch/>
          </p:blipFill>
          <p:spPr>
            <a:xfrm rot="5400000">
              <a:off x="9255878" y="1599433"/>
              <a:ext cx="2662072" cy="346128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C97260B-D37B-91B5-AB32-DA2271B4142D}"/>
                </a:ext>
              </a:extLst>
            </p:cNvPr>
            <p:cNvSpPr txBox="1"/>
            <p:nvPr/>
          </p:nvSpPr>
          <p:spPr>
            <a:xfrm>
              <a:off x="434690" y="2977623"/>
              <a:ext cx="2058023" cy="830997"/>
            </a:xfrm>
            <a:prstGeom prst="rect">
              <a:avLst/>
            </a:prstGeom>
            <a:noFill/>
            <a:effectLst>
              <a:reflection endPos="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to HDFS</a:t>
              </a:r>
              <a:endParaRPr lang="en-GB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EE37D057-2178-09E8-6EC4-5FD201C0A84E}"/>
                </a:ext>
              </a:extLst>
            </p:cNvPr>
            <p:cNvSpPr txBox="1"/>
            <p:nvPr/>
          </p:nvSpPr>
          <p:spPr>
            <a:xfrm>
              <a:off x="4963697" y="2977623"/>
              <a:ext cx="2058020" cy="691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 </a:t>
              </a:r>
              <a:r>
                <a:rPr lang="it-IT" sz="2400" b="1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Cleaning</a:t>
              </a:r>
              <a:endParaRPr lang="en-GB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CF03F87-02F2-D818-14C1-BE4DFA0C266F}"/>
                </a:ext>
              </a:extLst>
            </p:cNvPr>
            <p:cNvSpPr txBox="1"/>
            <p:nvPr/>
          </p:nvSpPr>
          <p:spPr>
            <a:xfrm>
              <a:off x="7263521" y="3131276"/>
              <a:ext cx="2058020" cy="38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MapReduce</a:t>
              </a:r>
              <a:endParaRPr lang="en-GB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8327FF5-7B25-7C50-695B-C69A0AD7C6FB}"/>
                </a:ext>
              </a:extLst>
            </p:cNvPr>
            <p:cNvSpPr txBox="1"/>
            <p:nvPr/>
          </p:nvSpPr>
          <p:spPr>
            <a:xfrm>
              <a:off x="9604775" y="2977623"/>
              <a:ext cx="20580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SandBox</a:t>
              </a:r>
              <a:r>
                <a:rPr lang="it-IT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it-IT" sz="2400" b="1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Creation</a:t>
              </a:r>
              <a:endParaRPr lang="en-GB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4" name="Immagine 3" descr="Immagine che contiene arte, Simmetria, cerchio, design&#10;&#10;Descrizione generata automaticamente">
              <a:extLst>
                <a:ext uri="{FF2B5EF4-FFF2-40B4-BE49-F238E27FC236}">
                  <a16:creationId xmlns:a16="http://schemas.microsoft.com/office/drawing/2014/main" id="{5606ECAB-FE8B-8824-0C80-589CA00E6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4">
                  <a:lumMod val="85000"/>
                  <a:tint val="45000"/>
                  <a:satMod val="400000"/>
                </a:schemeClr>
              </a:duotone>
            </a:blip>
            <a:srcRect l="12125" r="7131"/>
            <a:stretch/>
          </p:blipFill>
          <p:spPr>
            <a:xfrm rot="5400000">
              <a:off x="2379749" y="1605215"/>
              <a:ext cx="2662072" cy="3461281"/>
            </a:xfrm>
            <a:prstGeom prst="rect">
              <a:avLst/>
            </a:prstGeom>
            <a:effectLst>
              <a:reflection blurRad="6350" endPos="0" dir="5400000" sy="-100000" algn="bl" rotWithShape="0"/>
            </a:effectLst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8735289-C334-7959-04C2-5C21377E679D}"/>
                </a:ext>
              </a:extLst>
            </p:cNvPr>
            <p:cNvSpPr txBox="1"/>
            <p:nvPr/>
          </p:nvSpPr>
          <p:spPr>
            <a:xfrm>
              <a:off x="2728647" y="2983405"/>
              <a:ext cx="20580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Prior</a:t>
              </a:r>
              <a:r>
                <a:rPr lang="it-IT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Analysis</a:t>
              </a:r>
              <a:endParaRPr lang="en-GB" sz="2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11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6BE4EF71-C938-F6EA-2FCD-4E983599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18" y="1557574"/>
            <a:ext cx="4658182" cy="4242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5F15791-B590-A9E5-266F-1C4B5CA9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1472" y="1557574"/>
            <a:ext cx="4412121" cy="4242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EC71A1D-1D2A-950B-7608-04635DAF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05588"/>
            <a:ext cx="10272000" cy="763600"/>
          </a:xfrm>
        </p:spPr>
        <p:txBody>
          <a:bodyPr/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Prior Analysis</a:t>
            </a:r>
          </a:p>
        </p:txBody>
      </p:sp>
      <p:pic>
        <p:nvPicPr>
          <p:cNvPr id="4" name="Immagine 3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EF8AC590-84BC-5804-0D27-86E88FA410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lumMod val="85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3649762" y="570414"/>
            <a:ext cx="360928" cy="469286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  <p:pic>
        <p:nvPicPr>
          <p:cNvPr id="5" name="Immagine 4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E9AB0D6F-62F0-9E8A-9B51-21625BEF34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lumMod val="85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8181312" y="590735"/>
            <a:ext cx="360928" cy="469286"/>
          </a:xfrm>
          <a:prstGeom prst="rect">
            <a:avLst/>
          </a:prstGeom>
          <a:effectLst>
            <a:reflection blurRad="6350"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99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Data Cleaning</a:t>
            </a:r>
            <a:endParaRPr lang="en-GB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481175" y="1675328"/>
            <a:ext cx="4117958" cy="350734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5793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Methodology</a:t>
            </a: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Duplicates deletion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Unuseful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columns deletion (those containing links)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‘Dangerous’ symbols deletion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‘Helpfulness’ columns splitting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</p:txBody>
      </p:sp>
      <p:pic>
        <p:nvPicPr>
          <p:cNvPr id="8" name="Immagine 7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BDA5B95C-3646-A717-43B8-417C585F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06900" y="2203093"/>
            <a:ext cx="22479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1414" endPos="50000" dist="5000" dir="5400000" sy="-100000" algn="bl" rotWithShape="0"/>
          </a:effectLst>
        </p:spPr>
      </p:pic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9B47458-11AE-CD92-6548-89C2870274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277014" y="2262949"/>
            <a:ext cx="2354318" cy="2438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1414" endPos="50000" dist="5000" dir="5400000" sy="-100000" algn="bl" rotWithShape="0"/>
          </a:effectLst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A4A5E39-ACE0-EA4B-C57D-E94D8BBCB3B8}"/>
              </a:ext>
            </a:extLst>
          </p:cNvPr>
          <p:cNvCxnSpPr/>
          <p:nvPr/>
        </p:nvCxnSpPr>
        <p:spPr>
          <a:xfrm>
            <a:off x="8046720" y="3482149"/>
            <a:ext cx="1137920" cy="0"/>
          </a:xfrm>
          <a:prstGeom prst="straightConnector1">
            <a:avLst/>
          </a:prstGeom>
          <a:ln w="47625">
            <a:tailEnd type="triangle"/>
          </a:ln>
          <a:effectLst>
            <a:reflection blurRad="6350" endPos="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0CD13F3F-87F1-FBE6-5EB9-1B6DF55BA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5" r="7131"/>
          <a:stretch/>
        </p:blipFill>
        <p:spPr>
          <a:xfrm rot="5400000">
            <a:off x="3794017" y="524976"/>
            <a:ext cx="359939" cy="468000"/>
          </a:xfrm>
          <a:prstGeom prst="rect">
            <a:avLst/>
          </a:prstGeom>
        </p:spPr>
      </p:pic>
      <p:pic>
        <p:nvPicPr>
          <p:cNvPr id="14" name="Immagine 13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3054A7F8-B556-A4F4-12CF-1823811C9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5" r="7131"/>
          <a:stretch/>
        </p:blipFill>
        <p:spPr>
          <a:xfrm rot="5400000">
            <a:off x="8058367" y="588395"/>
            <a:ext cx="35993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MapReduce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Job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A3738E-6F88-3251-0CBD-E75AD7DB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05578" y="1816553"/>
            <a:ext cx="6263968" cy="3495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26000" endPos="65000" dist="50800" dir="5400000" sy="-100000" algn="bl" rotWithShape="0"/>
          </a:effec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680840" y="1804885"/>
            <a:ext cx="4117958" cy="350734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9221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the two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tables</a:t>
            </a:r>
          </a:p>
          <a:p>
            <a:pPr>
              <a:buClr>
                <a:schemeClr val="accent6"/>
              </a:buClr>
            </a:pPr>
            <a:endParaRPr lang="en-US" sz="1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Mapper creates a key-value structure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Double key sorting (Title, second field)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Reducer performs the join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The table is stored in Hadoop</a:t>
            </a:r>
          </a:p>
          <a:p>
            <a:pPr>
              <a:buClr>
                <a:schemeClr val="accent1"/>
              </a:buClr>
            </a:pPr>
            <a:endParaRPr lang="it-IT" sz="1600" b="0" i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magine 3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1E712DBF-1D5D-CF42-98E4-BC078FED4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rcRect l="12125" r="7131"/>
          <a:stretch/>
        </p:blipFill>
        <p:spPr>
          <a:xfrm rot="5400000">
            <a:off x="3845765" y="540505"/>
            <a:ext cx="359939" cy="468000"/>
          </a:xfrm>
          <a:prstGeom prst="rect">
            <a:avLst/>
          </a:prstGeom>
        </p:spPr>
      </p:pic>
      <p:pic>
        <p:nvPicPr>
          <p:cNvPr id="6" name="Immagine 5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B79C7F3E-DBEB-18D1-935C-9BAAA7CE7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FF00">
                <a:tint val="45000"/>
                <a:satMod val="400000"/>
              </a:srgbClr>
            </a:duotone>
          </a:blip>
          <a:srcRect l="12125" r="7131"/>
          <a:stretch/>
        </p:blipFill>
        <p:spPr>
          <a:xfrm rot="5400000">
            <a:off x="7950405" y="550665"/>
            <a:ext cx="35993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SandBox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Creation</a:t>
            </a:r>
            <a:endParaRPr lang="en-GB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481175" y="1838614"/>
            <a:ext cx="4117958" cy="350734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5793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Methodology</a:t>
            </a:r>
            <a:endParaRPr lang="en-US" sz="24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MongoDB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query to get data ready for analysis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SciPy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to compute metrics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Pandas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data manipulation</a:t>
            </a:r>
            <a:endParaRPr lang="en-US" sz="1600" b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Seaborn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and </a:t>
            </a:r>
            <a:r>
              <a:rPr lang="en-US" sz="1600" b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Matplotlib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for graphs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1600" b="0" i="1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5E53FE-A49D-82BD-66D5-8FACE86B448B}"/>
              </a:ext>
            </a:extLst>
          </p:cNvPr>
          <p:cNvSpPr txBox="1"/>
          <p:nvPr/>
        </p:nvSpPr>
        <p:spPr>
          <a:xfrm>
            <a:off x="5120037" y="1384459"/>
            <a:ext cx="611748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Connect to </a:t>
            </a:r>
            <a:r>
              <a:rPr lang="it-IT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MongoDB</a:t>
            </a:r>
            <a:endParaRPr lang="it-IT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pymongo</a:t>
            </a:r>
            <a:endParaRPr lang="it-IT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it-IT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pymongo</a:t>
            </a:r>
            <a:r>
              <a:rPr lang="it-IT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MongoClient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://localhost:27017/'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spark_db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it-IT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books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books_joined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it-IT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reviews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book_reviews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it-IT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Load the data</a:t>
            </a:r>
            <a:endParaRPr lang="it-IT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df_joined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spark</a:t>
            </a:r>
            <a:r>
              <a:rPr lang="it-IT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.read.csv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hdfs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://localhost:9900/user/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book_reviews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joined_tables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schema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joined_schema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sep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Select a random subset of the big data to import</a:t>
            </a:r>
            <a:endParaRPr lang="it-IT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N_to_sample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300000</a:t>
            </a:r>
            <a:endParaRPr lang="it-IT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df_sample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df_joined</a:t>
            </a:r>
            <a:r>
              <a:rPr lang="it-IT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.sample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withReplacement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fraction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N_to_sample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df_joined</a:t>
            </a:r>
            <a:r>
              <a:rPr lang="it-IT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.count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it-IT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it-IT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Convert</a:t>
            </a:r>
            <a:r>
              <a:rPr lang="it-IT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to a </a:t>
            </a:r>
            <a:r>
              <a:rPr lang="it-IT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dictionary</a:t>
            </a:r>
            <a:endParaRPr lang="it-IT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df_sample_dict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df_sample</a:t>
            </a:r>
            <a:r>
              <a:rPr lang="it-IT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.toPandas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it-IT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to_dict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orient</a:t>
            </a:r>
            <a:r>
              <a:rPr lang="it-IT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records</a:t>
            </a:r>
            <a:r>
              <a:rPr lang="it-IT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it-IT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it-IT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it-IT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into</a:t>
            </a:r>
            <a:r>
              <a:rPr lang="it-IT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MongoDB</a:t>
            </a:r>
            <a:endParaRPr lang="it-IT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books</a:t>
            </a:r>
            <a:r>
              <a:rPr lang="it-IT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insert_many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df_sample_dict</a:t>
            </a:r>
            <a:r>
              <a:rPr lang="it-IT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Immagine 5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8982A3D2-1884-5E3A-3B21-490922A55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3405049" y="540505"/>
            <a:ext cx="359939" cy="468000"/>
          </a:xfrm>
          <a:prstGeom prst="rect">
            <a:avLst/>
          </a:prstGeom>
        </p:spPr>
      </p:pic>
      <p:pic>
        <p:nvPicPr>
          <p:cNvPr id="7" name="Immagine 6" descr="Immagine che contiene arte, Simmetria, cerchio, design&#10;&#10;Descrizione generata automaticamente">
            <a:extLst>
              <a:ext uri="{FF2B5EF4-FFF2-40B4-BE49-F238E27FC236}">
                <a16:creationId xmlns:a16="http://schemas.microsoft.com/office/drawing/2014/main" id="{90E3E981-2FD4-F6D6-CCDF-9949695B0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</a:blip>
          <a:srcRect l="12125" r="7131"/>
          <a:stretch/>
        </p:blipFill>
        <p:spPr>
          <a:xfrm rot="5400000">
            <a:off x="8425874" y="575647"/>
            <a:ext cx="35993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5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146251F-BB3C-CA83-7EF2-BE6FA64E68D9}"/>
              </a:ext>
            </a:extLst>
          </p:cNvPr>
          <p:cNvSpPr/>
          <p:nvPr/>
        </p:nvSpPr>
        <p:spPr>
          <a:xfrm>
            <a:off x="2202329" y="422322"/>
            <a:ext cx="7949901" cy="6637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reflection stA="16737"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olo 20">
            <a:extLst>
              <a:ext uri="{FF2B5EF4-FFF2-40B4-BE49-F238E27FC236}">
                <a16:creationId xmlns:a16="http://schemas.microsoft.com/office/drawing/2014/main" id="{BEB08FAE-FA71-4571-05C9-293B9A42C9B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60000" y="372385"/>
            <a:ext cx="10272000" cy="763600"/>
          </a:xfrm>
        </p:spPr>
        <p:txBody>
          <a:bodyPr/>
          <a:lstStyle/>
          <a:p>
            <a:pPr algn="ctr"/>
            <a:r>
              <a:rPr lang="en-US" sz="4000" b="1">
                <a:latin typeface="Consolas" panose="020B0609020204030204" pitchFamily="49" charset="0"/>
                <a:cs typeface="Consolas" panose="020B0609020204030204" pitchFamily="49" charset="0"/>
              </a:rPr>
              <a:t>Hypothesis Testing</a:t>
            </a:r>
            <a:endParaRPr lang="en-GB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DDA075-ED63-C819-036B-65C047C1E932}"/>
              </a:ext>
            </a:extLst>
          </p:cNvPr>
          <p:cNvSpPr txBox="1"/>
          <p:nvPr/>
        </p:nvSpPr>
        <p:spPr>
          <a:xfrm>
            <a:off x="481175" y="2248813"/>
            <a:ext cx="45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buClr>
                <a:schemeClr val="accent6"/>
              </a:buClr>
            </a:pPr>
            <a:r>
              <a:rPr lang="en-US" sz="1800">
                <a:solidFill>
                  <a:schemeClr val="accent1"/>
                </a:solidFill>
                <a:latin typeface="Archivo ExtraBold"/>
                <a:sym typeface="Archivo ExtraBold"/>
              </a:rPr>
              <a:t>	</a:t>
            </a:r>
            <a:endParaRPr lang="en-US" sz="2400">
              <a:solidFill>
                <a:schemeClr val="accent1"/>
              </a:solidFill>
              <a:latin typeface="Archivo ExtraBold"/>
              <a:sym typeface="Archivo ExtraBold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596B6B-56E5-5D19-F328-125F12281448}"/>
              </a:ext>
            </a:extLst>
          </p:cNvPr>
          <p:cNvSpPr txBox="1"/>
          <p:nvPr/>
        </p:nvSpPr>
        <p:spPr>
          <a:xfrm>
            <a:off x="481175" y="1838614"/>
            <a:ext cx="4117958" cy="350734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stA="15793" endPos="65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Methodology</a:t>
            </a: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>
              <a:buClr>
                <a:schemeClr val="accent6"/>
              </a:buClr>
            </a:pPr>
            <a:endParaRPr lang="en-US" sz="1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MongoDB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query to get data ready for analysis</a:t>
            </a:r>
            <a:endParaRPr lang="en-US" sz="1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SciPy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to compute metrics</a:t>
            </a:r>
            <a:endParaRPr lang="en-US" sz="1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Pandas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data manipulation</a:t>
            </a:r>
            <a:endParaRPr lang="en-US" sz="1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  <a:sym typeface="Archivo ExtraBold"/>
            </a:endParaRP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Seaborn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and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Matplotlib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chivo ExtraBold"/>
              </a:rPr>
              <a:t> for graphs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1600" b="0" i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4FE0A0-24CC-E7D7-F2D5-D93C06D6A6C7}"/>
              </a:ext>
            </a:extLst>
          </p:cNvPr>
          <p:cNvSpPr txBox="1"/>
          <p:nvPr/>
        </p:nvSpPr>
        <p:spPr>
          <a:xfrm>
            <a:off x="5120037" y="1384459"/>
            <a:ext cx="61174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Remove the samples which have no score or helpfulness data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pipeline_remove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</a:p>
          <a:p>
            <a:r>
              <a:rPr 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'$match’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:{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'review/score'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exists'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N_helpful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:{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exists'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'$ne'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Tot_votes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:{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exists'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'$ne'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Retain only the required fields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pipeline_project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'$project’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:{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'review/score'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'review/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helpfulness_rate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:{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			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'$multiply’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'$divide'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'$N_helpful'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Tot_votes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'$sqrt'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'$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Tot_votes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},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'_id'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'Tot_votes'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'N_helpful’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 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books_data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books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aggregate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pipeline_remove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pipeline_project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304318905"/>
      </p:ext>
    </p:extLst>
  </p:cSld>
  <p:clrMapOvr>
    <a:masterClrMapping/>
  </p:clrMapOvr>
</p:sld>
</file>

<file path=ppt/theme/theme1.xml><?xml version="1.0" encoding="utf-8"?>
<a:theme xmlns:a="http://schemas.openxmlformats.org/drawingml/2006/main" name="Scrum System Setup Consulting by Slidesgo">
  <a:themeElements>
    <a:clrScheme name="Simple Light">
      <a:dk1>
        <a:srgbClr val="009EEE"/>
      </a:dk1>
      <a:lt1>
        <a:srgbClr val="FF4F00"/>
      </a:lt1>
      <a:dk2>
        <a:srgbClr val="FF3200"/>
      </a:dk2>
      <a:lt2>
        <a:srgbClr val="12171B"/>
      </a:lt2>
      <a:accent1>
        <a:srgbClr val="FFFFFF"/>
      </a:accent1>
      <a:accent2>
        <a:srgbClr val="25B6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63</TotalTime>
  <Words>1052</Words>
  <Application>Microsoft Macintosh PowerPoint</Application>
  <PresentationFormat>Widescreen</PresentationFormat>
  <Paragraphs>278</Paragraphs>
  <Slides>23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6" baseType="lpstr">
      <vt:lpstr>Archivo ExtraBold</vt:lpstr>
      <vt:lpstr>Arial</vt:lpstr>
      <vt:lpstr>Assistant</vt:lpstr>
      <vt:lpstr>Calibri</vt:lpstr>
      <vt:lpstr>Cambria Math</vt:lpstr>
      <vt:lpstr>Consolas</vt:lpstr>
      <vt:lpstr>Menlo</vt:lpstr>
      <vt:lpstr>Open Sans</vt:lpstr>
      <vt:lpstr>Proxima Nova</vt:lpstr>
      <vt:lpstr>Raleway</vt:lpstr>
      <vt:lpstr>Roboto Condensed Light</vt:lpstr>
      <vt:lpstr>Scrum System Setup Consulting by Slidesgo</vt:lpstr>
      <vt:lpstr>Slidesgo Final Pages</vt:lpstr>
      <vt:lpstr>Analyzing Amazon Books Reviews</vt:lpstr>
      <vt:lpstr>Dataset</vt:lpstr>
      <vt:lpstr>Framing: Our Objectives</vt:lpstr>
      <vt:lpstr>Workflow</vt:lpstr>
      <vt:lpstr>Prior Analysis</vt:lpstr>
      <vt:lpstr>Data Cleaning</vt:lpstr>
      <vt:lpstr>MapReduce Job</vt:lpstr>
      <vt:lpstr>SandBox Creation</vt:lpstr>
      <vt:lpstr>Hypothesis 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Real Scenario</vt:lpstr>
      <vt:lpstr>Helpfulness Prediction</vt:lpstr>
      <vt:lpstr>Features Extraction</vt:lpstr>
      <vt:lpstr>Model Selection</vt:lpstr>
      <vt:lpstr>Best Model: Random Forest</vt:lpstr>
      <vt:lpstr>Presentazione standard di PowerPoint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Books Reviews</dc:title>
  <dc:creator>Andrea Alberti</dc:creator>
  <cp:lastModifiedBy>Andrea Alberti</cp:lastModifiedBy>
  <cp:revision>2</cp:revision>
  <dcterms:created xsi:type="dcterms:W3CDTF">2023-09-19T08:18:06Z</dcterms:created>
  <dcterms:modified xsi:type="dcterms:W3CDTF">2023-09-22T22:37:53Z</dcterms:modified>
</cp:coreProperties>
</file>