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</p:sldMasterIdLst>
  <p:notesMasterIdLst>
    <p:notesMasterId r:id="rId20"/>
  </p:notesMasterIdLst>
  <p:sldIdLst>
    <p:sldId id="256" r:id="rId3"/>
    <p:sldId id="271" r:id="rId4"/>
    <p:sldId id="272" r:id="rId5"/>
    <p:sldId id="258" r:id="rId6"/>
    <p:sldId id="259" r:id="rId7"/>
    <p:sldId id="273" r:id="rId8"/>
    <p:sldId id="261" r:id="rId9"/>
    <p:sldId id="275" r:id="rId10"/>
    <p:sldId id="276" r:id="rId11"/>
    <p:sldId id="277" r:id="rId12"/>
    <p:sldId id="278" r:id="rId13"/>
    <p:sldId id="279" r:id="rId14"/>
    <p:sldId id="262" r:id="rId15"/>
    <p:sldId id="263" r:id="rId16"/>
    <p:sldId id="265" r:id="rId17"/>
    <p:sldId id="266" r:id="rId18"/>
    <p:sldId id="26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B10"/>
    <a:srgbClr val="A7270A"/>
    <a:srgbClr val="D54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4678" autoAdjust="0"/>
  </p:normalViewPr>
  <p:slideViewPr>
    <p:cSldViewPr snapToGrid="0">
      <p:cViewPr varScale="1">
        <p:scale>
          <a:sx n="91" d="100"/>
          <a:sy n="91" d="100"/>
        </p:scale>
        <p:origin x="877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E53B-A534-4B2B-9026-88D20A2A44CA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DAA6-961F-44D3-8595-2451ECD203E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94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0500" y="1695233"/>
            <a:ext cx="98912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50500" y="4514867"/>
            <a:ext cx="98912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37" y="5584670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30" y="6150318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128" y="290226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2" y="343956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1467" y="4479165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335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31" y="40333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5185" y="2151872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15" y="84306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49013" y="4861610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847" y="575587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844" y="379999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661" y="567564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1520" y="5432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11987" y="640596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960000" y="3025600"/>
            <a:ext cx="10272000" cy="80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5333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080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924100" y="2414963"/>
            <a:ext cx="8344000" cy="14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924100" y="3844649"/>
            <a:ext cx="8344000" cy="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4070850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468331" y="576808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-35186" y="4024434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211016" y="53359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131456" y="-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10849003" y="1283287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361836" y="386851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2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03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/>
          </p:nvPr>
        </p:nvSpPr>
        <p:spPr>
          <a:xfrm>
            <a:off x="2571485" y="18563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7509677" y="18563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2571485" y="28907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7509680" y="28907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2571485" y="38890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7509677" y="38890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7"/>
          </p:nvPr>
        </p:nvSpPr>
        <p:spPr>
          <a:xfrm>
            <a:off x="2571485" y="49234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7509687" y="49234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1463711" y="2039733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463513" y="4075599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6402613" y="2039732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2613" y="4075599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47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816" y="53919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790" y="-1925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923" y="6524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5753" y="-22819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989" y="615981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687" y="56044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9" y="169131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4" y="26371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3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062400" y="3912800"/>
            <a:ext cx="60672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3062400" y="2406400"/>
            <a:ext cx="6067200" cy="1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6842" y="5560726"/>
            <a:ext cx="2848699" cy="150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77" y="64011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33" y="49073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5" y="595458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42490" y="-7728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623" y="721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6559" y="111101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3" y="1082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992" y="5958396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69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 hasCustomPrompt="1"/>
          </p:nvPr>
        </p:nvSpPr>
        <p:spPr>
          <a:xfrm>
            <a:off x="1365167" y="13838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365167" y="2484937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title" idx="2" hasCustomPrompt="1"/>
          </p:nvPr>
        </p:nvSpPr>
        <p:spPr>
          <a:xfrm>
            <a:off x="6325233" y="13838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>
            <a:off x="6325233" y="2484937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4" hasCustomPrompt="1"/>
          </p:nvPr>
        </p:nvSpPr>
        <p:spPr>
          <a:xfrm>
            <a:off x="6325233" y="38086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>
            <a:off x="6325233" y="4909704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6" hasCustomPrompt="1"/>
          </p:nvPr>
        </p:nvSpPr>
        <p:spPr>
          <a:xfrm>
            <a:off x="1365167" y="38086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7"/>
          </p:nvPr>
        </p:nvSpPr>
        <p:spPr>
          <a:xfrm>
            <a:off x="1365167" y="4909704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47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816" y="53919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790" y="-6146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923" y="2303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1903" y="2290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9" y="12692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" y="186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9" y="5710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1" y="6008356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6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 idx="2"/>
          </p:nvPr>
        </p:nvSpPr>
        <p:spPr>
          <a:xfrm>
            <a:off x="3455200" y="2519333"/>
            <a:ext cx="2530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3"/>
          </p:nvPr>
        </p:nvSpPr>
        <p:spPr>
          <a:xfrm>
            <a:off x="8693567" y="2519333"/>
            <a:ext cx="2530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3455200" y="3374533"/>
            <a:ext cx="25296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4"/>
          </p:nvPr>
        </p:nvSpPr>
        <p:spPr>
          <a:xfrm>
            <a:off x="8693967" y="3374533"/>
            <a:ext cx="25300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031" y="-764933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401790" y="55751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387" y="1365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987" y="59683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118" y="637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644" y="59697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3551" y="56956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944" y="760898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8026000" y="34851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 idx="2"/>
          </p:nvPr>
        </p:nvSpPr>
        <p:spPr>
          <a:xfrm>
            <a:off x="4492997" y="2013867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960000" y="4009900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3"/>
          </p:nvPr>
        </p:nvSpPr>
        <p:spPr>
          <a:xfrm>
            <a:off x="4493000" y="2538667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 idx="4"/>
          </p:nvPr>
        </p:nvSpPr>
        <p:spPr>
          <a:xfrm>
            <a:off x="960001" y="34851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5"/>
          </p:nvPr>
        </p:nvSpPr>
        <p:spPr>
          <a:xfrm>
            <a:off x="8026000" y="4009900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1459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05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520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443" y="-5100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57443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214" y="3335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11" y="629651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4180" y="11257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40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114409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 idx="2"/>
          </p:nvPr>
        </p:nvSpPr>
        <p:spPr>
          <a:xfrm>
            <a:off x="4581401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1048400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4581393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 idx="4"/>
          </p:nvPr>
        </p:nvSpPr>
        <p:spPr>
          <a:xfrm>
            <a:off x="1048401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5"/>
          </p:nvPr>
        </p:nvSpPr>
        <p:spPr>
          <a:xfrm>
            <a:off x="8114409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7725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20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1664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424" y="-6670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653" y="1765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" y="13592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39" y="-22211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2980" y="6095536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38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609276" y="2261300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6744717" y="2261300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609267" y="2786100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6744708" y="2786100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4"/>
          </p:nvPr>
        </p:nvSpPr>
        <p:spPr>
          <a:xfrm>
            <a:off x="1609276" y="4293967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5"/>
          </p:nvPr>
        </p:nvSpPr>
        <p:spPr>
          <a:xfrm>
            <a:off x="6744717" y="4293967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1609267" y="4818767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6744708" y="4818767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1459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05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520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443" y="-5100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214" y="3335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56791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6" y="62315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972" y="116365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8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40067" y="2878533"/>
            <a:ext cx="55712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097867" y="1281467"/>
            <a:ext cx="1324000" cy="1324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040067" y="5028200"/>
            <a:ext cx="557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398667" y="0"/>
            <a:ext cx="47936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7992" y="-282682"/>
            <a:ext cx="2091200" cy="195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67" y="567567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00" y="58261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849" y="-31782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41" y="6385953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7295" y="6384588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49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960008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2"/>
          </p:nvPr>
        </p:nvSpPr>
        <p:spPr>
          <a:xfrm>
            <a:off x="4587292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960000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4587285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4"/>
          </p:nvPr>
        </p:nvSpPr>
        <p:spPr>
          <a:xfrm>
            <a:off x="960008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idx="5"/>
          </p:nvPr>
        </p:nvSpPr>
        <p:spPr>
          <a:xfrm>
            <a:off x="4587292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960000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7"/>
          </p:nvPr>
        </p:nvSpPr>
        <p:spPr>
          <a:xfrm>
            <a:off x="4587285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9"/>
          </p:nvPr>
        </p:nvSpPr>
        <p:spPr>
          <a:xfrm>
            <a:off x="8214584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3"/>
          </p:nvPr>
        </p:nvSpPr>
        <p:spPr>
          <a:xfrm>
            <a:off x="8214576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14"/>
          </p:nvPr>
        </p:nvSpPr>
        <p:spPr>
          <a:xfrm>
            <a:off x="8214584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15"/>
          </p:nvPr>
        </p:nvSpPr>
        <p:spPr>
          <a:xfrm>
            <a:off x="8214576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87099" y="54427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5525" y="62604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338664" y="539624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67790" y="-6146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6923" y="2303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859" y="12692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3" y="1258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259" y="609717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512736" y="5515607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611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78F1F-B027-1D0B-10F2-3A2B76B1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32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960000" y="1445067"/>
            <a:ext cx="4550800" cy="2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960000" y="3901697"/>
            <a:ext cx="4550800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678067" y="-19929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29128" y="17700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879539" y="-25205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22089" y="57082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813" y="61099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77991" y="611128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2116" y="616465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11828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877" y="5568931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014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subTitle" idx="1"/>
          </p:nvPr>
        </p:nvSpPr>
        <p:spPr>
          <a:xfrm>
            <a:off x="960000" y="3106033"/>
            <a:ext cx="3612000" cy="1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60077" y="-6670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847" y="1765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713531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656317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915003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422631" y="54974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0036" y="61115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1564" y="553508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92551" y="5670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4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031" y="-764933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401790" y="55751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387" y="1365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987" y="59683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118" y="637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644" y="59697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13" y="62438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3551" y="56956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4920" y="599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944" y="760898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705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30" name="Google Shape;33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76067" y="5523110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5006" y="591694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5405" y="634326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424" y="-701277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653" y="1422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477" y="14362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49" y="8617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4620" y="64399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111" y="608946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782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678067" y="-19929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29128" y="17700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879539" y="-25205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22089" y="57082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813" y="61099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77991" y="611128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2116" y="616465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11828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877" y="5568931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561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52" name="Google Shape;35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708990" y="58116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694220" y="62133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799997">
            <a:off x="-639192" y="-241573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905" y="5756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260076" y="112827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659" y="-28472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905" y="61245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360172" y="-1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94225" y="535904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65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18777" y="-876277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7875" y="-3273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11037927" y="5537582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99361" y="549535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816344" y="49378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996608" y="63481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360172" y="-1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94225" y="53590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" y="615980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494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ctrTitle"/>
          </p:nvPr>
        </p:nvSpPr>
        <p:spPr>
          <a:xfrm>
            <a:off x="2834400" y="964700"/>
            <a:ext cx="6523200" cy="1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ubTitle" idx="1"/>
          </p:nvPr>
        </p:nvSpPr>
        <p:spPr>
          <a:xfrm>
            <a:off x="2834400" y="2519596"/>
            <a:ext cx="6523200" cy="1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subTitle" idx="2"/>
          </p:nvPr>
        </p:nvSpPr>
        <p:spPr>
          <a:xfrm>
            <a:off x="2834400" y="5421033"/>
            <a:ext cx="6523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2834400" y="4816967"/>
            <a:ext cx="65232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1566519" y="332836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1090719" y="279106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9858751" y="4070830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063019" y="576806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1566535" y="4024412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11320333" y="533592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-16" y="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717504" y="1283289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04671" y="38685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204673" y="2350319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1502667"/>
            <a:ext cx="10272000" cy="4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6842" y="5560726"/>
            <a:ext cx="2848699" cy="150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77" y="64011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33" y="49073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5" y="595458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3490" y="123090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67" y="-16478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1424" y="-617111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3547" y="2054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3567" y="10709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7913" y="165104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377" y="53906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689" y="5954614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8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752990" y="-2169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223892" y="6266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-295373" y="5616715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66061" y="557448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-141223" y="501700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336692" y="64272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481077" y="60994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55592" y="60980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95728" y="133018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90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3910" y="-7889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950080" y="49140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11011561" y="5590315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72995" y="554808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47544" y="548300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970241" y="64008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146944" y="5866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4159" y="60101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72995" y="53885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880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457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7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 idx="2"/>
          </p:nvPr>
        </p:nvSpPr>
        <p:spPr>
          <a:xfrm>
            <a:off x="960000" y="3179300"/>
            <a:ext cx="46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6535592" y="3179300"/>
            <a:ext cx="46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960000" y="3942900"/>
            <a:ext cx="4696400" cy="1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6535600" y="3942900"/>
            <a:ext cx="4696400" cy="1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11552" y="-1411167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0" y="30408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801" y="54427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6741" y="62604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511" y="1448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0931" y="539624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3405" y="71758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5" y="58157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223" y="636704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7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3941" y="5722452"/>
            <a:ext cx="2091200" cy="195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9103" y="5679875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31" y="61269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99997" flipH="1">
            <a:off x="10840894" y="-162340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2328" y="65487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311" y="120750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75" y="-20549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1" y="615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14495" y="63678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997" y="580353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315400" y="1872851"/>
            <a:ext cx="7552400" cy="19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2315400" y="3824751"/>
            <a:ext cx="75524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32418" y="-426434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601" y="47393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541" y="55570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5544" y="64225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53325" y="469024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53" y="128882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8820" y="41414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983" y="51736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39" y="574799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74" y="632292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9265" y="3989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521" y="614263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5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933667" y="1814600"/>
            <a:ext cx="8324800" cy="3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31456" y="4493499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003" y="4875945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836" y="577021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1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31" y="38899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5186" y="2137538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016" y="828728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3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1093782" y="-72540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553" y="98985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380" y="1151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789699" y="5520852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62925" y="63482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2923" y="54779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580" y="61570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231989" y="5610823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1093782" y="-72540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553" y="98985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380" y="1151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789699" y="5520852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62925" y="63482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2923" y="54779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580" y="61570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231989" y="56108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7892" y="66241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523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9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95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793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D7A8-3183-8052-C69F-88D1FFAE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400" y="1294017"/>
            <a:ext cx="9891200" cy="2714400"/>
          </a:xfrm>
        </p:spPr>
        <p:txBody>
          <a:bodyPr/>
          <a:lstStyle/>
          <a:p>
            <a:r>
              <a:rPr lang="en-US" dirty="0"/>
              <a:t>Analyzing Amazon Books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CE4D4D-38A5-6D67-E7AF-C6CD476A8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242" y="5261115"/>
            <a:ext cx="2367140" cy="1191003"/>
          </a:xfrm>
        </p:spPr>
        <p:txBody>
          <a:bodyPr/>
          <a:lstStyle/>
          <a:p>
            <a:pPr algn="l"/>
            <a:r>
              <a:rPr lang="en-US" dirty="0"/>
              <a:t>Davide Ligari</a:t>
            </a:r>
          </a:p>
          <a:p>
            <a:pPr algn="l"/>
            <a:r>
              <a:rPr lang="en-US" dirty="0"/>
              <a:t>Andrea Alberti</a:t>
            </a:r>
          </a:p>
          <a:p>
            <a:pPr algn="l"/>
            <a:r>
              <a:rPr lang="en-US" dirty="0"/>
              <a:t>Cristian </a:t>
            </a:r>
            <a:r>
              <a:rPr lang="en-US" dirty="0" err="1"/>
              <a:t>Andreoli</a:t>
            </a:r>
            <a:endParaRPr lang="en-US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25D2B9E-CCC0-F222-2EF5-043800877421}"/>
              </a:ext>
            </a:extLst>
          </p:cNvPr>
          <p:cNvCxnSpPr>
            <a:cxnSpLocks/>
          </p:cNvCxnSpPr>
          <p:nvPr/>
        </p:nvCxnSpPr>
        <p:spPr>
          <a:xfrm>
            <a:off x="6339162" y="5310688"/>
            <a:ext cx="0" cy="1082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ottotitolo 2">
            <a:extLst>
              <a:ext uri="{FF2B5EF4-FFF2-40B4-BE49-F238E27FC236}">
                <a16:creationId xmlns:a16="http://schemas.microsoft.com/office/drawing/2014/main" id="{20087E58-DAF3-72A5-1EB2-2B7178EF55DA}"/>
              </a:ext>
            </a:extLst>
          </p:cNvPr>
          <p:cNvSpPr txBox="1">
            <a:spLocks/>
          </p:cNvSpPr>
          <p:nvPr/>
        </p:nvSpPr>
        <p:spPr>
          <a:xfrm>
            <a:off x="2292294" y="5352676"/>
            <a:ext cx="3769000" cy="92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133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sz="1800" b="1" dirty="0"/>
              <a:t>University of Pavia</a:t>
            </a:r>
          </a:p>
          <a:p>
            <a:r>
              <a:rPr lang="en-GB" sz="1800" dirty="0"/>
              <a:t>Data Science and Big data Analytics </a:t>
            </a:r>
          </a:p>
          <a:p>
            <a:r>
              <a:rPr lang="en-GB" sz="1800" dirty="0"/>
              <a:t>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01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correlation between rating score and  helpfulness ?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4063" y="3429000"/>
            <a:ext cx="7103869" cy="28389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280792-43F4-3FCF-7C85-5A9835E09925}"/>
              </a:ext>
            </a:extLst>
          </p:cNvPr>
          <p:cNvSpPr txBox="1"/>
          <p:nvPr/>
        </p:nvSpPr>
        <p:spPr>
          <a:xfrm>
            <a:off x="3818316" y="1847273"/>
            <a:ext cx="4555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Removed users below 20 reviews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ANOVA test</a:t>
            </a:r>
            <a:endParaRPr lang="en-GB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F-statistic:1.5374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P-value: 0.0670</a:t>
            </a:r>
            <a:endParaRPr lang="en-GB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6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review score influenced by the category of a book?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3310" y="3299041"/>
            <a:ext cx="7105376" cy="296559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280792-43F4-3FCF-7C85-5A9835E09925}"/>
              </a:ext>
            </a:extLst>
          </p:cNvPr>
          <p:cNvSpPr txBox="1"/>
          <p:nvPr/>
        </p:nvSpPr>
        <p:spPr>
          <a:xfrm>
            <a:off x="3818316" y="1847273"/>
            <a:ext cx="4555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Removed categories below 20 reviews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ANOVA test</a:t>
            </a:r>
            <a:endParaRPr lang="en-GB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F-statistic: 0.177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P-value: 0.999</a:t>
            </a:r>
            <a:endParaRPr lang="en-GB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2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1016164"/>
          </a:xfrm>
        </p:spPr>
        <p:txBody>
          <a:bodyPr/>
          <a:lstStyle/>
          <a:p>
            <a:r>
              <a:rPr lang="en-GB" dirty="0"/>
              <a:t>Is there correlation between the number of books published by publishers and the review score?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280792-43F4-3FCF-7C85-5A9835E09925}"/>
              </a:ext>
            </a:extLst>
          </p:cNvPr>
          <p:cNvSpPr txBox="1"/>
          <p:nvPr/>
        </p:nvSpPr>
        <p:spPr>
          <a:xfrm>
            <a:off x="3818315" y="2040616"/>
            <a:ext cx="4555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Removed publisher below 20 books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Spearman's correlation: -0.067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P-value: 0.151</a:t>
            </a:r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DF2A8B0-F1E3-4460-80EF-B446CE5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00" y="3429000"/>
            <a:ext cx="7164397" cy="27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25ED5-5120-B718-B9E7-F71A9EE6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 and Modeling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C48C1C-8D4C-A917-8986-2A1912C63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process of feature extraction (e.g., Word2Vec for text)
</a:t>
            </a:r>
          </a:p>
          <a:p>
            <a:r>
              <a:rPr lang="en-US" dirty="0"/>
              <a:t>Introduce the machine learning models used (e.g., Random Forest, SVR, MLP)
</a:t>
            </a:r>
          </a:p>
          <a:p>
            <a:r>
              <a:rPr lang="en-US" dirty="0"/>
              <a:t>Share model evaluation metrics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418153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52118-84E0-633B-37EF-888016D0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Interpretation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08C82F-14DB-E80E-724A-176E63F4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 the main findings and insights from the analysis
</a:t>
            </a:r>
          </a:p>
          <a:p>
            <a:r>
              <a:rPr lang="en-US"/>
              <a:t>Use visual aids to illustrate important points (e.g., scatter plots, box plots)
</a:t>
            </a:r>
          </a:p>
          <a:p>
            <a:r>
              <a:rPr lang="en-US"/>
              <a:t>Explain the significance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234891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7EBBC-E71B-7E6F-34F1-6204195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27DD00-2E60-7EE6-65D3-F7D3E12B7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Outline potential areas for future research and improvement
</a:t>
            </a:r>
          </a:p>
          <a:p>
            <a:r>
              <a:rPr lang="en-US"/>
              <a:t>Highlight opportunities for enhancing the analysis or addressing limitations</a:t>
            </a:r>
          </a:p>
        </p:txBody>
      </p:sp>
    </p:spTree>
    <p:extLst>
      <p:ext uri="{BB962C8B-B14F-4D97-AF65-F5344CB8AC3E}">
        <p14:creationId xmlns:p14="http://schemas.microsoft.com/office/powerpoint/2010/main" val="102525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61BA4-5837-8BD2-788A-B3E29110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591CBF-5DAB-B095-D14D-183ED0C70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project's key takeaways and achievements
</a:t>
            </a:r>
          </a:p>
          <a:p>
            <a:r>
              <a:rPr lang="en-US"/>
              <a:t>Reinforce the project's significance and contributions
</a:t>
            </a:r>
          </a:p>
          <a:p>
            <a:r>
              <a:rPr lang="en-US"/>
              <a:t>End with a 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140648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3319D-B15C-D614-9D73-1FED768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BBCFC4-6748-87D5-FDC3-07F844D4B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D626705-6221-B407-895B-50640D47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5660" y="2112747"/>
            <a:ext cx="2319711" cy="2897154"/>
          </a:xfrm>
        </p:spPr>
        <p:txBody>
          <a:bodyPr/>
          <a:lstStyle/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Table Schema: </a:t>
            </a:r>
          </a:p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Title</a:t>
            </a:r>
          </a:p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Description</a:t>
            </a:r>
          </a:p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Authors</a:t>
            </a:r>
          </a:p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Image</a:t>
            </a:r>
          </a:p>
          <a:p>
            <a:pPr marL="237061" indent="0">
              <a:buNone/>
            </a:pPr>
            <a:r>
              <a:rPr lang="en-GB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previewLink</a:t>
            </a:r>
            <a:endParaRPr lang="en-GB" sz="14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Publisher</a:t>
            </a:r>
          </a:p>
          <a:p>
            <a:pPr marL="237061" indent="0">
              <a:buNone/>
            </a:pPr>
            <a:r>
              <a:rPr lang="en-GB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publishedDate</a:t>
            </a:r>
            <a:endParaRPr lang="en-GB" sz="14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37061" indent="0">
              <a:buNone/>
            </a:pPr>
            <a:r>
              <a:rPr lang="en-GB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infoLink</a:t>
            </a:r>
            <a:endParaRPr lang="en-GB" sz="14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37061" indent="0">
              <a:buNone/>
            </a:pP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categories</a:t>
            </a:r>
          </a:p>
          <a:p>
            <a:pPr marL="237061" indent="0">
              <a:buNone/>
            </a:pPr>
            <a:r>
              <a:rPr lang="en-GB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ratingsCount</a:t>
            </a:r>
            <a:endParaRPr lang="en-GB" sz="14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4A81AFB-5D11-C93A-6AB4-2170ED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b="1" dirty="0"/>
              <a:t>Dataset</a:t>
            </a:r>
            <a:endParaRPr lang="en-GB" b="1" dirty="0"/>
          </a:p>
        </p:txBody>
      </p:sp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7CFB2989-9F53-47FB-9197-29876ED0483C}"/>
              </a:ext>
            </a:extLst>
          </p:cNvPr>
          <p:cNvSpPr txBox="1">
            <a:spLocks/>
          </p:cNvSpPr>
          <p:nvPr/>
        </p:nvSpPr>
        <p:spPr>
          <a:xfrm>
            <a:off x="8565502" y="2112747"/>
            <a:ext cx="2666498" cy="289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1219170" marR="0" lvl="1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828754" marR="0" lvl="2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2438339" marR="0" lvl="3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4267093" marR="0" lvl="6" indent="-36405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4876678" marR="0" lvl="7" indent="-36405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5486263" marR="0" lvl="8" indent="-35559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  <a:sym typeface="Assistant"/>
              </a:rPr>
              <a:t>Ratings</a:t>
            </a:r>
            <a:r>
              <a:rPr lang="en-GB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Table Schema: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Id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Title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Price</a:t>
            </a:r>
          </a:p>
          <a:p>
            <a:pPr marL="237061" indent="0">
              <a:buNone/>
            </a:pPr>
            <a:r>
              <a:rPr lang="en-GB" sz="1400" dirty="0" err="1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User_id</a:t>
            </a:r>
            <a:endParaRPr lang="en-GB" sz="1400" dirty="0">
              <a:solidFill>
                <a:srgbClr val="CCCCCC"/>
              </a:solidFill>
              <a:latin typeface="Consolas" panose="020B0609020204030204" pitchFamily="49" charset="0"/>
              <a:cs typeface="Assistant"/>
            </a:endParaRPr>
          </a:p>
          <a:p>
            <a:pPr marL="237061" indent="0">
              <a:buNone/>
            </a:pPr>
            <a:r>
              <a:rPr lang="en-GB" sz="1400" dirty="0" err="1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profileName</a:t>
            </a:r>
            <a:endParaRPr lang="en-GB" sz="1400" dirty="0">
              <a:solidFill>
                <a:srgbClr val="CCCCCC"/>
              </a:solidFill>
              <a:latin typeface="Consolas" panose="020B0609020204030204" pitchFamily="49" charset="0"/>
              <a:cs typeface="Assistant"/>
            </a:endParaRP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review/helpfulness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review/score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review/time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review/summary</a:t>
            </a:r>
          </a:p>
          <a:p>
            <a:pPr marL="237061" indent="0">
              <a:buNone/>
            </a:pPr>
            <a:r>
              <a:rPr lang="en-GB" sz="1400" dirty="0">
                <a:solidFill>
                  <a:srgbClr val="CCCCCC"/>
                </a:solidFill>
                <a:latin typeface="Consolas" panose="020B0609020204030204" pitchFamily="49" charset="0"/>
                <a:cs typeface="Assistant"/>
              </a:rPr>
              <a:t>review/text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D6DF8-B7DF-97D0-0857-C675BCFC5157}"/>
              </a:ext>
            </a:extLst>
          </p:cNvPr>
          <p:cNvSpPr txBox="1"/>
          <p:nvPr/>
        </p:nvSpPr>
        <p:spPr>
          <a:xfrm>
            <a:off x="1578711" y="2961159"/>
            <a:ext cx="4517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Kaggle dataset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Two tables : Books data and Ratings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3.86 GB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Around 3 millions of reviews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Ethical considerations	</a:t>
            </a:r>
            <a:endParaRPr lang="it-IT" sz="2400" dirty="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58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482EF25-BAB8-9177-9A70-F7CFB3B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959" y="483931"/>
            <a:ext cx="3332082" cy="763600"/>
          </a:xfrm>
        </p:spPr>
        <p:txBody>
          <a:bodyPr/>
          <a:lstStyle/>
          <a:p>
            <a:pPr algn="ctr"/>
            <a:r>
              <a:rPr lang="it-IT" sz="4000" b="1" dirty="0"/>
              <a:t>Data</a:t>
            </a:r>
            <a:r>
              <a:rPr lang="it-IT" dirty="0"/>
              <a:t> </a:t>
            </a:r>
            <a:r>
              <a:rPr lang="it-IT" sz="4000" b="1" dirty="0" err="1"/>
              <a:t>ingestion</a:t>
            </a:r>
            <a:endParaRPr lang="en-GB" sz="4000" b="1" dirty="0"/>
          </a:p>
        </p:txBody>
      </p:sp>
      <p:pic>
        <p:nvPicPr>
          <p:cNvPr id="6" name="Immagine 5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679C6A0F-2E6A-C81D-022A-3FA8103A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74646" y="1356967"/>
            <a:ext cx="3962399" cy="3962399"/>
          </a:xfrm>
          <a:prstGeom prst="rect">
            <a:avLst/>
          </a:prstGeom>
        </p:spPr>
      </p:pic>
      <p:pic>
        <p:nvPicPr>
          <p:cNvPr id="7" name="Immagine 6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47EA4CA8-C7D0-2A45-6D38-503C1735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04323" y="1356967"/>
            <a:ext cx="3962399" cy="3962399"/>
          </a:xfrm>
          <a:prstGeom prst="rect">
            <a:avLst/>
          </a:prstGeom>
        </p:spPr>
      </p:pic>
      <p:pic>
        <p:nvPicPr>
          <p:cNvPr id="8" name="Immagine 7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3B05EA43-D1E6-389B-86FA-05D54EDD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334000" y="1356967"/>
            <a:ext cx="3962399" cy="3962399"/>
          </a:xfrm>
          <a:prstGeom prst="rect">
            <a:avLst/>
          </a:prstGeom>
        </p:spPr>
      </p:pic>
      <p:pic>
        <p:nvPicPr>
          <p:cNvPr id="9" name="Immagine 8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852A1C8C-005D-FCE2-BC33-C35FE48C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963677" y="1356967"/>
            <a:ext cx="3962399" cy="396239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97260B-D37B-91B5-AB32-DA2271B4142D}"/>
              </a:ext>
            </a:extLst>
          </p:cNvPr>
          <p:cNvSpPr txBox="1"/>
          <p:nvPr/>
        </p:nvSpPr>
        <p:spPr>
          <a:xfrm>
            <a:off x="881743" y="3052618"/>
            <a:ext cx="235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6"/>
                </a:solidFill>
              </a:rPr>
              <a:t>Load to HDFS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37D057-2178-09E8-6EC4-5FD201C0A84E}"/>
              </a:ext>
            </a:extLst>
          </p:cNvPr>
          <p:cNvSpPr txBox="1"/>
          <p:nvPr/>
        </p:nvSpPr>
        <p:spPr>
          <a:xfrm>
            <a:off x="3460103" y="3052617"/>
            <a:ext cx="235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6"/>
                </a:solidFill>
              </a:rPr>
              <a:t>Data </a:t>
            </a:r>
            <a:r>
              <a:rPr lang="it-IT" sz="2400" b="1" dirty="0" err="1">
                <a:solidFill>
                  <a:schemeClr val="accent6"/>
                </a:solidFill>
              </a:rPr>
              <a:t>cleaning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F03F87-02F2-D818-14C1-BE4DFA0C266F}"/>
              </a:ext>
            </a:extLst>
          </p:cNvPr>
          <p:cNvSpPr txBox="1"/>
          <p:nvPr/>
        </p:nvSpPr>
        <p:spPr>
          <a:xfrm>
            <a:off x="6137210" y="3052616"/>
            <a:ext cx="235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accent6"/>
                </a:solidFill>
              </a:rPr>
              <a:t>MapReduce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327FF5-7B25-7C50-695B-C69A0AD7C6FB}"/>
              </a:ext>
            </a:extLst>
          </p:cNvPr>
          <p:cNvSpPr txBox="1"/>
          <p:nvPr/>
        </p:nvSpPr>
        <p:spPr>
          <a:xfrm>
            <a:off x="8814317" y="2922667"/>
            <a:ext cx="2355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6"/>
                </a:solidFill>
              </a:rPr>
              <a:t>Sandbox </a:t>
            </a:r>
            <a:r>
              <a:rPr lang="it-IT" sz="2400" b="1" dirty="0" err="1">
                <a:solidFill>
                  <a:schemeClr val="accent6"/>
                </a:solidFill>
              </a:rPr>
              <a:t>creation</a:t>
            </a:r>
            <a:endParaRPr lang="en-GB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71A1D-1D2A-950B-7608-04635DAF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Prior analysis</a:t>
            </a:r>
          </a:p>
        </p:txBody>
      </p:sp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6BE4EF71-C938-F6EA-2FCD-4E983599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18" y="1557574"/>
            <a:ext cx="4658182" cy="4242127"/>
          </a:xfrm>
          <a:prstGeom prst="rect">
            <a:avLst/>
          </a:prstGeom>
        </p:spPr>
      </p:pic>
      <p:pic>
        <p:nvPicPr>
          <p:cNvPr id="9" name="Immagine 8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15F15791-B590-A9E5-266F-1C4B5CA9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72" y="1557574"/>
            <a:ext cx="4412121" cy="42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pPr algn="ctr"/>
            <a:r>
              <a:rPr lang="en-US" sz="4000" b="1" dirty="0"/>
              <a:t>MapReduce</a:t>
            </a:r>
            <a:r>
              <a:rPr lang="en-US" dirty="0"/>
              <a:t> </a:t>
            </a:r>
            <a:r>
              <a:rPr lang="en-US" sz="4000" b="1" dirty="0"/>
              <a:t>Job</a:t>
            </a:r>
            <a:endParaRPr lang="en-GB" sz="4000" b="1" dirty="0"/>
          </a:p>
        </p:txBody>
      </p:sp>
      <p:pic>
        <p:nvPicPr>
          <p:cNvPr id="5" name="Immagine 4" descr="Immagine che contiene diagramma, linea, schermata, Diagramma&#10;&#10;Descrizione generata automaticamente">
            <a:extLst>
              <a:ext uri="{FF2B5EF4-FFF2-40B4-BE49-F238E27FC236}">
                <a16:creationId xmlns:a16="http://schemas.microsoft.com/office/drawing/2014/main" id="{C3A3738E-6F88-3251-0CBD-E75AD7DB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3" y="1693506"/>
            <a:ext cx="6078889" cy="435652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642539" y="2551837"/>
            <a:ext cx="4517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/>
                </a:solidFill>
                <a:latin typeface="Archivo ExtraBold"/>
              </a:rPr>
              <a:t>Join the </a:t>
            </a:r>
            <a:r>
              <a:rPr lang="it-IT" sz="1800" dirty="0" err="1">
                <a:solidFill>
                  <a:schemeClr val="accent1"/>
                </a:solidFill>
                <a:latin typeface="Archivo ExtraBold"/>
              </a:rPr>
              <a:t>two</a:t>
            </a:r>
            <a:r>
              <a:rPr lang="it-IT" sz="1800" dirty="0">
                <a:solidFill>
                  <a:schemeClr val="accent1"/>
                </a:solidFill>
                <a:latin typeface="Archivo ExtraBold"/>
              </a:rPr>
              <a:t> </a:t>
            </a:r>
            <a:r>
              <a:rPr lang="it-IT" sz="1800" dirty="0" err="1">
                <a:solidFill>
                  <a:schemeClr val="accent1"/>
                </a:solidFill>
                <a:latin typeface="Archivo ExtraBold"/>
                <a:sym typeface="Archivo ExtraBold"/>
              </a:rPr>
              <a:t>tables</a:t>
            </a:r>
            <a:endParaRPr lang="it-IT" sz="1800" dirty="0">
              <a:solidFill>
                <a:schemeClr val="accent1"/>
              </a:solidFill>
              <a:latin typeface="Archivo ExtraBold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Mapper </a:t>
            </a: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creates a key-value structure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Double key sorting (Title, second field)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Reducer performs the join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The table is stored in Hadoop</a:t>
            </a:r>
          </a:p>
          <a:p>
            <a:pPr lvl="4">
              <a:buClr>
                <a:schemeClr val="accent6"/>
              </a:buClr>
            </a:pPr>
            <a:r>
              <a:rPr lang="en-GB" sz="1800" dirty="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it-IT" sz="2400" dirty="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8317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9821522" cy="763600"/>
          </a:xfrm>
        </p:spPr>
        <p:txBody>
          <a:bodyPr/>
          <a:lstStyle/>
          <a:p>
            <a:r>
              <a:rPr lang="en-US" dirty="0"/>
              <a:t>Hypotheses Testing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70B51B-53C6-445D-1189-22EBE9B2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735059"/>
            <a:ext cx="10272000" cy="4529574"/>
          </a:xfrm>
        </p:spPr>
        <p:txBody>
          <a:bodyPr/>
          <a:lstStyle/>
          <a:p>
            <a:pPr marL="488945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MongoDB queries to get data ready for the analysis</a:t>
            </a:r>
          </a:p>
          <a:p>
            <a:pPr marL="488945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Metrics computed with SciPy</a:t>
            </a:r>
          </a:p>
          <a:p>
            <a:pPr marL="488945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Graphs generated with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30750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helpfulness is correlated to the length of the review?</a:t>
            </a:r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04" y="1680816"/>
            <a:ext cx="5966496" cy="4150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280792-43F4-3FCF-7C85-5A9835E09925}"/>
                  </a:ext>
                </a:extLst>
              </p:cNvPr>
              <p:cNvSpPr txBox="1"/>
              <p:nvPr/>
            </p:nvSpPr>
            <p:spPr>
              <a:xfrm>
                <a:off x="275253" y="2055091"/>
                <a:ext cx="3061597" cy="126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h𝑒𝑙𝑝𝑓𝑢𝑙𝑛𝑒𝑠𝑠</m:t>
                    </m:r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GB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ad>
                      <m:radPr>
                        <m:degHide m:val="on"/>
                        <m:ctrlP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chemeClr val="accent6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Spearman's correlation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Correlation value: </a:t>
                </a:r>
                <a:r>
                  <a:rPr lang="en-GB" b="0" i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0.331</a:t>
                </a:r>
                <a:endParaRPr lang="en-GB" b="0" i="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P-value &lt; 0.05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280792-43F4-3FCF-7C85-5A9835E0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3" y="2055091"/>
                <a:ext cx="3061597" cy="1266437"/>
              </a:xfrm>
              <a:prstGeom prst="rect">
                <a:avLst/>
              </a:prstGeom>
              <a:blipFill>
                <a:blip r:embed="rId3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1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 !!!!!!!!!!!!</a:t>
            </a:r>
          </a:p>
        </p:txBody>
      </p:sp>
    </p:spTree>
    <p:extLst>
      <p:ext uri="{BB962C8B-B14F-4D97-AF65-F5344CB8AC3E}">
        <p14:creationId xmlns:p14="http://schemas.microsoft.com/office/powerpoint/2010/main" val="152110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75F44-3114-48F7-D70C-924EBEA8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correlation between rating score and  helpfulness ?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6822" y="1680816"/>
            <a:ext cx="5563860" cy="4150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280792-43F4-3FCF-7C85-5A9835E09925}"/>
                  </a:ext>
                </a:extLst>
              </p:cNvPr>
              <p:cNvSpPr txBox="1"/>
              <p:nvPr/>
            </p:nvSpPr>
            <p:spPr>
              <a:xfrm>
                <a:off x="584671" y="2101273"/>
                <a:ext cx="4555365" cy="126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h𝑒𝑙𝑝𝑓𝑢𝑙𝑛𝑒𝑠𝑠</m:t>
                    </m:r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GB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ad>
                      <m:radPr>
                        <m:degHide m:val="on"/>
                        <m:ctrlP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it-IT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chemeClr val="accent6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6"/>
                    </a:solidFill>
                  </a:rPr>
                  <a:t>Removed samples below 20 helpfulness votes 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6"/>
                    </a:solidFill>
                  </a:rPr>
                  <a:t>Spearman's correlation value: 0.5247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6"/>
                    </a:solidFill>
                  </a:rPr>
                  <a:t>P-value &lt; 0.05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280792-43F4-3FCF-7C85-5A9835E0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71" y="2101273"/>
                <a:ext cx="4555365" cy="1266437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02886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System Setup Consulting by Slidesgo">
  <a:themeElements>
    <a:clrScheme name="Simple Light">
      <a:dk1>
        <a:srgbClr val="009EEE"/>
      </a:dk1>
      <a:lt1>
        <a:srgbClr val="FF4F00"/>
      </a:lt1>
      <a:dk2>
        <a:srgbClr val="FF3200"/>
      </a:dk2>
      <a:lt2>
        <a:srgbClr val="12171B"/>
      </a:lt2>
      <a:accent1>
        <a:srgbClr val="FFFFFF"/>
      </a:accent1>
      <a:accent2>
        <a:srgbClr val="25B6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354</TotalTime>
  <Words>404</Words>
  <Application>Microsoft Office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Archivo ExtraBold</vt:lpstr>
      <vt:lpstr>Arial</vt:lpstr>
      <vt:lpstr>Assistant</vt:lpstr>
      <vt:lpstr>Calibri</vt:lpstr>
      <vt:lpstr>Cambria Math</vt:lpstr>
      <vt:lpstr>Consolas</vt:lpstr>
      <vt:lpstr>Open Sans</vt:lpstr>
      <vt:lpstr>Proxima Nova</vt:lpstr>
      <vt:lpstr>Raleway</vt:lpstr>
      <vt:lpstr>Roboto Condensed Light</vt:lpstr>
      <vt:lpstr>Scrum System Setup Consulting by Slidesgo</vt:lpstr>
      <vt:lpstr>Slidesgo Final Pages</vt:lpstr>
      <vt:lpstr>Analyzing Amazon Books Reviews</vt:lpstr>
      <vt:lpstr>Dataset</vt:lpstr>
      <vt:lpstr>Data ingestion</vt:lpstr>
      <vt:lpstr>Prior analysis</vt:lpstr>
      <vt:lpstr>MapReduce Job</vt:lpstr>
      <vt:lpstr>Hypotheses Testing</vt:lpstr>
      <vt:lpstr>Does the helpfulness is correlated to the length of the review?</vt:lpstr>
      <vt:lpstr>HYPOTHESIS 2 !!!!!!!!!!!!</vt:lpstr>
      <vt:lpstr>Is there correlation between rating score and  helpfulness ?</vt:lpstr>
      <vt:lpstr>Is there correlation between rating score and  helpfulness ?</vt:lpstr>
      <vt:lpstr>Is the review score influenced by the category of a book?</vt:lpstr>
      <vt:lpstr>Is there correlation between the number of books published by publishers and the review score?</vt:lpstr>
      <vt:lpstr>Feature Extraction and Modeling</vt:lpstr>
      <vt:lpstr>Results and Interpretation</vt:lpstr>
      <vt:lpstr>Future Works</vt:lpstr>
      <vt:lpstr>Conclusion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Books Reviews</dc:title>
  <dc:creator>Andrea Alberti</dc:creator>
  <cp:lastModifiedBy>Davide Ligari</cp:lastModifiedBy>
  <cp:revision>6</cp:revision>
  <dcterms:created xsi:type="dcterms:W3CDTF">2023-09-19T08:18:06Z</dcterms:created>
  <dcterms:modified xsi:type="dcterms:W3CDTF">2023-09-19T16:11:20Z</dcterms:modified>
</cp:coreProperties>
</file>