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4"/>
  </p:sldMasterIdLst>
  <p:notesMasterIdLst>
    <p:notesMasterId r:id="rId50"/>
  </p:notesMasterIdLst>
  <p:sldIdLst>
    <p:sldId id="256" r:id="rId5"/>
    <p:sldId id="307" r:id="rId6"/>
    <p:sldId id="259" r:id="rId7"/>
    <p:sldId id="268" r:id="rId8"/>
    <p:sldId id="284" r:id="rId9"/>
    <p:sldId id="308" r:id="rId10"/>
    <p:sldId id="314" r:id="rId11"/>
    <p:sldId id="269" r:id="rId12"/>
    <p:sldId id="315" r:id="rId13"/>
    <p:sldId id="309" r:id="rId14"/>
    <p:sldId id="281" r:id="rId15"/>
    <p:sldId id="283" r:id="rId16"/>
    <p:sldId id="282" r:id="rId17"/>
    <p:sldId id="285" r:id="rId18"/>
    <p:sldId id="290" r:id="rId19"/>
    <p:sldId id="291" r:id="rId20"/>
    <p:sldId id="292" r:id="rId21"/>
    <p:sldId id="294" r:id="rId22"/>
    <p:sldId id="295" r:id="rId23"/>
    <p:sldId id="296" r:id="rId24"/>
    <p:sldId id="297" r:id="rId25"/>
    <p:sldId id="299" r:id="rId26"/>
    <p:sldId id="300" r:id="rId27"/>
    <p:sldId id="301" r:id="rId28"/>
    <p:sldId id="310" r:id="rId29"/>
    <p:sldId id="317" r:id="rId30"/>
    <p:sldId id="258" r:id="rId31"/>
    <p:sldId id="318" r:id="rId32"/>
    <p:sldId id="260" r:id="rId33"/>
    <p:sldId id="265" r:id="rId34"/>
    <p:sldId id="257" r:id="rId35"/>
    <p:sldId id="302" r:id="rId36"/>
    <p:sldId id="267" r:id="rId37"/>
    <p:sldId id="303" r:id="rId38"/>
    <p:sldId id="270" r:id="rId39"/>
    <p:sldId id="305" r:id="rId40"/>
    <p:sldId id="306" r:id="rId41"/>
    <p:sldId id="273" r:id="rId42"/>
    <p:sldId id="298" r:id="rId43"/>
    <p:sldId id="261" r:id="rId44"/>
    <p:sldId id="287" r:id="rId45"/>
    <p:sldId id="289" r:id="rId46"/>
    <p:sldId id="311" r:id="rId47"/>
    <p:sldId id="312" r:id="rId48"/>
    <p:sldId id="313" r:id="rId4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68450"/>
  </p:normalViewPr>
  <p:slideViewPr>
    <p:cSldViewPr snapToGrid="0">
      <p:cViewPr varScale="1">
        <p:scale>
          <a:sx n="85" d="100"/>
          <a:sy n="85" d="100"/>
        </p:scale>
        <p:origin x="488" y="1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8" d="100"/>
          <a:sy n="128" d="100"/>
        </p:scale>
        <p:origin x="444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800" dirty="0">
                <a:effectLst/>
                <a:latin typeface="Times New Roman" panose="02020603050405020304" pitchFamily="18" charset="0"/>
                <a:ea typeface="Times New Roman" panose="02020603050405020304" pitchFamily="18" charset="0"/>
              </a:rPr>
              <a:t>Good Morning !</a:t>
            </a:r>
          </a:p>
          <a:p>
            <a:pPr marL="158750" indent="0">
              <a:buNone/>
            </a:pPr>
            <a:endParaRPr lang="en-US" sz="1800" dirty="0">
              <a:effectLst/>
              <a:latin typeface="Times New Roman" panose="02020603050405020304" pitchFamily="18" charset="0"/>
              <a:ea typeface="Times New Roman" panose="02020603050405020304" pitchFamily="18" charset="0"/>
            </a:endParaRPr>
          </a:p>
          <a:p>
            <a:pPr marL="158750" indent="0">
              <a:buNone/>
            </a:pPr>
            <a:r>
              <a:rPr lang="en-GB" sz="1800" dirty="0">
                <a:effectLst/>
                <a:latin typeface="Times New Roman" panose="02020603050405020304" pitchFamily="18" charset="0"/>
                <a:ea typeface="Calibri" panose="020F0502020204030204" pitchFamily="34" charset="0"/>
              </a:rPr>
              <a:t>In this presentation, we will talk about DDoS attacks and how they affect the DNS . </a:t>
            </a:r>
          </a:p>
          <a:p>
            <a:pPr marL="158750" indent="0">
              <a:buNone/>
            </a:pPr>
            <a:endParaRPr lang="en-GB" sz="1800" dirty="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karim</a:t>
            </a:r>
            <a:r>
              <a:rPr lang="it-IT" dirty="0"/>
              <a:t> </a:t>
            </a:r>
            <a:r>
              <a:rPr lang="it-IT" dirty="0" err="1"/>
              <a:t>said</a:t>
            </a:r>
            <a:r>
              <a:rPr lang="it-IT" dirty="0"/>
              <a:t> </a:t>
            </a:r>
            <a:r>
              <a:rPr lang="it-IT" dirty="0" err="1"/>
              <a:t>we</a:t>
            </a:r>
            <a:r>
              <a:rPr lang="it-IT" dirty="0"/>
              <a:t> </a:t>
            </a:r>
            <a:r>
              <a:rPr lang="it-IT" dirty="0" err="1"/>
              <a:t>opted</a:t>
            </a:r>
            <a:r>
              <a:rPr lang="it-IT" dirty="0"/>
              <a:t> for a DNS </a:t>
            </a:r>
            <a:r>
              <a:rPr lang="it-IT" dirty="0" err="1"/>
              <a:t>based</a:t>
            </a:r>
            <a:r>
              <a:rPr lang="it-IT" dirty="0"/>
              <a:t> </a:t>
            </a:r>
            <a:r>
              <a:rPr lang="it-IT" dirty="0" err="1"/>
              <a:t>attack</a:t>
            </a:r>
            <a:r>
              <a:rPr lang="it-IT" dirty="0"/>
              <a:t>, </a:t>
            </a:r>
            <a:r>
              <a:rPr lang="it-IT" dirty="0" err="1"/>
              <a:t>however</a:t>
            </a:r>
            <a:r>
              <a:rPr lang="it-IT" dirty="0"/>
              <a:t> </a:t>
            </a:r>
            <a:r>
              <a:rPr lang="it-IT" dirty="0" err="1"/>
              <a:t>even</a:t>
            </a:r>
            <a:r>
              <a:rPr lang="it-IT" dirty="0"/>
              <a:t> inside the </a:t>
            </a:r>
            <a:r>
              <a:rPr lang="it-IT" dirty="0" err="1"/>
              <a:t>subcategory</a:t>
            </a:r>
            <a:r>
              <a:rPr lang="it-IT" dirty="0"/>
              <a:t> of </a:t>
            </a:r>
            <a:r>
              <a:rPr lang="it-IT" dirty="0" err="1"/>
              <a:t>dns</a:t>
            </a:r>
            <a:r>
              <a:rPr lang="it-IT" dirty="0"/>
              <a:t> </a:t>
            </a:r>
            <a:r>
              <a:rPr lang="it-IT" dirty="0" err="1"/>
              <a:t>based</a:t>
            </a:r>
            <a:r>
              <a:rPr lang="it-IT" dirty="0"/>
              <a:t> </a:t>
            </a:r>
            <a:r>
              <a:rPr lang="it-IT" dirty="0" err="1"/>
              <a:t>there</a:t>
            </a:r>
            <a:r>
              <a:rPr lang="it-IT" dirty="0"/>
              <a:t> are </a:t>
            </a:r>
            <a:r>
              <a:rPr lang="it-IT" dirty="0" err="1"/>
              <a:t>many</a:t>
            </a:r>
            <a:r>
              <a:rPr lang="it-IT" dirty="0"/>
              <a:t> </a:t>
            </a:r>
            <a:r>
              <a:rPr lang="it-IT" dirty="0" err="1"/>
              <a:t>types</a:t>
            </a:r>
            <a:r>
              <a:rPr lang="it-IT" dirty="0"/>
              <a:t> of </a:t>
            </a:r>
            <a:r>
              <a:rPr lang="it-IT" dirty="0" err="1"/>
              <a:t>attacks</a:t>
            </a:r>
            <a:r>
              <a:rPr lang="it-IT" dirty="0"/>
              <a:t>.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and in </a:t>
            </a:r>
            <a:r>
              <a:rPr lang="it-IT" dirty="0" err="1"/>
              <a:t>particular</a:t>
            </a:r>
            <a:r>
              <a:rPr lang="it-IT" dirty="0"/>
              <a:t> the </a:t>
            </a:r>
            <a:r>
              <a:rPr lang="it-IT" dirty="0" err="1"/>
              <a:t>reflection</a:t>
            </a:r>
            <a:r>
              <a:rPr lang="it-IT" dirty="0"/>
              <a:t> and </a:t>
            </a:r>
            <a:r>
              <a:rPr lang="it-IT" dirty="0" err="1"/>
              <a:t>amplification</a:t>
            </a:r>
            <a:r>
              <a:rPr lang="it-IT" dirty="0"/>
              <a:t> </a:t>
            </a:r>
            <a:r>
              <a:rPr lang="it-IT" dirty="0" err="1"/>
              <a:t>attack</a:t>
            </a:r>
            <a:r>
              <a:rPr lang="it-IT" dirty="0"/>
              <a:t>.</a:t>
            </a:r>
            <a:endParaRPr dirty="0"/>
          </a:p>
        </p:txBody>
      </p:sp>
    </p:spTree>
    <p:extLst>
      <p:ext uri="{BB962C8B-B14F-4D97-AF65-F5344CB8AC3E}">
        <p14:creationId xmlns:p14="http://schemas.microsoft.com/office/powerpoint/2010/main" val="3690947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DNS query flood </a:t>
            </a:r>
            <a:r>
              <a:rPr lang="it-IT" dirty="0" err="1"/>
              <a:t>is</a:t>
            </a:r>
            <a:r>
              <a:rPr lang="it-IT" dirty="0"/>
              <a:t> </a:t>
            </a:r>
            <a:r>
              <a:rPr lang="it-IT" dirty="0" err="1"/>
              <a:t>aimed</a:t>
            </a:r>
            <a:r>
              <a:rPr lang="it-IT" dirty="0"/>
              <a:t> </a:t>
            </a:r>
            <a:r>
              <a:rPr lang="it-IT" dirty="0" err="1"/>
              <a:t>at</a:t>
            </a:r>
            <a:r>
              <a:rPr lang="it-IT" dirty="0"/>
              <a:t> </a:t>
            </a:r>
            <a:r>
              <a:rPr lang="it-IT" dirty="0" err="1"/>
              <a:t>exahusting</a:t>
            </a:r>
            <a:r>
              <a:rPr lang="it-IT" dirty="0"/>
              <a:t> the target </a:t>
            </a:r>
            <a:r>
              <a:rPr lang="it-IT" dirty="0" err="1"/>
              <a:t>resources</a:t>
            </a:r>
            <a:r>
              <a:rPr lang="it-IT" dirty="0"/>
              <a:t>, by </a:t>
            </a:r>
            <a:r>
              <a:rPr lang="it-IT" dirty="0" err="1"/>
              <a:t>sending</a:t>
            </a:r>
            <a:r>
              <a:rPr lang="it-IT" dirty="0"/>
              <a:t> a </a:t>
            </a:r>
            <a:r>
              <a:rPr lang="it-IT" dirty="0" err="1"/>
              <a:t>huge</a:t>
            </a:r>
            <a:r>
              <a:rPr lang="it-IT" dirty="0"/>
              <a:t> </a:t>
            </a:r>
            <a:r>
              <a:rPr lang="it-IT" dirty="0" err="1"/>
              <a:t>amount</a:t>
            </a:r>
            <a:r>
              <a:rPr lang="it-IT" dirty="0"/>
              <a:t> of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key point </a:t>
            </a:r>
            <a:r>
              <a:rPr lang="it-IT" dirty="0" err="1"/>
              <a:t>is</a:t>
            </a:r>
            <a:r>
              <a:rPr lang="it-IT" dirty="0"/>
              <a:t> </a:t>
            </a:r>
            <a:r>
              <a:rPr lang="it-IT" dirty="0" err="1"/>
              <a:t>sending</a:t>
            </a:r>
            <a:r>
              <a:rPr lang="it-IT" dirty="0"/>
              <a:t> </a:t>
            </a:r>
            <a:r>
              <a:rPr lang="it-IT" dirty="0" err="1"/>
              <a:t>lots</a:t>
            </a:r>
            <a:r>
              <a:rPr lang="it-IT" dirty="0"/>
              <a:t> of queries and </a:t>
            </a:r>
            <a:r>
              <a:rPr lang="it-IT" dirty="0" err="1"/>
              <a:t>this</a:t>
            </a:r>
            <a:r>
              <a:rPr lang="it-IT" dirty="0"/>
              <a:t> </a:t>
            </a:r>
            <a:r>
              <a:rPr lang="it-IT" dirty="0" err="1"/>
              <a:t>is</a:t>
            </a:r>
            <a:r>
              <a:rPr lang="it-IT" dirty="0"/>
              <a:t> </a:t>
            </a:r>
            <a:r>
              <a:rPr lang="it-IT" dirty="0" err="1"/>
              <a:t>achieved</a:t>
            </a:r>
            <a:r>
              <a:rPr lang="it-IT" dirty="0"/>
              <a:t> by the </a:t>
            </a:r>
            <a:r>
              <a:rPr lang="it-IT" dirty="0" err="1"/>
              <a:t>attackers</a:t>
            </a:r>
            <a:r>
              <a:rPr lang="it-IT" dirty="0"/>
              <a:t> </a:t>
            </a:r>
            <a:r>
              <a:rPr lang="it-IT" dirty="0" err="1"/>
              <a:t>using</a:t>
            </a:r>
            <a:r>
              <a:rPr lang="it-IT" dirty="0"/>
              <a:t> a botnet. A botnet </a:t>
            </a:r>
            <a:r>
              <a:rPr lang="it-IT" dirty="0" err="1"/>
              <a:t>is</a:t>
            </a:r>
            <a:r>
              <a:rPr lang="it-IT" dirty="0"/>
              <a:t> an </a:t>
            </a:r>
            <a:r>
              <a:rPr lang="it-IT" dirty="0" err="1"/>
              <a:t>army</a:t>
            </a:r>
            <a:r>
              <a:rPr lang="it-IT" dirty="0"/>
              <a:t> of </a:t>
            </a:r>
            <a:r>
              <a:rPr lang="it-IT" dirty="0" err="1"/>
              <a:t>compormised</a:t>
            </a:r>
            <a:r>
              <a:rPr lang="it-IT" dirty="0"/>
              <a:t> devices </a:t>
            </a:r>
            <a:r>
              <a:rPr lang="it-IT" dirty="0" err="1"/>
              <a:t>controlled</a:t>
            </a:r>
            <a:r>
              <a:rPr lang="it-IT" dirty="0"/>
              <a:t> by the </a:t>
            </a:r>
            <a:r>
              <a:rPr lang="it-IT" dirty="0" err="1"/>
              <a:t>attacker</a:t>
            </a:r>
            <a:r>
              <a:rPr lang="it-IT" dirty="0"/>
              <a:t> to </a:t>
            </a:r>
            <a:r>
              <a:rPr lang="it-IT" dirty="0" err="1"/>
              <a:t>send</a:t>
            </a:r>
            <a:r>
              <a:rPr lang="it-IT" dirty="0"/>
              <a:t>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This</a:t>
            </a:r>
            <a:r>
              <a:rPr lang="it-IT" dirty="0"/>
              <a:t> </a:t>
            </a:r>
            <a:r>
              <a:rPr lang="it-IT" dirty="0" err="1"/>
              <a:t>attack</a:t>
            </a:r>
            <a:r>
              <a:rPr lang="it-IT" dirty="0"/>
              <a:t> can </a:t>
            </a:r>
            <a:r>
              <a:rPr lang="it-IT" dirty="0" err="1"/>
              <a:t>mainly</a:t>
            </a:r>
            <a:r>
              <a:rPr lang="it-IT" dirty="0"/>
              <a:t> </a:t>
            </a:r>
            <a:r>
              <a:rPr lang="it-IT" dirty="0" err="1"/>
              <a:t>have</a:t>
            </a:r>
            <a:r>
              <a:rPr lang="it-IT" dirty="0"/>
              <a:t> </a:t>
            </a:r>
            <a:r>
              <a:rPr lang="it-IT" dirty="0" err="1"/>
              <a:t>two</a:t>
            </a:r>
            <a:r>
              <a:rPr lang="it-IT" dirty="0"/>
              <a:t> target, a recursive NS or an </a:t>
            </a:r>
            <a:r>
              <a:rPr lang="it-IT" dirty="0" err="1"/>
              <a:t>authoritative</a:t>
            </a:r>
            <a:r>
              <a:rPr lang="it-IT" dirty="0"/>
              <a:t> one.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case the target </a:t>
            </a:r>
            <a:r>
              <a:rPr lang="it-IT" dirty="0" err="1"/>
              <a:t>is</a:t>
            </a:r>
            <a:r>
              <a:rPr lang="it-IT" dirty="0"/>
              <a:t> the first one, </a:t>
            </a:r>
            <a:r>
              <a:rPr lang="it-IT" dirty="0" err="1"/>
              <a:t>there</a:t>
            </a:r>
            <a:r>
              <a:rPr lang="it-IT" dirty="0"/>
              <a:t> </a:t>
            </a:r>
            <a:r>
              <a:rPr lang="it-IT" dirty="0" err="1"/>
              <a:t>is</a:t>
            </a:r>
            <a:r>
              <a:rPr lang="it-IT" dirty="0"/>
              <a:t> a </a:t>
            </a:r>
            <a:r>
              <a:rPr lang="it-IT" dirty="0" err="1"/>
              <a:t>trick</a:t>
            </a:r>
            <a:r>
              <a:rPr lang="it-IT" dirty="0"/>
              <a:t> </a:t>
            </a:r>
            <a:r>
              <a:rPr lang="it-IT" dirty="0" err="1"/>
              <a:t>played</a:t>
            </a:r>
            <a:r>
              <a:rPr lang="it-IT" dirty="0"/>
              <a:t> by the </a:t>
            </a:r>
            <a:r>
              <a:rPr lang="it-IT" dirty="0" err="1"/>
              <a:t>attacker</a:t>
            </a:r>
            <a:r>
              <a:rPr lang="it-IT" dirty="0"/>
              <a:t>, </a:t>
            </a:r>
            <a:r>
              <a:rPr lang="it-IT" dirty="0" err="1"/>
              <a:t>that</a:t>
            </a:r>
            <a:r>
              <a:rPr lang="it-IT" dirty="0"/>
              <a:t> </a:t>
            </a:r>
            <a:r>
              <a:rPr lang="it-IT" dirty="0" err="1"/>
              <a:t>consists</a:t>
            </a:r>
            <a:r>
              <a:rPr lang="it-IT" dirty="0"/>
              <a:t> in </a:t>
            </a:r>
            <a:r>
              <a:rPr lang="it-IT" dirty="0" err="1"/>
              <a:t>crafting</a:t>
            </a:r>
            <a:r>
              <a:rPr lang="it-IT" dirty="0"/>
              <a:t> the queries in a </a:t>
            </a:r>
            <a:r>
              <a:rPr lang="it-IT" dirty="0" err="1"/>
              <a:t>such</a:t>
            </a:r>
            <a:r>
              <a:rPr lang="it-IT" dirty="0"/>
              <a:t> a way </a:t>
            </a:r>
            <a:r>
              <a:rPr lang="it-IT" dirty="0" err="1"/>
              <a:t>that</a:t>
            </a:r>
            <a:r>
              <a:rPr lang="it-IT" dirty="0"/>
              <a:t> </a:t>
            </a:r>
            <a:r>
              <a:rPr lang="it-IT" dirty="0" err="1"/>
              <a:t>they</a:t>
            </a:r>
            <a:r>
              <a:rPr lang="it-IT" dirty="0"/>
              <a:t> are </a:t>
            </a:r>
            <a:r>
              <a:rPr lang="it-IT" dirty="0" err="1"/>
              <a:t>not</a:t>
            </a:r>
            <a:r>
              <a:rPr lang="it-IT" dirty="0"/>
              <a:t> </a:t>
            </a:r>
            <a:r>
              <a:rPr lang="it-IT" dirty="0" err="1"/>
              <a:t>already</a:t>
            </a:r>
            <a:r>
              <a:rPr lang="it-IT" dirty="0"/>
              <a:t> </a:t>
            </a:r>
            <a:r>
              <a:rPr lang="it-IT" dirty="0" err="1"/>
              <a:t>cached</a:t>
            </a:r>
            <a:r>
              <a:rPr lang="it-IT" dirty="0"/>
              <a:t> in the server. </a:t>
            </a:r>
            <a:r>
              <a:rPr lang="it-IT" dirty="0" err="1"/>
              <a:t>That</a:t>
            </a:r>
            <a:r>
              <a:rPr lang="it-IT" dirty="0"/>
              <a:t> way the server </a:t>
            </a:r>
            <a:r>
              <a:rPr lang="it-IT" dirty="0" err="1"/>
              <a:t>is</a:t>
            </a:r>
            <a:r>
              <a:rPr lang="it-IT" dirty="0"/>
              <a:t> </a:t>
            </a:r>
            <a:r>
              <a:rPr lang="it-IT" dirty="0" err="1"/>
              <a:t>forced</a:t>
            </a:r>
            <a:r>
              <a:rPr lang="it-IT" dirty="0"/>
              <a:t> to query </a:t>
            </a:r>
            <a:r>
              <a:rPr lang="it-IT" dirty="0" err="1"/>
              <a:t>other</a:t>
            </a:r>
            <a:r>
              <a:rPr lang="it-IT" dirty="0"/>
              <a:t> NS </a:t>
            </a:r>
            <a:r>
              <a:rPr lang="it-IT" dirty="0" err="1"/>
              <a:t>until</a:t>
            </a:r>
            <a:r>
              <a:rPr lang="it-IT" dirty="0"/>
              <a:t>, </a:t>
            </a:r>
            <a:r>
              <a:rPr lang="it-IT" dirty="0" err="1"/>
              <a:t>eventually</a:t>
            </a:r>
            <a:r>
              <a:rPr lang="it-IT" dirty="0"/>
              <a:t> </a:t>
            </a:r>
            <a:r>
              <a:rPr lang="it-IT" dirty="0" err="1"/>
              <a:t>it</a:t>
            </a:r>
            <a:r>
              <a:rPr lang="it-IT" dirty="0"/>
              <a:t> </a:t>
            </a:r>
            <a:r>
              <a:rPr lang="it-IT" dirty="0" err="1"/>
              <a:t>gets</a:t>
            </a:r>
            <a:r>
              <a:rPr lang="it-IT" dirty="0"/>
              <a:t> the </a:t>
            </a:r>
            <a:r>
              <a:rPr lang="it-IT" dirty="0" err="1"/>
              <a:t>response</a:t>
            </a:r>
            <a:r>
              <a:rPr lang="it-IT" dirty="0"/>
              <a:t> and </a:t>
            </a:r>
            <a:r>
              <a:rPr lang="it-IT" dirty="0" err="1"/>
              <a:t>sends</a:t>
            </a:r>
            <a:r>
              <a:rPr lang="it-IT" dirty="0"/>
              <a:t> </a:t>
            </a:r>
            <a:r>
              <a:rPr lang="it-IT" dirty="0" err="1"/>
              <a:t>it</a:t>
            </a:r>
            <a:r>
              <a:rPr lang="it-IT" dirty="0"/>
              <a:t> back to the client.</a:t>
            </a:r>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2592282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If</a:t>
            </a:r>
            <a:r>
              <a:rPr lang="it-IT" dirty="0"/>
              <a:t> the target </a:t>
            </a:r>
            <a:r>
              <a:rPr lang="it-IT" dirty="0" err="1"/>
              <a:t>is</a:t>
            </a:r>
            <a:r>
              <a:rPr lang="it-IT" dirty="0"/>
              <a:t> a </a:t>
            </a:r>
            <a:r>
              <a:rPr lang="it-IT" dirty="0" err="1"/>
              <a:t>specific</a:t>
            </a:r>
            <a:r>
              <a:rPr lang="it-IT" dirty="0"/>
              <a:t> </a:t>
            </a:r>
            <a:r>
              <a:rPr lang="it-IT" dirty="0" err="1"/>
              <a:t>authoritative</a:t>
            </a:r>
            <a:r>
              <a:rPr lang="it-IT" dirty="0"/>
              <a:t> NS, the </a:t>
            </a:r>
            <a:r>
              <a:rPr lang="it-IT" dirty="0" err="1"/>
              <a:t>attack</a:t>
            </a:r>
            <a:r>
              <a:rPr lang="it-IT" dirty="0"/>
              <a:t> takes the name of water torture.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a:t>
            </a:r>
            <a:r>
              <a:rPr lang="it-IT" dirty="0" err="1"/>
              <a:t>is</a:t>
            </a:r>
            <a:r>
              <a:rPr lang="it-IT" dirty="0"/>
              <a:t> the </a:t>
            </a:r>
            <a:r>
              <a:rPr lang="it-IT" dirty="0" err="1"/>
              <a:t>same</a:t>
            </a:r>
            <a:r>
              <a:rPr lang="it-IT" dirty="0"/>
              <a:t> </a:t>
            </a:r>
            <a:r>
              <a:rPr lang="it-IT" dirty="0" err="1"/>
              <a:t>as</a:t>
            </a:r>
            <a:r>
              <a:rPr lang="it-IT" dirty="0"/>
              <a:t> </a:t>
            </a:r>
            <a:r>
              <a:rPr lang="it-IT" dirty="0" err="1"/>
              <a:t>before</a:t>
            </a:r>
            <a:r>
              <a:rPr lang="it-IT" dirty="0"/>
              <a:t>, </a:t>
            </a:r>
            <a:r>
              <a:rPr lang="it-IT" dirty="0" err="1"/>
              <a:t>but</a:t>
            </a:r>
            <a:r>
              <a:rPr lang="it-IT" dirty="0"/>
              <a:t> on </a:t>
            </a:r>
            <a:r>
              <a:rPr lang="it-IT" dirty="0" err="1"/>
              <a:t>this</a:t>
            </a:r>
            <a:r>
              <a:rPr lang="it-IT" dirty="0"/>
              <a:t> case the </a:t>
            </a:r>
            <a:r>
              <a:rPr lang="it-IT" dirty="0" err="1"/>
              <a:t>trick</a:t>
            </a:r>
            <a:r>
              <a:rPr lang="it-IT" dirty="0"/>
              <a:t> </a:t>
            </a:r>
            <a:r>
              <a:rPr lang="it-IT" dirty="0" err="1"/>
              <a:t>played</a:t>
            </a:r>
            <a:r>
              <a:rPr lang="it-IT" dirty="0"/>
              <a:t> </a:t>
            </a:r>
            <a:r>
              <a:rPr lang="it-IT" dirty="0" err="1"/>
              <a:t>is</a:t>
            </a:r>
            <a:r>
              <a:rPr lang="it-IT" dirty="0"/>
              <a:t> </a:t>
            </a:r>
            <a:r>
              <a:rPr lang="it-IT" dirty="0" err="1"/>
              <a:t>that</a:t>
            </a:r>
            <a:r>
              <a:rPr lang="it-IT" dirty="0"/>
              <a:t> of </a:t>
            </a:r>
            <a:r>
              <a:rPr lang="it-IT" dirty="0" err="1"/>
              <a:t>crafting</a:t>
            </a:r>
            <a:r>
              <a:rPr lang="it-IT" dirty="0"/>
              <a:t> queries </a:t>
            </a:r>
            <a:r>
              <a:rPr lang="it-IT" dirty="0" err="1"/>
              <a:t>taking</a:t>
            </a:r>
            <a:r>
              <a:rPr lang="it-IT" dirty="0"/>
              <a:t> the domain of the target and </a:t>
            </a:r>
            <a:r>
              <a:rPr lang="it-IT" dirty="0" err="1"/>
              <a:t>adding</a:t>
            </a:r>
            <a:r>
              <a:rPr lang="it-IT" dirty="0"/>
              <a:t> a random </a:t>
            </a:r>
            <a:r>
              <a:rPr lang="it-IT" dirty="0" err="1"/>
              <a:t>string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That</a:t>
            </a:r>
            <a:r>
              <a:rPr lang="it-IT" dirty="0"/>
              <a:t> way, </a:t>
            </a:r>
            <a:r>
              <a:rPr lang="it-IT" dirty="0" err="1"/>
              <a:t>we</a:t>
            </a:r>
            <a:r>
              <a:rPr lang="it-IT" dirty="0"/>
              <a:t> are sure the queries </a:t>
            </a:r>
            <a:r>
              <a:rPr lang="it-IT" dirty="0" err="1"/>
              <a:t>reach</a:t>
            </a:r>
            <a:r>
              <a:rPr lang="it-IT" dirty="0"/>
              <a:t> the target </a:t>
            </a:r>
            <a:r>
              <a:rPr lang="it-IT" dirty="0" err="1"/>
              <a:t>using</a:t>
            </a:r>
            <a:r>
              <a:rPr lang="it-IT" dirty="0"/>
              <a:t> </a:t>
            </a:r>
            <a:r>
              <a:rPr lang="it-IT" dirty="0" err="1"/>
              <a:t>its</a:t>
            </a:r>
            <a:r>
              <a:rPr lang="it-IT" dirty="0"/>
              <a:t> </a:t>
            </a:r>
            <a:r>
              <a:rPr lang="it-IT" dirty="0" err="1"/>
              <a:t>resources</a:t>
            </a:r>
            <a:r>
              <a:rPr lang="it-IT" dirty="0"/>
              <a:t> to </a:t>
            </a:r>
            <a:r>
              <a:rPr lang="it-IT" dirty="0" err="1"/>
              <a:t>answer</a:t>
            </a:r>
            <a:r>
              <a:rPr lang="it-IT" dirty="0"/>
              <a:t> to </a:t>
            </a:r>
            <a:r>
              <a:rPr lang="it-IT" dirty="0" err="1"/>
              <a:t>them</a:t>
            </a:r>
            <a:r>
              <a:rPr lang="it-IT" dirty="0"/>
              <a:t> NXDOMAIN.</a:t>
            </a:r>
            <a:endParaRPr dirty="0"/>
          </a:p>
        </p:txBody>
      </p:sp>
    </p:spTree>
    <p:extLst>
      <p:ext uri="{BB962C8B-B14F-4D97-AF65-F5344CB8AC3E}">
        <p14:creationId xmlns:p14="http://schemas.microsoft.com/office/powerpoint/2010/main" val="281603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TCP flood </a:t>
            </a:r>
            <a:r>
              <a:rPr lang="it-IT" dirty="0" err="1"/>
              <a:t>attack</a:t>
            </a:r>
            <a:r>
              <a:rPr lang="it-IT" dirty="0"/>
              <a:t> </a:t>
            </a:r>
            <a:r>
              <a:rPr lang="it-IT" dirty="0" err="1"/>
              <a:t>has</a:t>
            </a:r>
            <a:r>
              <a:rPr lang="it-IT" dirty="0"/>
              <a:t> </a:t>
            </a:r>
            <a:r>
              <a:rPr lang="it-IT" dirty="0" err="1"/>
              <a:t>still</a:t>
            </a:r>
            <a:r>
              <a:rPr lang="it-IT" dirty="0"/>
              <a:t> the goal of </a:t>
            </a:r>
            <a:r>
              <a:rPr lang="it-IT" dirty="0" err="1"/>
              <a:t>exhausting</a:t>
            </a:r>
            <a:r>
              <a:rPr lang="it-IT" dirty="0"/>
              <a:t> the target </a:t>
            </a:r>
            <a:r>
              <a:rPr lang="it-IT" dirty="0" err="1"/>
              <a:t>resources</a:t>
            </a:r>
            <a:r>
              <a:rPr lang="it-IT" dirty="0"/>
              <a:t> </a:t>
            </a:r>
            <a:r>
              <a:rPr lang="it-IT" dirty="0" err="1"/>
              <a:t>but</a:t>
            </a:r>
            <a:r>
              <a:rPr lang="it-IT" dirty="0"/>
              <a:t> </a:t>
            </a:r>
            <a:r>
              <a:rPr lang="it-IT" dirty="0" err="1"/>
              <a:t>instead</a:t>
            </a:r>
            <a:r>
              <a:rPr lang="it-IT" dirty="0"/>
              <a:t> of </a:t>
            </a:r>
            <a:r>
              <a:rPr lang="it-IT" dirty="0" err="1"/>
              <a:t>using</a:t>
            </a:r>
            <a:r>
              <a:rPr lang="it-IT" dirty="0"/>
              <a:t> UDP </a:t>
            </a:r>
            <a:r>
              <a:rPr lang="it-IT" dirty="0" err="1"/>
              <a:t>traffic</a:t>
            </a:r>
            <a:r>
              <a:rPr lang="it-IT" dirty="0"/>
              <a:t> </a:t>
            </a:r>
            <a:r>
              <a:rPr lang="it-IT" dirty="0" err="1"/>
              <a:t>it</a:t>
            </a:r>
            <a:r>
              <a:rPr lang="it-IT" dirty="0"/>
              <a:t> exploits the THREE-WAY </a:t>
            </a:r>
            <a:r>
              <a:rPr lang="it-IT" dirty="0" err="1"/>
              <a:t>handshaking</a:t>
            </a:r>
            <a:r>
              <a:rPr lang="it-IT" dirty="0"/>
              <a:t> of TCP.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trick</a:t>
            </a:r>
            <a:r>
              <a:rPr lang="it-IT" dirty="0"/>
              <a:t> </a:t>
            </a:r>
            <a:r>
              <a:rPr lang="it-IT" dirty="0" err="1"/>
              <a:t>is</a:t>
            </a:r>
            <a:r>
              <a:rPr lang="it-IT" dirty="0"/>
              <a:t> to open a large </a:t>
            </a:r>
            <a:r>
              <a:rPr lang="it-IT" dirty="0" err="1"/>
              <a:t>number</a:t>
            </a:r>
            <a:r>
              <a:rPr lang="it-IT" dirty="0"/>
              <a:t> of TCP connections </a:t>
            </a:r>
            <a:r>
              <a:rPr lang="it-IT" dirty="0" err="1"/>
              <a:t>without</a:t>
            </a:r>
            <a:r>
              <a:rPr lang="it-IT" dirty="0"/>
              <a:t> closing </a:t>
            </a:r>
            <a:r>
              <a:rPr lang="it-IT" dirty="0" err="1"/>
              <a:t>them</a:t>
            </a:r>
            <a:r>
              <a:rPr lang="it-IT" dirty="0"/>
              <a:t>, </a:t>
            </a:r>
            <a:r>
              <a:rPr lang="it-IT" dirty="0" err="1"/>
              <a:t>therefore</a:t>
            </a:r>
            <a:r>
              <a:rPr lang="it-IT" dirty="0"/>
              <a:t> forcing the target to use </a:t>
            </a:r>
            <a:r>
              <a:rPr lang="it-IT" dirty="0" err="1"/>
              <a:t>its</a:t>
            </a:r>
            <a:r>
              <a:rPr lang="it-IT" dirty="0"/>
              <a:t> </a:t>
            </a:r>
            <a:r>
              <a:rPr lang="it-IT" dirty="0" err="1"/>
              <a:t>resources</a:t>
            </a:r>
            <a:r>
              <a:rPr lang="it-IT" dirty="0"/>
              <a:t> to handle </a:t>
            </a:r>
            <a:r>
              <a:rPr lang="it-IT" dirty="0" err="1"/>
              <a:t>it</a:t>
            </a:r>
            <a:r>
              <a:rPr lang="it-IT" dirty="0"/>
              <a:t>, </a:t>
            </a:r>
            <a:r>
              <a:rPr lang="it-IT" dirty="0" err="1"/>
              <a:t>until</a:t>
            </a:r>
            <a:r>
              <a:rPr lang="it-IT" dirty="0"/>
              <a:t> </a:t>
            </a:r>
            <a:r>
              <a:rPr lang="it-IT" dirty="0" err="1"/>
              <a:t>they</a:t>
            </a:r>
            <a:r>
              <a:rPr lang="it-IT" dirty="0"/>
              <a:t> are </a:t>
            </a:r>
            <a:r>
              <a:rPr lang="it-IT" dirty="0" err="1"/>
              <a:t>exhausted</a:t>
            </a:r>
            <a:r>
              <a:rPr lang="it-IT" dirty="0"/>
              <a:t>.</a:t>
            </a:r>
            <a:endParaRPr dirty="0"/>
          </a:p>
        </p:txBody>
      </p:sp>
    </p:spTree>
    <p:extLst>
      <p:ext uri="{BB962C8B-B14F-4D97-AF65-F5344CB8AC3E}">
        <p14:creationId xmlns:p14="http://schemas.microsoft.com/office/powerpoint/2010/main" val="1700399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last </a:t>
            </a:r>
            <a:r>
              <a:rPr lang="it-IT" dirty="0" err="1"/>
              <a:t>type</a:t>
            </a:r>
            <a:r>
              <a:rPr lang="it-IT" dirty="0"/>
              <a:t> of </a:t>
            </a:r>
            <a:r>
              <a:rPr lang="it-IT" dirty="0" err="1"/>
              <a:t>attack</a:t>
            </a:r>
            <a:r>
              <a:rPr lang="it-IT" dirty="0"/>
              <a:t> </a:t>
            </a:r>
            <a:r>
              <a:rPr lang="it-IT" dirty="0" err="1"/>
              <a:t>is</a:t>
            </a:r>
            <a:r>
              <a:rPr lang="it-IT" dirty="0"/>
              <a:t> the DNS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of </a:t>
            </a:r>
            <a:r>
              <a:rPr lang="it-IT" dirty="0" err="1"/>
              <a:t>this</a:t>
            </a:r>
            <a:r>
              <a:rPr lang="it-IT" dirty="0"/>
              <a:t> </a:t>
            </a:r>
            <a:r>
              <a:rPr lang="it-IT" dirty="0" err="1"/>
              <a:t>attack</a:t>
            </a:r>
            <a:r>
              <a:rPr lang="it-IT" dirty="0"/>
              <a:t> </a:t>
            </a:r>
            <a:r>
              <a:rPr lang="it-IT" dirty="0" err="1"/>
              <a:t>is</a:t>
            </a:r>
            <a:r>
              <a:rPr lang="it-IT" dirty="0"/>
              <a:t> to </a:t>
            </a:r>
            <a:r>
              <a:rPr lang="it-IT" dirty="0" err="1"/>
              <a:t>exhaust</a:t>
            </a:r>
            <a:r>
              <a:rPr lang="it-IT" dirty="0"/>
              <a:t> the target network </a:t>
            </a:r>
            <a:r>
              <a:rPr lang="it-IT" dirty="0" err="1"/>
              <a:t>bandwidth</a:t>
            </a:r>
            <a:r>
              <a:rPr lang="it-IT" dirty="0"/>
              <a:t> by </a:t>
            </a:r>
            <a:r>
              <a:rPr lang="it-IT" dirty="0" err="1"/>
              <a:t>exploiting</a:t>
            </a:r>
            <a:r>
              <a:rPr lang="it-IT" dirty="0"/>
              <a:t> the concepts of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It</a:t>
            </a:r>
            <a:r>
              <a:rPr lang="it-IT" dirty="0"/>
              <a:t> starts with the spoofing of the IP </a:t>
            </a:r>
            <a:r>
              <a:rPr lang="it-IT" dirty="0" err="1"/>
              <a:t>address</a:t>
            </a:r>
            <a:r>
              <a:rPr lang="it-IT" dirty="0"/>
              <a:t> of a </a:t>
            </a:r>
            <a:r>
              <a:rPr lang="it-IT" dirty="0" err="1"/>
              <a:t>victim</a:t>
            </a:r>
            <a:r>
              <a:rPr lang="it-IT" dirty="0"/>
              <a:t> by the </a:t>
            </a:r>
            <a:r>
              <a:rPr lang="it-IT" dirty="0" err="1"/>
              <a:t>attacker</a:t>
            </a:r>
            <a:r>
              <a:rPr lang="it-IT" dirty="0"/>
              <a:t>. </a:t>
            </a:r>
            <a:r>
              <a:rPr lang="it-IT" dirty="0" err="1"/>
              <a:t>Then</a:t>
            </a:r>
            <a:r>
              <a:rPr lang="it-IT" dirty="0"/>
              <a:t> the </a:t>
            </a:r>
            <a:r>
              <a:rPr lang="it-IT" dirty="0" err="1"/>
              <a:t>attacker</a:t>
            </a:r>
            <a:r>
              <a:rPr lang="it-IT" dirty="0"/>
              <a:t> </a:t>
            </a:r>
            <a:r>
              <a:rPr lang="it-IT" dirty="0" err="1"/>
              <a:t>sends</a:t>
            </a:r>
            <a:r>
              <a:rPr lang="it-IT" dirty="0"/>
              <a:t> </a:t>
            </a:r>
            <a:r>
              <a:rPr lang="it-IT" dirty="0" err="1"/>
              <a:t>lots</a:t>
            </a:r>
            <a:r>
              <a:rPr lang="it-IT" dirty="0"/>
              <a:t> of queries to a </a:t>
            </a:r>
            <a:r>
              <a:rPr lang="it-IT" dirty="0" err="1"/>
              <a:t>misconfigured</a:t>
            </a:r>
            <a:r>
              <a:rPr lang="it-IT" dirty="0"/>
              <a:t> DNS recursive server </a:t>
            </a:r>
            <a:r>
              <a:rPr lang="it-IT" dirty="0" err="1"/>
              <a:t>that</a:t>
            </a:r>
            <a:r>
              <a:rPr lang="it-IT" dirty="0"/>
              <a:t> </a:t>
            </a:r>
            <a:r>
              <a:rPr lang="it-IT" dirty="0" err="1"/>
              <a:t>will</a:t>
            </a:r>
            <a:r>
              <a:rPr lang="it-IT" dirty="0"/>
              <a:t> </a:t>
            </a:r>
            <a:r>
              <a:rPr lang="it-IT" dirty="0" err="1"/>
              <a:t>consequently</a:t>
            </a:r>
            <a:r>
              <a:rPr lang="it-IT" dirty="0"/>
              <a:t> </a:t>
            </a:r>
            <a:r>
              <a:rPr lang="it-IT" dirty="0" err="1"/>
              <a:t>respond</a:t>
            </a:r>
            <a:r>
              <a:rPr lang="it-IT" dirty="0"/>
              <a:t> to the </a:t>
            </a:r>
            <a:r>
              <a:rPr lang="it-IT" dirty="0" err="1"/>
              <a:t>victim</a:t>
            </a:r>
            <a:r>
              <a:rPr lang="it-IT" dirty="0"/>
              <a:t> IP.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So </a:t>
            </a:r>
            <a:r>
              <a:rPr lang="it-IT" dirty="0" err="1"/>
              <a:t>we</a:t>
            </a:r>
            <a:r>
              <a:rPr lang="it-IT" dirty="0"/>
              <a:t> </a:t>
            </a:r>
            <a:r>
              <a:rPr lang="it-IT" dirty="0" err="1"/>
              <a:t>have</a:t>
            </a:r>
            <a:r>
              <a:rPr lang="it-IT" dirty="0"/>
              <a:t> a </a:t>
            </a:r>
            <a:r>
              <a:rPr lang="it-IT" dirty="0" err="1"/>
              <a:t>kind</a:t>
            </a:r>
            <a:r>
              <a:rPr lang="it-IT" dirty="0"/>
              <a:t> of </a:t>
            </a:r>
            <a:r>
              <a:rPr lang="it-IT" dirty="0" err="1"/>
              <a:t>reflection</a:t>
            </a:r>
            <a:r>
              <a:rPr lang="it-IT" dirty="0"/>
              <a:t> on the name server.</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amplification</a:t>
            </a:r>
            <a:r>
              <a:rPr lang="it-IT" dirty="0"/>
              <a:t> </a:t>
            </a:r>
            <a:r>
              <a:rPr lang="it-IT" dirty="0" err="1"/>
              <a:t>affect</a:t>
            </a:r>
            <a:r>
              <a:rPr lang="it-IT" dirty="0"/>
              <a:t> </a:t>
            </a:r>
            <a:r>
              <a:rPr lang="it-IT" dirty="0" err="1"/>
              <a:t>is</a:t>
            </a:r>
            <a:r>
              <a:rPr lang="it-IT" dirty="0"/>
              <a:t> </a:t>
            </a:r>
            <a:r>
              <a:rPr lang="it-IT" dirty="0" err="1"/>
              <a:t>obtained</a:t>
            </a:r>
            <a:r>
              <a:rPr lang="it-IT" dirty="0"/>
              <a:t> </a:t>
            </a:r>
            <a:r>
              <a:rPr lang="it-IT" dirty="0" err="1"/>
              <a:t>since</a:t>
            </a:r>
            <a:r>
              <a:rPr lang="it-IT" dirty="0"/>
              <a:t> </a:t>
            </a:r>
            <a:r>
              <a:rPr lang="it-IT" dirty="0" err="1"/>
              <a:t>usually</a:t>
            </a:r>
            <a:r>
              <a:rPr lang="it-IT" dirty="0"/>
              <a:t> the </a:t>
            </a:r>
            <a:r>
              <a:rPr lang="it-IT" dirty="0" err="1"/>
              <a:t>types</a:t>
            </a:r>
            <a:r>
              <a:rPr lang="it-IT" dirty="0"/>
              <a:t> of queries </a:t>
            </a:r>
            <a:r>
              <a:rPr lang="it-IT" dirty="0" err="1"/>
              <a:t>performed</a:t>
            </a:r>
            <a:r>
              <a:rPr lang="it-IT" dirty="0"/>
              <a:t> are of </a:t>
            </a:r>
            <a:r>
              <a:rPr lang="it-IT" dirty="0" err="1"/>
              <a:t>type</a:t>
            </a:r>
            <a:r>
              <a:rPr lang="it-IT" dirty="0"/>
              <a:t> ANY, </a:t>
            </a:r>
            <a:r>
              <a:rPr lang="it-IT" dirty="0" err="1"/>
              <a:t>therefore</a:t>
            </a:r>
            <a:r>
              <a:rPr lang="it-IT" dirty="0"/>
              <a:t> the </a:t>
            </a:r>
            <a:r>
              <a:rPr lang="it-IT" dirty="0" err="1"/>
              <a:t>response</a:t>
            </a:r>
            <a:r>
              <a:rPr lang="it-IT" dirty="0"/>
              <a:t> size </a:t>
            </a:r>
            <a:r>
              <a:rPr lang="it-IT" dirty="0" err="1"/>
              <a:t>is</a:t>
            </a:r>
            <a:r>
              <a:rPr lang="it-IT" dirty="0"/>
              <a:t> </a:t>
            </a:r>
            <a:r>
              <a:rPr lang="it-IT" dirty="0" err="1"/>
              <a:t>larger</a:t>
            </a:r>
            <a:r>
              <a:rPr lang="it-IT" dirty="0"/>
              <a:t> </a:t>
            </a:r>
            <a:r>
              <a:rPr lang="it-IT" dirty="0" err="1"/>
              <a:t>than</a:t>
            </a:r>
            <a:r>
              <a:rPr lang="it-IT" dirty="0"/>
              <a:t> the query, </a:t>
            </a:r>
            <a:r>
              <a:rPr lang="it-IT" dirty="0" err="1"/>
              <a:t>leading</a:t>
            </a:r>
            <a:r>
              <a:rPr lang="it-IT" dirty="0"/>
              <a:t> to an </a:t>
            </a:r>
            <a:r>
              <a:rPr lang="it-IT" dirty="0" err="1"/>
              <a:t>amplification</a:t>
            </a:r>
            <a:r>
              <a:rPr lang="it-IT" dirty="0"/>
              <a:t> </a:t>
            </a:r>
            <a:r>
              <a:rPr lang="it-IT" dirty="0" err="1"/>
              <a:t>effect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higher</a:t>
            </a:r>
            <a:r>
              <a:rPr lang="it-IT" dirty="0"/>
              <a:t> the </a:t>
            </a:r>
            <a:r>
              <a:rPr lang="it-IT" dirty="0" err="1"/>
              <a:t>amplification</a:t>
            </a:r>
            <a:r>
              <a:rPr lang="it-IT" dirty="0"/>
              <a:t> </a:t>
            </a:r>
            <a:r>
              <a:rPr lang="it-IT" dirty="0" err="1"/>
              <a:t>factor</a:t>
            </a:r>
            <a:r>
              <a:rPr lang="it-IT" dirty="0"/>
              <a:t>, the </a:t>
            </a:r>
            <a:r>
              <a:rPr lang="it-IT" dirty="0" err="1"/>
              <a:t>higher</a:t>
            </a:r>
            <a:r>
              <a:rPr lang="it-IT" dirty="0"/>
              <a:t> the impact of </a:t>
            </a:r>
            <a:r>
              <a:rPr lang="it-IT" dirty="0" err="1"/>
              <a:t>this</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According</a:t>
            </a:r>
            <a:r>
              <a:rPr lang="it-IT" dirty="0"/>
              <a:t> to the </a:t>
            </a:r>
            <a:r>
              <a:rPr lang="it-IT" dirty="0" err="1"/>
              <a:t>already</a:t>
            </a:r>
            <a:r>
              <a:rPr lang="it-IT" dirty="0"/>
              <a:t> </a:t>
            </a:r>
            <a:r>
              <a:rPr lang="it-IT" dirty="0" err="1"/>
              <a:t>cited</a:t>
            </a:r>
            <a:r>
              <a:rPr lang="it-IT" dirty="0"/>
              <a:t> report, DNS </a:t>
            </a:r>
            <a:r>
              <a:rPr lang="it-IT" dirty="0" err="1"/>
              <a:t>reflection</a:t>
            </a:r>
            <a:r>
              <a:rPr lang="it-IT" dirty="0"/>
              <a:t> </a:t>
            </a:r>
            <a:r>
              <a:rPr lang="it-IT" dirty="0" err="1"/>
              <a:t>is</a:t>
            </a:r>
            <a:r>
              <a:rPr lang="it-IT" dirty="0"/>
              <a:t> the </a:t>
            </a:r>
            <a:r>
              <a:rPr lang="it-IT" dirty="0" err="1"/>
              <a:t>most</a:t>
            </a:r>
            <a:r>
              <a:rPr lang="it-IT" dirty="0"/>
              <a:t> </a:t>
            </a:r>
            <a:r>
              <a:rPr lang="it-IT" dirty="0" err="1"/>
              <a:t>commonly</a:t>
            </a:r>
            <a:r>
              <a:rPr lang="it-IT" dirty="0"/>
              <a:t> </a:t>
            </a:r>
            <a:r>
              <a:rPr lang="it-IT" dirty="0" err="1"/>
              <a:t>used</a:t>
            </a:r>
            <a:r>
              <a:rPr lang="it-IT" dirty="0"/>
              <a:t> </a:t>
            </a:r>
            <a:r>
              <a:rPr lang="it-IT" dirty="0" err="1"/>
              <a:t>attack</a:t>
            </a:r>
            <a:r>
              <a:rPr lang="it-IT" dirty="0"/>
              <a:t> </a:t>
            </a:r>
            <a:r>
              <a:rPr lang="it-IT" dirty="0" err="1"/>
              <a:t>among</a:t>
            </a:r>
            <a:r>
              <a:rPr lang="it-IT" dirty="0"/>
              <a:t> the </a:t>
            </a:r>
            <a:r>
              <a:rPr lang="it-IT" dirty="0" err="1"/>
              <a:t>dns-based</a:t>
            </a:r>
            <a:r>
              <a:rPr lang="it-IT" dirty="0"/>
              <a:t> </a:t>
            </a:r>
            <a:r>
              <a:rPr lang="it-IT" dirty="0" err="1"/>
              <a:t>ddos</a:t>
            </a:r>
            <a:r>
              <a:rPr lang="it-IT" dirty="0"/>
              <a:t>, so </a:t>
            </a:r>
            <a:r>
              <a:rPr lang="it-IT" dirty="0" err="1"/>
              <a:t>we</a:t>
            </a:r>
            <a:r>
              <a:rPr lang="it-IT" dirty="0"/>
              <a:t> </a:t>
            </a:r>
            <a:r>
              <a:rPr lang="it-IT" dirty="0" err="1"/>
              <a:t>decided</a:t>
            </a:r>
            <a:r>
              <a:rPr lang="it-IT" dirty="0"/>
              <a:t> to simulate </a:t>
            </a:r>
            <a:r>
              <a:rPr lang="it-IT" dirty="0" err="1"/>
              <a:t>it</a:t>
            </a:r>
            <a:r>
              <a:rPr lang="it-IT" dirty="0"/>
              <a:t>.</a:t>
            </a:r>
            <a:endParaRPr dirty="0"/>
          </a:p>
        </p:txBody>
      </p:sp>
    </p:spTree>
    <p:extLst>
      <p:ext uri="{BB962C8B-B14F-4D97-AF65-F5344CB8AC3E}">
        <p14:creationId xmlns:p14="http://schemas.microsoft.com/office/powerpoint/2010/main" val="1260587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 ensure the success of the project, it is essential to establish a clear methodology that consists in a systematic approach that allows for the accurate replication of a DDoS attack while maintaining ethical considerations and minimizing the potential impact on public network.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1543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objective</a:t>
            </a:r>
            <a:r>
              <a:rPr lang="it-IT" dirty="0"/>
              <a:t> </a:t>
            </a:r>
            <a:r>
              <a:rPr lang="it-IT" dirty="0" err="1"/>
              <a:t>is</a:t>
            </a:r>
            <a:r>
              <a:rPr lang="it-IT" dirty="0"/>
              <a:t> to </a:t>
            </a:r>
            <a:r>
              <a:rPr lang="it-IT" dirty="0" err="1"/>
              <a:t>asses</a:t>
            </a:r>
            <a:r>
              <a:rPr lang="it-IT" dirty="0"/>
              <a:t> </a:t>
            </a:r>
            <a:r>
              <a:rPr lang="it-IT" dirty="0" err="1"/>
              <a:t>Dos</a:t>
            </a:r>
            <a:r>
              <a:rPr lang="it-IT" dirty="0"/>
              <a:t> </a:t>
            </a:r>
            <a:r>
              <a:rPr lang="it-IT" dirty="0" err="1"/>
              <a:t>attck</a:t>
            </a:r>
            <a:r>
              <a:rPr lang="it-IT" dirty="0"/>
              <a:t> by </a:t>
            </a:r>
            <a:r>
              <a:rPr lang="it-IT" dirty="0" err="1"/>
              <a:t>expoiting</a:t>
            </a:r>
            <a:r>
              <a:rPr lang="it-IT" dirty="0"/>
              <a:t> the DNS </a:t>
            </a:r>
            <a:r>
              <a:rPr lang="it-IT" dirty="0" err="1"/>
              <a:t>protocol</a:t>
            </a:r>
            <a:r>
              <a:rPr lang="it-IT" dirty="0"/>
              <a:t> and monitoring the </a:t>
            </a:r>
            <a:r>
              <a:rPr lang="it-IT" dirty="0" err="1"/>
              <a:t>reachability</a:t>
            </a:r>
            <a:r>
              <a:rPr lang="it-IT" dirty="0"/>
              <a:t> of the </a:t>
            </a:r>
            <a:r>
              <a:rPr lang="it-IT" dirty="0" err="1"/>
              <a:t>targeted</a:t>
            </a:r>
            <a:r>
              <a:rPr lang="it-IT" dirty="0"/>
              <a:t> device and the </a:t>
            </a:r>
            <a:r>
              <a:rPr lang="it-IT" dirty="0" err="1"/>
              <a:t>nodes</a:t>
            </a:r>
            <a:r>
              <a:rPr lang="it-IT" dirty="0"/>
              <a:t> </a:t>
            </a:r>
            <a:r>
              <a:rPr lang="it-IT" dirty="0" err="1"/>
              <a:t>available</a:t>
            </a:r>
            <a:r>
              <a:rPr lang="it-IT" dirty="0"/>
              <a:t> on the network. </a:t>
            </a:r>
            <a:r>
              <a:rPr lang="it-IT" dirty="0" err="1"/>
              <a:t>Our</a:t>
            </a:r>
            <a:r>
              <a:rPr lang="it-IT" dirty="0"/>
              <a:t> study </a:t>
            </a:r>
            <a:r>
              <a:rPr lang="it-IT" dirty="0" err="1"/>
              <a:t>aims</a:t>
            </a:r>
            <a:r>
              <a:rPr lang="it-IT" dirty="0"/>
              <a:t> to </a:t>
            </a:r>
            <a:r>
              <a:rPr lang="it-IT" dirty="0" err="1"/>
              <a:t>identify</a:t>
            </a:r>
            <a:r>
              <a:rPr lang="it-IT" dirty="0"/>
              <a:t> the </a:t>
            </a:r>
            <a:r>
              <a:rPr lang="it-IT" dirty="0" err="1"/>
              <a:t>vulnerabilities</a:t>
            </a:r>
            <a:r>
              <a:rPr lang="it-IT" dirty="0"/>
              <a:t> </a:t>
            </a:r>
            <a:r>
              <a:rPr lang="it-IT" dirty="0" err="1"/>
              <a:t>within</a:t>
            </a:r>
            <a:r>
              <a:rPr lang="it-IT" dirty="0"/>
              <a:t> the DNS </a:t>
            </a:r>
            <a:r>
              <a:rPr lang="it-IT" dirty="0" err="1"/>
              <a:t>protocol</a:t>
            </a:r>
            <a:r>
              <a:rPr lang="it-IT" dirty="0"/>
              <a:t>, </a:t>
            </a:r>
            <a:r>
              <a:rPr lang="it-IT" dirty="0" err="1"/>
              <a:t>evaluate</a:t>
            </a:r>
            <a:r>
              <a:rPr lang="it-IT" dirty="0"/>
              <a:t> the network </a:t>
            </a:r>
            <a:r>
              <a:rPr lang="it-IT" dirty="0" err="1"/>
              <a:t>resiliance</a:t>
            </a:r>
            <a:r>
              <a:rPr lang="it-IT" dirty="0"/>
              <a:t> and </a:t>
            </a:r>
            <a:r>
              <a:rPr lang="it-IT" dirty="0" err="1"/>
              <a:t>finally</a:t>
            </a:r>
            <a:r>
              <a:rPr lang="it-IT" dirty="0"/>
              <a:t> </a:t>
            </a:r>
            <a:r>
              <a:rPr lang="it-IT" dirty="0" err="1"/>
              <a:t>identify</a:t>
            </a:r>
            <a:r>
              <a:rPr lang="it-IT" dirty="0"/>
              <a:t> </a:t>
            </a:r>
            <a:r>
              <a:rPr lang="it-IT" dirty="0" err="1"/>
              <a:t>potential</a:t>
            </a:r>
            <a:r>
              <a:rPr lang="it-IT" dirty="0"/>
              <a:t> </a:t>
            </a:r>
            <a:r>
              <a:rPr lang="it-IT" dirty="0" err="1"/>
              <a:t>countermeasures</a:t>
            </a:r>
            <a:r>
              <a:rPr lang="it-IT" dirty="0"/>
              <a:t> </a:t>
            </a:r>
            <a:r>
              <a:rPr lang="it-IT" dirty="0" err="1"/>
              <a:t>that</a:t>
            </a:r>
            <a:r>
              <a:rPr lang="it-IT" dirty="0"/>
              <a:t> </a:t>
            </a:r>
            <a:r>
              <a:rPr lang="it-IT" dirty="0" err="1"/>
              <a:t>could</a:t>
            </a:r>
            <a:r>
              <a:rPr lang="it-IT" dirty="0"/>
              <a:t> be </a:t>
            </a:r>
            <a:r>
              <a:rPr lang="it-IT" dirty="0" err="1"/>
              <a:t>applied</a:t>
            </a:r>
            <a:r>
              <a:rPr lang="it-IT" dirty="0"/>
              <a:t> to </a:t>
            </a:r>
            <a:r>
              <a:rPr lang="it-IT" dirty="0" err="1"/>
              <a:t>limit</a:t>
            </a:r>
            <a:r>
              <a:rPr lang="it-IT" dirty="0"/>
              <a:t> the impact of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simulation</a:t>
            </a:r>
            <a:r>
              <a:rPr lang="it-IT" dirty="0"/>
              <a:t> 6 laptops </a:t>
            </a:r>
            <a:r>
              <a:rPr lang="it-IT" dirty="0" err="1"/>
              <a:t>has</a:t>
            </a:r>
            <a:r>
              <a:rPr lang="it-IT" dirty="0"/>
              <a:t> </a:t>
            </a:r>
            <a:r>
              <a:rPr lang="it-IT" dirty="0" err="1"/>
              <a:t>been</a:t>
            </a:r>
            <a:r>
              <a:rPr lang="it-IT" dirty="0"/>
              <a:t> </a:t>
            </a:r>
            <a:r>
              <a:rPr lang="it-IT" dirty="0" err="1"/>
              <a:t>used</a:t>
            </a:r>
            <a:r>
              <a:rPr lang="it-IT" dirty="0"/>
              <a:t>:</a:t>
            </a:r>
          </a:p>
          <a:p>
            <a:pPr marL="0" lvl="0" indent="0" algn="l" rtl="0">
              <a:spcBef>
                <a:spcPts val="0"/>
              </a:spcBef>
              <a:spcAft>
                <a:spcPts val="0"/>
              </a:spcAft>
              <a:buNone/>
            </a:pPr>
            <a:r>
              <a:rPr lang="it-IT" dirty="0"/>
              <a:t>1 </a:t>
            </a:r>
            <a:r>
              <a:rPr lang="it-IT" dirty="0" err="1"/>
              <a:t>hosts</a:t>
            </a:r>
            <a:r>
              <a:rPr lang="it-IT" dirty="0"/>
              <a:t> the </a:t>
            </a:r>
            <a:r>
              <a:rPr lang="it-IT" dirty="0" err="1"/>
              <a:t>dns</a:t>
            </a:r>
            <a:r>
              <a:rPr lang="it-IT" dirty="0"/>
              <a:t> server</a:t>
            </a:r>
          </a:p>
          <a:p>
            <a:pPr marL="0" lvl="0" indent="0" algn="l" rtl="0">
              <a:spcBef>
                <a:spcPts val="0"/>
              </a:spcBef>
              <a:spcAft>
                <a:spcPts val="0"/>
              </a:spcAft>
              <a:buNone/>
            </a:pPr>
            <a:r>
              <a:rPr lang="it-IT" dirty="0"/>
              <a:t>4 </a:t>
            </a:r>
            <a:r>
              <a:rPr lang="it-IT" dirty="0" err="1"/>
              <a:t>perform</a:t>
            </a:r>
            <a:r>
              <a:rPr lang="it-IT" dirty="0"/>
              <a:t> the </a:t>
            </a:r>
            <a:r>
              <a:rPr lang="it-IT" dirty="0" err="1"/>
              <a:t>attack</a:t>
            </a:r>
            <a:r>
              <a:rPr lang="it-IT" dirty="0"/>
              <a:t> </a:t>
            </a:r>
          </a:p>
          <a:p>
            <a:pPr marL="0" lvl="0" indent="0" algn="l" rtl="0">
              <a:spcBef>
                <a:spcPts val="0"/>
              </a:spcBef>
              <a:spcAft>
                <a:spcPts val="0"/>
              </a:spcAft>
              <a:buNone/>
            </a:pPr>
            <a:r>
              <a:rPr lang="it-IT" dirty="0"/>
              <a:t>1 </a:t>
            </a:r>
            <a:r>
              <a:rPr lang="it-IT" dirty="0" err="1"/>
              <a:t>is</a:t>
            </a:r>
            <a:r>
              <a:rPr lang="it-IT" dirty="0"/>
              <a:t> the </a:t>
            </a:r>
            <a:r>
              <a:rPr lang="it-IT" dirty="0" err="1"/>
              <a:t>victim</a:t>
            </a:r>
            <a:r>
              <a:rPr lang="it-IT" dirty="0"/>
              <a:t> of spoofing, </a:t>
            </a:r>
            <a:r>
              <a:rPr lang="it-IT" dirty="0" err="1"/>
              <a:t>since</a:t>
            </a:r>
            <a:r>
              <a:rPr lang="it-IT" dirty="0"/>
              <a:t> the </a:t>
            </a:r>
            <a:r>
              <a:rPr lang="it-IT" dirty="0" err="1"/>
              <a:t>attackers</a:t>
            </a:r>
            <a:r>
              <a:rPr lang="it-IT" dirty="0"/>
              <a:t> </a:t>
            </a:r>
            <a:r>
              <a:rPr lang="it-IT" dirty="0" err="1"/>
              <a:t>does</a:t>
            </a:r>
            <a:r>
              <a:rPr lang="it-IT" dirty="0"/>
              <a:t> </a:t>
            </a:r>
            <a:r>
              <a:rPr lang="it-IT" dirty="0" err="1"/>
              <a:t>not</a:t>
            </a:r>
            <a:r>
              <a:rPr lang="it-IT" dirty="0"/>
              <a:t> </a:t>
            </a:r>
            <a:r>
              <a:rPr lang="it-IT" dirty="0" err="1"/>
              <a:t>send</a:t>
            </a:r>
            <a:r>
              <a:rPr lang="it-IT" dirty="0"/>
              <a:t> </a:t>
            </a:r>
            <a:r>
              <a:rPr lang="it-IT" dirty="0" err="1"/>
              <a:t>dns</a:t>
            </a:r>
            <a:r>
              <a:rPr lang="it-IT" dirty="0"/>
              <a:t> queries </a:t>
            </a:r>
            <a:r>
              <a:rPr lang="it-IT" dirty="0" err="1"/>
              <a:t>using</a:t>
            </a:r>
            <a:r>
              <a:rPr lang="it-IT" dirty="0"/>
              <a:t> </a:t>
            </a:r>
            <a:r>
              <a:rPr lang="it-IT" dirty="0" err="1"/>
              <a:t>their</a:t>
            </a:r>
            <a:r>
              <a:rPr lang="it-IT" dirty="0"/>
              <a:t> </a:t>
            </a:r>
            <a:r>
              <a:rPr lang="it-IT" dirty="0" err="1"/>
              <a:t>actual</a:t>
            </a:r>
            <a:r>
              <a:rPr lang="it-IT" dirty="0"/>
              <a:t> </a:t>
            </a:r>
            <a:r>
              <a:rPr lang="it-IT" dirty="0" err="1"/>
              <a:t>ip</a:t>
            </a:r>
            <a:r>
              <a:rPr lang="it-IT" dirty="0"/>
              <a:t>, </a:t>
            </a:r>
            <a:r>
              <a:rPr lang="it-IT" dirty="0" err="1"/>
              <a:t>but</a:t>
            </a:r>
            <a:r>
              <a:rPr lang="it-IT" dirty="0"/>
              <a:t> </a:t>
            </a:r>
            <a:r>
              <a:rPr lang="it-IT" dirty="0" err="1"/>
              <a:t>they</a:t>
            </a:r>
            <a:r>
              <a:rPr lang="it-IT" dirty="0"/>
              <a:t> use the </a:t>
            </a:r>
            <a:r>
              <a:rPr lang="it-IT" dirty="0" err="1"/>
              <a:t>ip</a:t>
            </a:r>
            <a:r>
              <a:rPr lang="it-IT" dirty="0"/>
              <a:t> of the </a:t>
            </a:r>
            <a:r>
              <a:rPr lang="it-IT" dirty="0" err="1"/>
              <a:t>spoofed</a:t>
            </a:r>
            <a:r>
              <a:rPr lang="it-IT" dirty="0"/>
              <a:t> laptop</a:t>
            </a:r>
          </a:p>
        </p:txBody>
      </p:sp>
    </p:spTree>
    <p:extLst>
      <p:ext uri="{BB962C8B-B14F-4D97-AF65-F5344CB8AC3E}">
        <p14:creationId xmlns:p14="http://schemas.microsoft.com/office/powerpoint/2010/main" val="3058975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choosen</a:t>
            </a:r>
            <a:r>
              <a:rPr lang="it-IT" dirty="0"/>
              <a:t> </a:t>
            </a:r>
            <a:r>
              <a:rPr lang="it-IT" dirty="0" err="1"/>
              <a:t>metrics</a:t>
            </a:r>
            <a:r>
              <a:rPr lang="it-IT" dirty="0"/>
              <a:t> </a:t>
            </a:r>
            <a:r>
              <a:rPr lang="it-IT" dirty="0" err="1"/>
              <a:t>encompass</a:t>
            </a:r>
            <a:r>
              <a:rPr lang="it-IT" dirty="0"/>
              <a:t> the </a:t>
            </a:r>
            <a:r>
              <a:rPr lang="it-IT" dirty="0" err="1"/>
              <a:t>the</a:t>
            </a:r>
            <a:r>
              <a:rPr lang="it-IT" dirty="0"/>
              <a:t> </a:t>
            </a:r>
            <a:r>
              <a:rPr lang="it-IT" dirty="0" err="1"/>
              <a:t>evaluation</a:t>
            </a:r>
            <a:r>
              <a:rPr lang="it-IT" dirty="0"/>
              <a:t> of the </a:t>
            </a:r>
            <a:r>
              <a:rPr lang="it-IT" dirty="0" err="1"/>
              <a:t>rtts</a:t>
            </a:r>
            <a:r>
              <a:rPr lang="it-IT" dirty="0"/>
              <a:t> of </a:t>
            </a:r>
            <a:r>
              <a:rPr lang="it-IT" dirty="0" err="1"/>
              <a:t>icmp</a:t>
            </a:r>
            <a:r>
              <a:rPr lang="it-IT" dirty="0"/>
              <a:t> </a:t>
            </a:r>
            <a:r>
              <a:rPr lang="it-IT" dirty="0" err="1"/>
              <a:t>packets</a:t>
            </a:r>
            <a:r>
              <a:rPr lang="it-IT" dirty="0"/>
              <a:t> and </a:t>
            </a:r>
            <a:r>
              <a:rPr lang="it-IT" dirty="0" err="1"/>
              <a:t>response</a:t>
            </a:r>
            <a:r>
              <a:rPr lang="it-IT" dirty="0"/>
              <a:t> time of the </a:t>
            </a:r>
            <a:r>
              <a:rPr lang="it-IT" dirty="0" err="1"/>
              <a:t>dns</a:t>
            </a:r>
            <a:r>
              <a:rPr lang="it-IT" dirty="0"/>
              <a:t> queries, </a:t>
            </a:r>
            <a:r>
              <a:rPr lang="it-IT" dirty="0" err="1"/>
              <a:t>considering</a:t>
            </a:r>
            <a:r>
              <a:rPr lang="it-IT" dirty="0"/>
              <a:t> </a:t>
            </a:r>
            <a:r>
              <a:rPr lang="it-IT" dirty="0" err="1"/>
              <a:t>also</a:t>
            </a:r>
            <a:r>
              <a:rPr lang="it-IT" dirty="0"/>
              <a:t> </a:t>
            </a:r>
            <a:r>
              <a:rPr lang="it-IT" dirty="0" err="1"/>
              <a:t>possible</a:t>
            </a:r>
            <a:r>
              <a:rPr lang="it-IT" dirty="0"/>
              <a:t> </a:t>
            </a:r>
            <a:r>
              <a:rPr lang="it-IT" dirty="0" err="1"/>
              <a:t>timeouts</a:t>
            </a:r>
            <a:r>
              <a:rPr lang="it-IT" dirty="0"/>
              <a:t>. In </a:t>
            </a:r>
            <a:r>
              <a:rPr lang="it-IT" dirty="0" err="1"/>
              <a:t>addition</a:t>
            </a:r>
            <a:r>
              <a:rPr lang="it-IT" dirty="0"/>
              <a:t>, the </a:t>
            </a:r>
            <a:r>
              <a:rPr lang="it-IT" dirty="0" err="1"/>
              <a:t>resources</a:t>
            </a:r>
            <a:r>
              <a:rPr lang="it-IT" dirty="0"/>
              <a:t> allocate by the server </a:t>
            </a:r>
            <a:r>
              <a:rPr lang="it-IT" dirty="0" err="1"/>
              <a:t>were</a:t>
            </a:r>
            <a:r>
              <a:rPr lang="it-IT" dirty="0"/>
              <a:t> </a:t>
            </a:r>
            <a:r>
              <a:rPr lang="it-IT" dirty="0" err="1"/>
              <a:t>monitored</a:t>
            </a:r>
            <a:r>
              <a:rPr lang="it-IT" dirty="0"/>
              <a:t> , </a:t>
            </a:r>
          </a:p>
          <a:p>
            <a:pPr marL="0" lvl="0" indent="0" algn="l" rtl="0">
              <a:spcBef>
                <a:spcPts val="0"/>
              </a:spcBef>
              <a:spcAft>
                <a:spcPts val="0"/>
              </a:spcAft>
              <a:buNone/>
            </a:pPr>
            <a:r>
              <a:rPr lang="it-IT" dirty="0" err="1"/>
              <a:t>All</a:t>
            </a:r>
            <a:r>
              <a:rPr lang="it-IT" dirty="0"/>
              <a:t> </a:t>
            </a:r>
            <a:r>
              <a:rPr lang="it-IT" dirty="0" err="1"/>
              <a:t>these</a:t>
            </a:r>
            <a:r>
              <a:rPr lang="it-IT" dirty="0"/>
              <a:t> </a:t>
            </a:r>
            <a:r>
              <a:rPr lang="it-IT" dirty="0" err="1"/>
              <a:t>measurments</a:t>
            </a:r>
            <a:r>
              <a:rPr lang="it-IT" dirty="0"/>
              <a:t> </a:t>
            </a:r>
            <a:r>
              <a:rPr lang="it-IT" dirty="0" err="1"/>
              <a:t>wer</a:t>
            </a:r>
            <a:r>
              <a:rPr lang="it-IT" dirty="0"/>
              <a:t> </a:t>
            </a:r>
            <a:r>
              <a:rPr lang="it-IT" dirty="0" err="1"/>
              <a:t>taken</a:t>
            </a:r>
            <a:r>
              <a:rPr lang="it-IT" dirty="0"/>
              <a:t> </a:t>
            </a:r>
            <a:r>
              <a:rPr lang="it-IT" dirty="0" err="1"/>
              <a:t>before</a:t>
            </a:r>
            <a:r>
              <a:rPr lang="it-IT" dirty="0"/>
              <a:t> and </a:t>
            </a:r>
            <a:r>
              <a:rPr lang="it-IT" dirty="0" err="1"/>
              <a:t>during</a:t>
            </a:r>
            <a:r>
              <a:rPr lang="it-IT" dirty="0"/>
              <a:t> the </a:t>
            </a:r>
            <a:r>
              <a:rPr lang="it-IT" dirty="0" err="1"/>
              <a:t>attack</a:t>
            </a:r>
            <a:r>
              <a:rPr lang="it-IT" dirty="0"/>
              <a:t>.</a:t>
            </a:r>
          </a:p>
          <a:p>
            <a:pPr marL="0" lvl="0" indent="0" algn="l" rtl="0">
              <a:spcBef>
                <a:spcPts val="0"/>
              </a:spcBef>
              <a:spcAft>
                <a:spcPts val="0"/>
              </a:spcAft>
              <a:buNone/>
            </a:pPr>
            <a:r>
              <a:rPr lang="it-IT" dirty="0"/>
              <a:t>For </a:t>
            </a:r>
            <a:r>
              <a:rPr lang="it-IT" dirty="0" err="1"/>
              <a:t>what</a:t>
            </a:r>
            <a:r>
              <a:rPr lang="it-IT" dirty="0"/>
              <a:t> </a:t>
            </a:r>
            <a:r>
              <a:rPr lang="it-IT" dirty="0" err="1"/>
              <a:t>concerns</a:t>
            </a:r>
            <a:r>
              <a:rPr lang="it-IT" dirty="0"/>
              <a:t> the </a:t>
            </a:r>
            <a:r>
              <a:rPr lang="it-IT" dirty="0" err="1"/>
              <a:t>vantage</a:t>
            </a:r>
            <a:r>
              <a:rPr lang="it-IT" dirty="0"/>
              <a:t> point of the monitoring </a:t>
            </a:r>
            <a:r>
              <a:rPr lang="it-IT" dirty="0" err="1"/>
              <a:t>phase</a:t>
            </a:r>
            <a:r>
              <a:rPr lang="it-IT" dirty="0"/>
              <a:t>, one laptop </a:t>
            </a:r>
            <a:r>
              <a:rPr lang="it-IT" dirty="0" err="1"/>
              <a:t>were</a:t>
            </a:r>
            <a:r>
              <a:rPr lang="it-IT" dirty="0"/>
              <a:t> </a:t>
            </a:r>
            <a:r>
              <a:rPr lang="it-IT" dirty="0" err="1"/>
              <a:t>dedicated</a:t>
            </a:r>
            <a:r>
              <a:rPr lang="it-IT" dirty="0"/>
              <a:t> for </a:t>
            </a:r>
            <a:r>
              <a:rPr lang="it-IT" dirty="0" err="1"/>
              <a:t>this</a:t>
            </a:r>
            <a:r>
              <a:rPr lang="it-IT" dirty="0"/>
              <a:t> task.</a:t>
            </a:r>
          </a:p>
          <a:p>
            <a:pPr marL="0" lvl="0" indent="0" algn="l" rtl="0">
              <a:spcBef>
                <a:spcPts val="0"/>
              </a:spcBef>
              <a:spcAft>
                <a:spcPts val="0"/>
              </a:spcAft>
              <a:buNone/>
            </a:pPr>
            <a:r>
              <a:rPr lang="it-IT" dirty="0"/>
              <a:t>And the </a:t>
            </a:r>
            <a:r>
              <a:rPr lang="it-IT" dirty="0" err="1"/>
              <a:t>experiment</a:t>
            </a:r>
            <a:r>
              <a:rPr lang="it-IT" dirty="0"/>
              <a:t> </a:t>
            </a:r>
            <a:r>
              <a:rPr lang="it-IT" dirty="0" err="1"/>
              <a:t>were</a:t>
            </a:r>
            <a:r>
              <a:rPr lang="it-IT" dirty="0"/>
              <a:t> </a:t>
            </a:r>
            <a:r>
              <a:rPr lang="it-IT" dirty="0" err="1"/>
              <a:t>conducted</a:t>
            </a:r>
            <a:r>
              <a:rPr lang="it-IT" dirty="0"/>
              <a:t> inside a Local Area Network </a:t>
            </a:r>
            <a:r>
              <a:rPr lang="it-IT" dirty="0" err="1"/>
              <a:t>which</a:t>
            </a:r>
            <a:r>
              <a:rPr lang="it-IT" dirty="0"/>
              <a:t> </a:t>
            </a:r>
            <a:r>
              <a:rPr lang="it-IT" dirty="0" err="1"/>
              <a:t>were</a:t>
            </a:r>
            <a:r>
              <a:rPr lang="it-IT" dirty="0"/>
              <a:t> </a:t>
            </a:r>
            <a:r>
              <a:rPr lang="it-IT" dirty="0" err="1"/>
              <a:t>isolated</a:t>
            </a:r>
            <a:r>
              <a:rPr lang="it-IT" dirty="0"/>
              <a:t> </a:t>
            </a:r>
            <a:r>
              <a:rPr lang="it-IT" dirty="0" err="1"/>
              <a:t>form</a:t>
            </a:r>
            <a:r>
              <a:rPr lang="it-IT" dirty="0"/>
              <a:t> internet in </a:t>
            </a:r>
            <a:r>
              <a:rPr lang="it-IT" dirty="0" err="1"/>
              <a:t>order</a:t>
            </a:r>
            <a:r>
              <a:rPr lang="it-IT" dirty="0"/>
              <a:t> to </a:t>
            </a:r>
            <a:r>
              <a:rPr lang="it-IT" dirty="0" err="1"/>
              <a:t>avoid</a:t>
            </a:r>
            <a:r>
              <a:rPr lang="it-IT" dirty="0"/>
              <a:t> </a:t>
            </a:r>
            <a:r>
              <a:rPr lang="it-IT" dirty="0" err="1"/>
              <a:t>that</a:t>
            </a:r>
            <a:r>
              <a:rPr lang="it-IT" dirty="0"/>
              <a:t> the </a:t>
            </a:r>
            <a:r>
              <a:rPr lang="it-IT" dirty="0" err="1"/>
              <a:t>attack</a:t>
            </a:r>
            <a:r>
              <a:rPr lang="it-IT" dirty="0"/>
              <a:t> </a:t>
            </a:r>
            <a:r>
              <a:rPr lang="it-IT" dirty="0" err="1"/>
              <a:t>could</a:t>
            </a:r>
            <a:r>
              <a:rPr lang="it-IT" dirty="0"/>
              <a:t> impact the public network devices.</a:t>
            </a:r>
          </a:p>
        </p:txBody>
      </p:sp>
    </p:spTree>
    <p:extLst>
      <p:ext uri="{BB962C8B-B14F-4D97-AF65-F5344CB8AC3E}">
        <p14:creationId xmlns:p14="http://schemas.microsoft.com/office/powerpoint/2010/main" val="3304609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first tool we employed is Ping, a network utility tool used to test the connectivity between two networked devices. It essentially works by sending a sequence of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icmp</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packets  and measures the Round trip time, which is the time to send, receive and return.</a:t>
            </a:r>
            <a:endParaRPr dirty="0"/>
          </a:p>
        </p:txBody>
      </p:sp>
    </p:spTree>
    <p:extLst>
      <p:ext uri="{BB962C8B-B14F-4D97-AF65-F5344CB8AC3E}">
        <p14:creationId xmlns:p14="http://schemas.microsoft.com/office/powerpoint/2010/main" val="2147748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Another</a:t>
            </a:r>
            <a:r>
              <a:rPr lang="it-IT" dirty="0"/>
              <a:t> tool </a:t>
            </a:r>
            <a:r>
              <a:rPr lang="it-IT" dirty="0" err="1"/>
              <a:t>is</a:t>
            </a:r>
            <a:r>
              <a:rPr lang="it-IT" dirty="0"/>
              <a:t> DIG </a:t>
            </a:r>
            <a:r>
              <a:rPr lang="it-IT" dirty="0" err="1"/>
              <a:t>which</a:t>
            </a:r>
            <a:r>
              <a:rPr lang="it-IT" dirty="0"/>
              <a:t> stands for Domain Information </a:t>
            </a:r>
            <a:r>
              <a:rPr lang="it-IT" dirty="0" err="1"/>
              <a:t>Groper</a:t>
            </a:r>
            <a:r>
              <a:rPr lang="it-IT" dirty="0"/>
              <a:t>.</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It allows users to perform DNS lookups to check DNS records and obtain information about DNS configurations. It were used to measure the response time of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queries and also in the preliminary phase, to check if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server were reachable and properly configured.</a:t>
            </a:r>
          </a:p>
        </p:txBody>
      </p:sp>
    </p:spTree>
    <p:extLst>
      <p:ext uri="{BB962C8B-B14F-4D97-AF65-F5344CB8AC3E}">
        <p14:creationId xmlns:p14="http://schemas.microsoft.com/office/powerpoint/2010/main" val="3036569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GB" sz="1800" dirty="0">
                <a:effectLst/>
                <a:latin typeface="Times New Roman" panose="02020603050405020304" pitchFamily="18" charset="0"/>
                <a:ea typeface="Calibri" panose="020F0502020204030204" pitchFamily="34" charset="0"/>
              </a:rPr>
              <a:t>Firstly, we’ll start by understanding why attackers carry out DDoS attacks and the motivation behind them.</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GB" sz="1800" dirty="0">
              <a:effectLst/>
              <a:latin typeface="Times New Roman" panose="02020603050405020304" pitchFamily="18" charset="0"/>
              <a:ea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Next, we'll provide an overview of the DNS, which is a crucial part of the internet infrastructure that translates human-friendly domain names into computer-readable IP addresses.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We'll then explore how DDoS attacks and the DNS are connected. We'll look at the methods attackers use to exploit vulnerabilities in the DNS.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Calibri" panose="020F0502020204030204" pitchFamily="34" charset="0"/>
              </a:rPr>
              <a:t>To provide you with practical observations, </a:t>
            </a:r>
            <a:r>
              <a:rPr lang="en-IT" sz="1800" dirty="0">
                <a:effectLst/>
                <a:latin typeface="Times New Roman" panose="02020603050405020304" pitchFamily="18" charset="0"/>
                <a:ea typeface="Times New Roman" panose="02020603050405020304" pitchFamily="18" charset="0"/>
              </a:rPr>
              <a:t>we'll present a setup that simulates real-world scenarios, allowing us to analyze and understand how DNS-based DDoS attacks work.</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GB" sz="1800" dirty="0">
                <a:effectLst/>
                <a:latin typeface="Times New Roman" panose="02020603050405020304" pitchFamily="18" charset="0"/>
                <a:ea typeface="Calibri" panose="020F0502020204030204" pitchFamily="34" charset="0"/>
              </a:rPr>
              <a:t>Following that, we will explore our DNS server configuration.</a:t>
            </a: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Next, we will focus on the main part of our presentation: the attack scripts. These scripts were created to target our DNS servers, and we will discuss their technical aspects.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We'll share the results of our experiments and explain how effective the attacks were in our controlled environment.</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Lastly, we'll talk about mitigation techniques. We'll explore different strategies and methods that organizations can use to defend against DDoS attacks.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870838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 command that provides real-time monitoring of system resources such as CPU usage, memory utilization, running processes, and more. It displays an interactive, dynamic table that continually updates, enabling users to view the current state of their 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98084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an open-source network protocol analyser. Wireshark is designed to capture, analyse, and display network traffic in real-time. It were used to monitor the traffic of the network under attack</a:t>
            </a:r>
            <a:endParaRPr dirty="0"/>
          </a:p>
        </p:txBody>
      </p:sp>
    </p:spTree>
    <p:extLst>
      <p:ext uri="{BB962C8B-B14F-4D97-AF65-F5344CB8AC3E}">
        <p14:creationId xmlns:p14="http://schemas.microsoft.com/office/powerpoint/2010/main" val="2693939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Let’s</a:t>
            </a:r>
            <a:r>
              <a:rPr lang="it-IT" dirty="0"/>
              <a:t> go </a:t>
            </a:r>
            <a:r>
              <a:rPr lang="it-IT" dirty="0" err="1"/>
              <a:t>deeper</a:t>
            </a:r>
            <a:r>
              <a:rPr lang="it-IT" dirty="0"/>
              <a:t> in the </a:t>
            </a:r>
            <a:r>
              <a:rPr lang="it-IT" dirty="0" err="1"/>
              <a:t>dns</a:t>
            </a:r>
            <a:r>
              <a:rPr lang="it-IT" dirty="0"/>
              <a:t> server </a:t>
            </a:r>
            <a:r>
              <a:rPr lang="it-IT" dirty="0" err="1"/>
              <a:t>configuration</a:t>
            </a:r>
            <a:endParaRPr dirty="0"/>
          </a:p>
        </p:txBody>
      </p:sp>
    </p:spTree>
    <p:extLst>
      <p:ext uri="{BB962C8B-B14F-4D97-AF65-F5344CB8AC3E}">
        <p14:creationId xmlns:p14="http://schemas.microsoft.com/office/powerpoint/2010/main" val="70728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server </a:t>
            </a:r>
            <a:r>
              <a:rPr lang="it-IT" dirty="0" err="1"/>
              <a:t>were</a:t>
            </a:r>
            <a:r>
              <a:rPr lang="it-IT" dirty="0"/>
              <a:t> running on Ubuntu 20.4 OS.</a:t>
            </a:r>
          </a:p>
          <a:p>
            <a:pPr marL="0" lvl="0" indent="0" algn="l" rtl="0">
              <a:spcBef>
                <a:spcPts val="0"/>
              </a:spcBef>
              <a:spcAft>
                <a:spcPts val="0"/>
              </a:spcAft>
              <a:buNone/>
            </a:pPr>
            <a:r>
              <a:rPr lang="it-IT" dirty="0"/>
              <a:t>BIND9 </a:t>
            </a:r>
            <a:r>
              <a:rPr lang="it-IT" dirty="0" err="1"/>
              <a:t>is</a:t>
            </a:r>
            <a:r>
              <a:rPr lang="it-IT" dirty="0"/>
              <a:t> the </a:t>
            </a:r>
            <a:r>
              <a:rPr lang="it-IT" dirty="0" err="1"/>
              <a:t>selected</a:t>
            </a:r>
            <a:r>
              <a:rPr lang="it-IT" dirty="0"/>
              <a:t> </a:t>
            </a:r>
            <a:r>
              <a:rPr lang="it-IT" dirty="0" err="1"/>
              <a:t>implementation</a:t>
            </a:r>
            <a:r>
              <a:rPr lang="it-IT" dirty="0"/>
              <a:t> of the DNS server, </a:t>
            </a:r>
            <a:r>
              <a:rPr lang="it-IT" dirty="0" err="1"/>
              <a:t>because</a:t>
            </a:r>
            <a:r>
              <a:rPr lang="it-IT" dirty="0"/>
              <a:t> </a:t>
            </a:r>
            <a:r>
              <a:rPr lang="it-IT" dirty="0" err="1"/>
              <a:t>it</a:t>
            </a:r>
            <a:r>
              <a:rPr lang="it-IT" dirty="0"/>
              <a:t> </a:t>
            </a:r>
            <a:r>
              <a:rPr lang="it-IT" dirty="0" err="1"/>
              <a:t>is</a:t>
            </a:r>
            <a:r>
              <a:rPr lang="it-IT" dirty="0"/>
              <a:t> open source.</a:t>
            </a:r>
          </a:p>
          <a:p>
            <a:pPr marL="0" lvl="0" indent="0" algn="l" rtl="0">
              <a:spcBef>
                <a:spcPts val="0"/>
              </a:spcBef>
              <a:spcAft>
                <a:spcPts val="0"/>
              </a:spcAft>
              <a:buNone/>
            </a:pPr>
            <a:r>
              <a:rPr lang="it-IT" dirty="0"/>
              <a:t>And </a:t>
            </a:r>
            <a:r>
              <a:rPr lang="it-IT" dirty="0" err="1"/>
              <a:t>it</a:t>
            </a:r>
            <a:r>
              <a:rPr lang="it-IT" dirty="0"/>
              <a:t> can be </a:t>
            </a:r>
            <a:r>
              <a:rPr lang="it-IT" dirty="0" err="1"/>
              <a:t>easily</a:t>
            </a:r>
            <a:r>
              <a:rPr lang="it-IT" dirty="0"/>
              <a:t> </a:t>
            </a:r>
            <a:r>
              <a:rPr lang="it-IT" dirty="0" err="1"/>
              <a:t>customized</a:t>
            </a:r>
            <a:r>
              <a:rPr lang="it-IT" dirty="0"/>
              <a:t> by editing the </a:t>
            </a:r>
            <a:r>
              <a:rPr lang="it-IT" dirty="0" err="1"/>
              <a:t>configuration</a:t>
            </a:r>
            <a:r>
              <a:rPr lang="it-IT" dirty="0"/>
              <a:t> files.</a:t>
            </a:r>
          </a:p>
          <a:p>
            <a:pPr marL="0" lvl="0" indent="0" algn="l" rtl="0">
              <a:spcBef>
                <a:spcPts val="0"/>
              </a:spcBef>
              <a:spcAft>
                <a:spcPts val="0"/>
              </a:spcAft>
              <a:buNone/>
            </a:pPr>
            <a:r>
              <a:rPr lang="it-IT" dirty="0"/>
              <a:t>The Server </a:t>
            </a:r>
            <a:r>
              <a:rPr lang="it-IT" dirty="0" err="1"/>
              <a:t>were</a:t>
            </a:r>
            <a:r>
              <a:rPr lang="it-IT" dirty="0"/>
              <a:t> </a:t>
            </a:r>
            <a:r>
              <a:rPr lang="it-IT" dirty="0" err="1"/>
              <a:t>configured</a:t>
            </a:r>
            <a:r>
              <a:rPr lang="it-IT" dirty="0"/>
              <a:t> </a:t>
            </a:r>
            <a:r>
              <a:rPr lang="it-IT" dirty="0" err="1"/>
              <a:t>as</a:t>
            </a:r>
            <a:r>
              <a:rPr lang="it-IT" dirty="0"/>
              <a:t> a </a:t>
            </a:r>
            <a:r>
              <a:rPr lang="it-IT" dirty="0" err="1"/>
              <a:t>local</a:t>
            </a:r>
            <a:r>
              <a:rPr lang="it-IT" dirty="0"/>
              <a:t> DNS with autority over the domain ‘ediproject.com’</a:t>
            </a:r>
          </a:p>
          <a:p>
            <a:pPr marL="0" lvl="0" indent="0" algn="l" rtl="0">
              <a:spcBef>
                <a:spcPts val="0"/>
              </a:spcBef>
              <a:spcAft>
                <a:spcPts val="0"/>
              </a:spcAft>
              <a:buNone/>
            </a:pPr>
            <a:r>
              <a:rPr lang="it-IT" dirty="0" err="1"/>
              <a:t>We</a:t>
            </a:r>
            <a:r>
              <a:rPr lang="it-IT" dirty="0"/>
              <a:t> </a:t>
            </a:r>
            <a:r>
              <a:rPr lang="it-IT" dirty="0" err="1"/>
              <a:t>decided</a:t>
            </a:r>
            <a:r>
              <a:rPr lang="it-IT" dirty="0"/>
              <a:t> to </a:t>
            </a:r>
            <a:r>
              <a:rPr lang="it-IT" dirty="0" err="1"/>
              <a:t>not</a:t>
            </a:r>
            <a:r>
              <a:rPr lang="it-IT" dirty="0"/>
              <a:t> </a:t>
            </a:r>
            <a:r>
              <a:rPr lang="it-IT" dirty="0" err="1"/>
              <a:t>implement</a:t>
            </a:r>
            <a:r>
              <a:rPr lang="it-IT" dirty="0"/>
              <a:t> </a:t>
            </a:r>
            <a:r>
              <a:rPr lang="it-IT" dirty="0" err="1"/>
              <a:t>any</a:t>
            </a:r>
            <a:r>
              <a:rPr lang="it-IT" dirty="0"/>
              <a:t> security </a:t>
            </a:r>
            <a:r>
              <a:rPr lang="it-IT" dirty="0" err="1"/>
              <a:t>measure</a:t>
            </a:r>
            <a:r>
              <a:rPr lang="it-IT" dirty="0"/>
              <a:t> in </a:t>
            </a:r>
            <a:r>
              <a:rPr lang="it-IT" dirty="0" err="1"/>
              <a:t>order</a:t>
            </a:r>
            <a:r>
              <a:rPr lang="it-IT" dirty="0"/>
              <a:t> to facilitate the </a:t>
            </a:r>
            <a:r>
              <a:rPr lang="it-IT" dirty="0" err="1"/>
              <a:t>attack</a:t>
            </a:r>
            <a:r>
              <a:rPr lang="it-IT" dirty="0"/>
              <a:t> and make </a:t>
            </a:r>
            <a:r>
              <a:rPr lang="it-IT" dirty="0" err="1"/>
              <a:t>it</a:t>
            </a:r>
            <a:r>
              <a:rPr lang="it-IT" dirty="0"/>
              <a:t> more </a:t>
            </a:r>
            <a:r>
              <a:rPr lang="it-IT" dirty="0" err="1"/>
              <a:t>effective</a:t>
            </a:r>
            <a:r>
              <a:rPr lang="it-IT" dirty="0"/>
              <a:t>.</a:t>
            </a:r>
          </a:p>
          <a:p>
            <a:pPr marL="0" lvl="0" indent="0" algn="l" rtl="0">
              <a:spcBef>
                <a:spcPts val="0"/>
              </a:spcBef>
              <a:spcAft>
                <a:spcPts val="0"/>
              </a:spcAft>
              <a:buNone/>
            </a:pPr>
            <a:r>
              <a:rPr lang="it-IT" dirty="0"/>
              <a:t>So </a:t>
            </a:r>
            <a:r>
              <a:rPr lang="it-IT" dirty="0" err="1"/>
              <a:t>all</a:t>
            </a:r>
            <a:r>
              <a:rPr lang="it-IT" dirty="0"/>
              <a:t> devices on the LAN </a:t>
            </a:r>
            <a:r>
              <a:rPr lang="it-IT" dirty="0" err="1"/>
              <a:t>were</a:t>
            </a:r>
            <a:r>
              <a:rPr lang="it-IT" dirty="0"/>
              <a:t> </a:t>
            </a:r>
            <a:r>
              <a:rPr lang="it-IT" dirty="0" err="1"/>
              <a:t>able</a:t>
            </a:r>
            <a:r>
              <a:rPr lang="it-IT" dirty="0"/>
              <a:t> to </a:t>
            </a:r>
            <a:r>
              <a:rPr lang="it-IT" dirty="0" err="1"/>
              <a:t>perform</a:t>
            </a:r>
            <a:r>
              <a:rPr lang="it-IT" dirty="0"/>
              <a:t> </a:t>
            </a:r>
            <a:r>
              <a:rPr lang="it-IT" dirty="0" err="1"/>
              <a:t>any</a:t>
            </a:r>
            <a:r>
              <a:rPr lang="it-IT" dirty="0"/>
              <a:t> </a:t>
            </a:r>
            <a:r>
              <a:rPr lang="it-IT" dirty="0" err="1"/>
              <a:t>kind</a:t>
            </a:r>
            <a:r>
              <a:rPr lang="it-IT" dirty="0"/>
              <a:t> of </a:t>
            </a:r>
            <a:r>
              <a:rPr lang="it-IT" dirty="0" err="1"/>
              <a:t>request</a:t>
            </a:r>
            <a:endParaRPr dirty="0"/>
          </a:p>
        </p:txBody>
      </p:sp>
    </p:spTree>
    <p:extLst>
      <p:ext uri="{BB962C8B-B14F-4D97-AF65-F5344CB8AC3E}">
        <p14:creationId xmlns:p14="http://schemas.microsoft.com/office/powerpoint/2010/main" val="445134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Since</a:t>
            </a:r>
            <a:r>
              <a:rPr lang="it-IT" dirty="0"/>
              <a:t> </a:t>
            </a:r>
            <a:r>
              <a:rPr lang="it-IT" dirty="0" err="1"/>
              <a:t>we</a:t>
            </a:r>
            <a:r>
              <a:rPr lang="it-IT" dirty="0"/>
              <a:t> </a:t>
            </a:r>
            <a:r>
              <a:rPr lang="it-IT" dirty="0" err="1"/>
              <a:t>would</a:t>
            </a:r>
            <a:r>
              <a:rPr lang="it-IT" dirty="0"/>
              <a:t> </a:t>
            </a:r>
            <a:r>
              <a:rPr lang="it-IT" dirty="0" err="1"/>
              <a:t>perform</a:t>
            </a:r>
            <a:r>
              <a:rPr lang="it-IT" dirty="0"/>
              <a:t> the </a:t>
            </a:r>
            <a:r>
              <a:rPr lang="it-IT" dirty="0" err="1"/>
              <a:t>attack</a:t>
            </a:r>
            <a:r>
              <a:rPr lang="it-IT" dirty="0"/>
              <a:t> </a:t>
            </a:r>
            <a:r>
              <a:rPr lang="it-IT" dirty="0" err="1"/>
              <a:t>using</a:t>
            </a:r>
            <a:r>
              <a:rPr lang="it-IT" dirty="0"/>
              <a:t> </a:t>
            </a:r>
            <a:r>
              <a:rPr lang="it-IT" dirty="0" err="1"/>
              <a:t>different</a:t>
            </a:r>
            <a:r>
              <a:rPr lang="it-IT" dirty="0"/>
              <a:t> </a:t>
            </a:r>
            <a:r>
              <a:rPr lang="it-IT" dirty="0" err="1"/>
              <a:t>amplification</a:t>
            </a:r>
            <a:r>
              <a:rPr lang="it-IT" dirty="0"/>
              <a:t> </a:t>
            </a:r>
            <a:r>
              <a:rPr lang="it-IT" dirty="0" err="1"/>
              <a:t>factors</a:t>
            </a:r>
            <a:r>
              <a:rPr lang="it-IT" dirty="0"/>
              <a:t>, the server </a:t>
            </a:r>
            <a:r>
              <a:rPr lang="it-IT" dirty="0" err="1"/>
              <a:t>was</a:t>
            </a:r>
            <a:r>
              <a:rPr lang="it-IT" dirty="0"/>
              <a:t> </a:t>
            </a:r>
            <a:r>
              <a:rPr lang="it-IT" dirty="0" err="1"/>
              <a:t>configured</a:t>
            </a:r>
            <a:r>
              <a:rPr lang="it-IT" dirty="0"/>
              <a:t> to </a:t>
            </a:r>
            <a:r>
              <a:rPr lang="it-IT" dirty="0" err="1"/>
              <a:t>have</a:t>
            </a:r>
            <a:r>
              <a:rPr lang="it-IT" dirty="0"/>
              <a:t> </a:t>
            </a:r>
            <a:r>
              <a:rPr lang="it-IT" dirty="0" err="1"/>
              <a:t>different</a:t>
            </a:r>
            <a:r>
              <a:rPr lang="it-IT" dirty="0"/>
              <a:t> </a:t>
            </a:r>
            <a:r>
              <a:rPr lang="it-IT" dirty="0" err="1"/>
              <a:t>number</a:t>
            </a:r>
            <a:r>
              <a:rPr lang="it-IT" dirty="0"/>
              <a:t> of </a:t>
            </a:r>
            <a:r>
              <a:rPr lang="it-IT" dirty="0" err="1"/>
              <a:t>records</a:t>
            </a:r>
            <a:r>
              <a:rPr lang="it-IT" dirty="0"/>
              <a:t> for </a:t>
            </a:r>
            <a:r>
              <a:rPr lang="it-IT" dirty="0" err="1"/>
              <a:t>each</a:t>
            </a:r>
            <a:r>
              <a:rPr lang="it-IT" dirty="0"/>
              <a:t> </a:t>
            </a:r>
            <a:r>
              <a:rPr lang="it-IT" dirty="0" err="1"/>
              <a:t>type</a:t>
            </a:r>
            <a:r>
              <a:rPr lang="it-IT" dirty="0"/>
              <a:t>. By </a:t>
            </a:r>
            <a:r>
              <a:rPr lang="it-IT" dirty="0" err="1"/>
              <a:t>doing</a:t>
            </a:r>
            <a:r>
              <a:rPr lang="it-IT" dirty="0"/>
              <a:t> </a:t>
            </a:r>
            <a:r>
              <a:rPr lang="it-IT" dirty="0" err="1"/>
              <a:t>that</a:t>
            </a:r>
            <a:r>
              <a:rPr lang="it-IT" dirty="0"/>
              <a:t> the </a:t>
            </a:r>
            <a:r>
              <a:rPr lang="it-IT" dirty="0" err="1"/>
              <a:t>amplification</a:t>
            </a:r>
            <a:r>
              <a:rPr lang="it-IT" dirty="0"/>
              <a:t> </a:t>
            </a:r>
            <a:r>
              <a:rPr lang="it-IT" dirty="0" err="1"/>
              <a:t>factor</a:t>
            </a:r>
            <a:r>
              <a:rPr lang="it-IT" dirty="0"/>
              <a:t> can be </a:t>
            </a:r>
            <a:r>
              <a:rPr lang="it-IT" dirty="0" err="1"/>
              <a:t>changed</a:t>
            </a:r>
            <a:r>
              <a:rPr lang="it-IT" dirty="0"/>
              <a:t> </a:t>
            </a:r>
            <a:r>
              <a:rPr lang="it-IT" dirty="0" err="1"/>
              <a:t>only</a:t>
            </a:r>
            <a:r>
              <a:rPr lang="it-IT" dirty="0"/>
              <a:t> by </a:t>
            </a:r>
            <a:r>
              <a:rPr lang="it-IT" dirty="0" err="1"/>
              <a:t>modifiyng</a:t>
            </a:r>
            <a:r>
              <a:rPr lang="it-IT" dirty="0"/>
              <a:t> the </a:t>
            </a:r>
            <a:r>
              <a:rPr lang="it-IT" dirty="0" err="1"/>
              <a:t>type</a:t>
            </a:r>
            <a:r>
              <a:rPr lang="it-IT" dirty="0"/>
              <a:t> of </a:t>
            </a:r>
            <a:r>
              <a:rPr lang="it-IT" dirty="0" err="1"/>
              <a:t>records</a:t>
            </a:r>
            <a:r>
              <a:rPr lang="it-IT" dirty="0"/>
              <a:t> in the queries </a:t>
            </a:r>
            <a:r>
              <a:rPr lang="it-IT" dirty="0" err="1"/>
              <a:t>sent</a:t>
            </a:r>
            <a:r>
              <a:rPr lang="it-IT" dirty="0"/>
              <a:t> by the </a:t>
            </a:r>
            <a:r>
              <a:rPr lang="it-IT" dirty="0" err="1"/>
              <a:t>attacckers</a:t>
            </a:r>
            <a:r>
              <a:rPr lang="it-IT" dirty="0"/>
              <a:t>.</a:t>
            </a:r>
            <a:endParaRPr dirty="0"/>
          </a:p>
        </p:txBody>
      </p:sp>
    </p:spTree>
    <p:extLst>
      <p:ext uri="{BB962C8B-B14F-4D97-AF65-F5344CB8AC3E}">
        <p14:creationId xmlns:p14="http://schemas.microsoft.com/office/powerpoint/2010/main" val="766826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25</a:t>
            </a:r>
          </a:p>
          <a:p>
            <a:pPr marL="0" lvl="0" indent="0" algn="l" rtl="0">
              <a:spcBef>
                <a:spcPts val="0"/>
              </a:spcBef>
              <a:spcAft>
                <a:spcPts val="0"/>
              </a:spcAft>
              <a:buNone/>
            </a:pPr>
            <a:r>
              <a:rPr lang="it-IT" dirty="0"/>
              <a:t>To </a:t>
            </a:r>
            <a:r>
              <a:rPr lang="it-IT" dirty="0" err="1"/>
              <a:t>perform</a:t>
            </a:r>
            <a:r>
              <a:rPr lang="it-IT" dirty="0"/>
              <a:t> </a:t>
            </a:r>
            <a:r>
              <a:rPr lang="it-IT" dirty="0" err="1"/>
              <a:t>our</a:t>
            </a:r>
            <a:r>
              <a:rPr lang="it-IT" dirty="0"/>
              <a:t> DDOS </a:t>
            </a:r>
            <a:r>
              <a:rPr lang="it-IT" dirty="0" err="1"/>
              <a:t>attack</a:t>
            </a:r>
            <a:r>
              <a:rPr lang="it-IT" dirty="0"/>
              <a:t>, </a:t>
            </a:r>
            <a:r>
              <a:rPr lang="it-IT" dirty="0" err="1"/>
              <a:t>we</a:t>
            </a:r>
            <a:r>
              <a:rPr lang="it-IT" dirty="0"/>
              <a:t> </a:t>
            </a:r>
            <a:r>
              <a:rPr lang="it-IT" dirty="0" err="1"/>
              <a:t>created</a:t>
            </a:r>
            <a:r>
              <a:rPr lang="it-IT" dirty="0"/>
              <a:t> some scripts </a:t>
            </a:r>
            <a:r>
              <a:rPr lang="it-IT" dirty="0" err="1"/>
              <a:t>that</a:t>
            </a:r>
            <a:r>
              <a:rPr lang="it-IT" dirty="0"/>
              <a:t> </a:t>
            </a:r>
            <a:r>
              <a:rPr lang="it-IT" dirty="0" err="1"/>
              <a:t>implement</a:t>
            </a:r>
            <a:r>
              <a:rPr lang="it-IT" dirty="0"/>
              <a:t> </a:t>
            </a:r>
            <a:r>
              <a:rPr lang="it-IT" dirty="0" err="1"/>
              <a:t>functions</a:t>
            </a:r>
            <a:r>
              <a:rPr lang="it-IT" dirty="0"/>
              <a:t> </a:t>
            </a:r>
            <a:r>
              <a:rPr lang="it-IT" dirty="0" err="1"/>
              <a:t>such</a:t>
            </a:r>
            <a:r>
              <a:rPr lang="it-IT" dirty="0"/>
              <a:t> </a:t>
            </a:r>
            <a:r>
              <a:rPr lang="it-IT" dirty="0" err="1"/>
              <a:t>as</a:t>
            </a:r>
            <a:r>
              <a:rPr lang="it-IT" dirty="0"/>
              <a:t> multithreading, IP spoofing, and </a:t>
            </a:r>
            <a:r>
              <a:rPr lang="it-IT" dirty="0" err="1"/>
              <a:t>ping</a:t>
            </a:r>
            <a:r>
              <a:rPr lang="it-IT" dirty="0"/>
              <a:t> </a:t>
            </a:r>
            <a:r>
              <a:rPr lang="it-IT" dirty="0" err="1"/>
              <a:t>sweeping</a:t>
            </a:r>
            <a:r>
              <a:rPr lang="it-IT" dirty="0"/>
              <a:t> </a:t>
            </a:r>
          </a:p>
          <a:p>
            <a:pPr marL="0" lvl="0" indent="0" algn="l" rtl="0">
              <a:spcBef>
                <a:spcPts val="0"/>
              </a:spcBef>
              <a:spcAft>
                <a:spcPts val="0"/>
              </a:spcAft>
              <a:buNone/>
            </a:pPr>
            <a:r>
              <a:rPr lang="it-IT" dirty="0" err="1"/>
              <a:t>that</a:t>
            </a:r>
            <a:r>
              <a:rPr lang="it-IT" dirty="0"/>
              <a:t> </a:t>
            </a:r>
            <a:r>
              <a:rPr lang="it-IT" dirty="0" err="1"/>
              <a:t>we</a:t>
            </a:r>
            <a:r>
              <a:rPr lang="it-IT" dirty="0"/>
              <a:t> </a:t>
            </a:r>
            <a:r>
              <a:rPr lang="it-IT" dirty="0" err="1"/>
              <a:t>will</a:t>
            </a:r>
            <a:r>
              <a:rPr lang="it-IT" dirty="0"/>
              <a:t> use </a:t>
            </a:r>
            <a:r>
              <a:rPr lang="it-IT" dirty="0" err="1"/>
              <a:t>combined</a:t>
            </a:r>
            <a:r>
              <a:rPr lang="it-IT" dirty="0"/>
              <a:t> </a:t>
            </a:r>
            <a:r>
              <a:rPr lang="it-IT" dirty="0" err="1"/>
              <a:t>together</a:t>
            </a:r>
            <a:r>
              <a:rPr lang="it-IT" dirty="0"/>
              <a:t> in order to </a:t>
            </a:r>
            <a:r>
              <a:rPr lang="it-IT" dirty="0" err="1"/>
              <a:t>perform</a:t>
            </a:r>
            <a:r>
              <a:rPr lang="it-IT" dirty="0"/>
              <a:t> </a:t>
            </a:r>
            <a:r>
              <a:rPr lang="it-IT" dirty="0" err="1"/>
              <a:t>our</a:t>
            </a:r>
            <a:r>
              <a:rPr lang="it-IT" dirty="0"/>
              <a:t> </a:t>
            </a:r>
            <a:r>
              <a:rPr lang="it-IT" dirty="0" err="1"/>
              <a:t>DDos</a:t>
            </a:r>
            <a:r>
              <a:rPr lang="it-IT" dirty="0"/>
              <a:t> </a:t>
            </a:r>
            <a:r>
              <a:rPr lang="it-IT" dirty="0" err="1"/>
              <a:t>attack</a:t>
            </a:r>
            <a:r>
              <a:rPr lang="it-IT" dirty="0"/>
              <a:t>.</a:t>
            </a:r>
          </a:p>
        </p:txBody>
      </p:sp>
    </p:spTree>
    <p:extLst>
      <p:ext uri="{BB962C8B-B14F-4D97-AF65-F5344CB8AC3E}">
        <p14:creationId xmlns:p14="http://schemas.microsoft.com/office/powerpoint/2010/main" val="3706022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26</a:t>
            </a:r>
          </a:p>
          <a:p>
            <a:pPr marL="0" lvl="0" indent="0" algn="l" rtl="0">
              <a:spcBef>
                <a:spcPts val="0"/>
              </a:spcBef>
              <a:spcAft>
                <a:spcPts val="0"/>
              </a:spcAft>
              <a:buNone/>
            </a:pPr>
            <a:r>
              <a:rPr lang="it-IT" dirty="0" err="1"/>
              <a:t>Let's</a:t>
            </a:r>
            <a:r>
              <a:rPr lang="it-IT" dirty="0"/>
              <a:t> </a:t>
            </a:r>
            <a:r>
              <a:rPr lang="it-IT" dirty="0" err="1"/>
              <a:t>begin</a:t>
            </a:r>
            <a:r>
              <a:rPr lang="it-IT" dirty="0"/>
              <a:t> by </a:t>
            </a:r>
            <a:r>
              <a:rPr lang="it-IT" dirty="0" err="1"/>
              <a:t>delving</a:t>
            </a:r>
            <a:r>
              <a:rPr lang="it-IT" dirty="0"/>
              <a:t> </a:t>
            </a:r>
            <a:r>
              <a:rPr lang="it-IT" dirty="0" err="1"/>
              <a:t>into</a:t>
            </a:r>
            <a:r>
              <a:rPr lang="it-IT" dirty="0"/>
              <a:t> </a:t>
            </a:r>
            <a:r>
              <a:rPr lang="it-IT" dirty="0" err="1"/>
              <a:t>our</a:t>
            </a:r>
            <a:r>
              <a:rPr lang="it-IT" dirty="0"/>
              <a:t> first script, </a:t>
            </a:r>
            <a:r>
              <a:rPr lang="it-IT" dirty="0" err="1"/>
              <a:t>which</a:t>
            </a:r>
            <a:r>
              <a:rPr lang="it-IT" dirty="0"/>
              <a:t> </a:t>
            </a:r>
            <a:r>
              <a:rPr lang="it-IT" dirty="0" err="1"/>
              <a:t>revolves</a:t>
            </a:r>
            <a:r>
              <a:rPr lang="it-IT" dirty="0"/>
              <a:t> </a:t>
            </a:r>
            <a:r>
              <a:rPr lang="it-IT" dirty="0" err="1"/>
              <a:t>around</a:t>
            </a:r>
            <a:r>
              <a:rPr lang="it-IT" dirty="0"/>
              <a:t> DNS queries. With </a:t>
            </a:r>
            <a:r>
              <a:rPr lang="it-IT" dirty="0" err="1"/>
              <a:t>this</a:t>
            </a:r>
            <a:r>
              <a:rPr lang="it-IT" dirty="0"/>
              <a:t> custom-</a:t>
            </a:r>
            <a:r>
              <a:rPr lang="it-IT" dirty="0" err="1"/>
              <a:t>built</a:t>
            </a:r>
            <a:r>
              <a:rPr lang="it-IT" dirty="0"/>
              <a:t> script, </a:t>
            </a:r>
          </a:p>
          <a:p>
            <a:pPr marL="0" lvl="0" indent="0" algn="l" rtl="0">
              <a:spcBef>
                <a:spcPts val="0"/>
              </a:spcBef>
              <a:spcAft>
                <a:spcPts val="0"/>
              </a:spcAft>
              <a:buNone/>
            </a:pPr>
            <a:r>
              <a:rPr lang="it-IT" dirty="0" err="1"/>
              <a:t>we</a:t>
            </a:r>
            <a:r>
              <a:rPr lang="it-IT" dirty="0"/>
              <a:t> </a:t>
            </a:r>
            <a:r>
              <a:rPr lang="it-IT" dirty="0" err="1"/>
              <a:t>possess</a:t>
            </a:r>
            <a:r>
              <a:rPr lang="it-IT" dirty="0"/>
              <a:t> the power to </a:t>
            </a:r>
            <a:r>
              <a:rPr lang="it-IT" dirty="0" err="1"/>
              <a:t>construct</a:t>
            </a:r>
            <a:r>
              <a:rPr lang="it-IT" dirty="0"/>
              <a:t> and </a:t>
            </a:r>
            <a:r>
              <a:rPr lang="it-IT" dirty="0" err="1"/>
              <a:t>send</a:t>
            </a:r>
            <a:r>
              <a:rPr lang="it-IT" dirty="0"/>
              <a:t> </a:t>
            </a:r>
            <a:r>
              <a:rPr lang="it-IT" dirty="0" err="1"/>
              <a:t>personalized</a:t>
            </a:r>
            <a:r>
              <a:rPr lang="it-IT" dirty="0"/>
              <a:t> DNS queries, </a:t>
            </a:r>
            <a:r>
              <a:rPr lang="it-IT" dirty="0" err="1"/>
              <a:t>enabling</a:t>
            </a:r>
            <a:r>
              <a:rPr lang="it-IT" dirty="0"/>
              <a:t> </a:t>
            </a:r>
            <a:r>
              <a:rPr lang="it-IT" dirty="0" err="1"/>
              <a:t>us</a:t>
            </a:r>
            <a:r>
              <a:rPr lang="it-IT" dirty="0"/>
              <a:t> to navigate the intricate DNS </a:t>
            </a:r>
            <a:r>
              <a:rPr lang="it-IT" dirty="0" err="1"/>
              <a:t>landscape</a:t>
            </a:r>
            <a:r>
              <a:rPr lang="it-IT" dirty="0"/>
              <a:t>. </a:t>
            </a:r>
          </a:p>
          <a:p>
            <a:pPr marL="0" lvl="0" indent="0" algn="l" rtl="0">
              <a:spcBef>
                <a:spcPts val="0"/>
              </a:spcBef>
              <a:spcAft>
                <a:spcPts val="0"/>
              </a:spcAft>
              <a:buNone/>
            </a:pPr>
            <a:r>
              <a:rPr lang="it-IT" dirty="0"/>
              <a:t>The script </a:t>
            </a:r>
            <a:r>
              <a:rPr lang="it-IT" dirty="0" err="1"/>
              <a:t>empowers</a:t>
            </a:r>
            <a:r>
              <a:rPr lang="it-IT" dirty="0"/>
              <a:t> </a:t>
            </a:r>
            <a:r>
              <a:rPr lang="it-IT" dirty="0" err="1"/>
              <a:t>us</a:t>
            </a:r>
            <a:r>
              <a:rPr lang="it-IT" dirty="0"/>
              <a:t> to </a:t>
            </a:r>
            <a:r>
              <a:rPr lang="it-IT" dirty="0" err="1"/>
              <a:t>tailor</a:t>
            </a:r>
            <a:r>
              <a:rPr lang="it-IT" dirty="0"/>
              <a:t> the DNS </a:t>
            </a:r>
            <a:r>
              <a:rPr lang="it-IT" dirty="0" err="1"/>
              <a:t>request</a:t>
            </a:r>
            <a:r>
              <a:rPr lang="it-IT" dirty="0"/>
              <a:t> </a:t>
            </a:r>
            <a:r>
              <a:rPr lang="it-IT" dirty="0" err="1"/>
              <a:t>type</a:t>
            </a:r>
            <a:r>
              <a:rPr lang="it-IT" dirty="0"/>
              <a:t>, </a:t>
            </a:r>
            <a:r>
              <a:rPr lang="it-IT" dirty="0" err="1"/>
              <a:t>edit</a:t>
            </a:r>
            <a:r>
              <a:rPr lang="it-IT" dirty="0"/>
              <a:t> the flags, </a:t>
            </a:r>
            <a:r>
              <a:rPr lang="it-IT" dirty="0" err="1"/>
              <a:t>specify</a:t>
            </a:r>
            <a:r>
              <a:rPr lang="it-IT" dirty="0"/>
              <a:t> a </a:t>
            </a:r>
            <a:r>
              <a:rPr lang="it-IT" dirty="0" err="1"/>
              <a:t>spoofed</a:t>
            </a:r>
            <a:r>
              <a:rPr lang="it-IT" dirty="0"/>
              <a:t> IP </a:t>
            </a:r>
            <a:r>
              <a:rPr lang="it-IT" dirty="0" err="1"/>
              <a:t>address</a:t>
            </a:r>
            <a:r>
              <a:rPr lang="it-IT" dirty="0"/>
              <a:t>, </a:t>
            </a:r>
          </a:p>
          <a:p>
            <a:pPr marL="0" lvl="0" indent="0" algn="l" rtl="0">
              <a:spcBef>
                <a:spcPts val="0"/>
              </a:spcBef>
              <a:spcAft>
                <a:spcPts val="0"/>
              </a:spcAft>
              <a:buNone/>
            </a:pPr>
            <a:r>
              <a:rPr lang="it-IT" dirty="0"/>
              <a:t>and leverage the </a:t>
            </a:r>
            <a:r>
              <a:rPr lang="it-IT" dirty="0" err="1"/>
              <a:t>advantages</a:t>
            </a:r>
            <a:r>
              <a:rPr lang="it-IT" dirty="0"/>
              <a:t> of multithreading for </a:t>
            </a:r>
            <a:r>
              <a:rPr lang="it-IT" dirty="0" err="1"/>
              <a:t>enhanced</a:t>
            </a:r>
            <a:r>
              <a:rPr lang="it-IT" dirty="0"/>
              <a:t> </a:t>
            </a:r>
            <a:r>
              <a:rPr lang="it-IT" dirty="0" err="1"/>
              <a:t>efficiency</a:t>
            </a:r>
            <a:r>
              <a:rPr lang="it-IT" dirty="0"/>
              <a: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182b5b71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7" name="Google Shape;397;g25182b5b71e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27</a:t>
            </a:r>
          </a:p>
          <a:p>
            <a:pPr marL="0" lvl="0" indent="0" algn="l" rtl="0">
              <a:spcBef>
                <a:spcPts val="0"/>
              </a:spcBef>
              <a:spcAft>
                <a:spcPts val="0"/>
              </a:spcAft>
              <a:buNone/>
            </a:pPr>
            <a:r>
              <a:rPr lang="it-IT" dirty="0" err="1"/>
              <a:t>Our</a:t>
            </a:r>
            <a:r>
              <a:rPr lang="it-IT" dirty="0"/>
              <a:t> DNS script </a:t>
            </a:r>
            <a:r>
              <a:rPr lang="it-IT" dirty="0" err="1"/>
              <a:t>is</a:t>
            </a:r>
            <a:r>
              <a:rPr lang="it-IT" dirty="0"/>
              <a:t> a </a:t>
            </a:r>
            <a:r>
              <a:rPr lang="it-IT" dirty="0" err="1"/>
              <a:t>remarkable</a:t>
            </a:r>
            <a:r>
              <a:rPr lang="it-IT" dirty="0"/>
              <a:t> </a:t>
            </a:r>
            <a:r>
              <a:rPr lang="it-IT" dirty="0" err="1"/>
              <a:t>creation</a:t>
            </a:r>
            <a:r>
              <a:rPr lang="it-IT" dirty="0"/>
              <a:t>, </a:t>
            </a:r>
            <a:r>
              <a:rPr lang="it-IT" dirty="0" err="1"/>
              <a:t>crafted</a:t>
            </a:r>
            <a:r>
              <a:rPr lang="it-IT" dirty="0"/>
              <a:t> </a:t>
            </a:r>
            <a:r>
              <a:rPr lang="it-IT" dirty="0" err="1"/>
              <a:t>using</a:t>
            </a:r>
            <a:r>
              <a:rPr lang="it-IT" dirty="0"/>
              <a:t> the Python programming </a:t>
            </a:r>
            <a:r>
              <a:rPr lang="it-IT" dirty="0" err="1"/>
              <a:t>language</a:t>
            </a:r>
            <a:r>
              <a:rPr lang="it-IT" dirty="0"/>
              <a:t>. </a:t>
            </a:r>
          </a:p>
          <a:p>
            <a:pPr marL="0" lvl="0" indent="0" algn="l" rtl="0">
              <a:spcBef>
                <a:spcPts val="0"/>
              </a:spcBef>
              <a:spcAft>
                <a:spcPts val="0"/>
              </a:spcAft>
              <a:buNone/>
            </a:pPr>
            <a:r>
              <a:rPr lang="it-IT" dirty="0" err="1"/>
              <a:t>It</a:t>
            </a:r>
            <a:r>
              <a:rPr lang="it-IT" dirty="0"/>
              <a:t> </a:t>
            </a:r>
            <a:r>
              <a:rPr lang="it-IT" dirty="0" err="1"/>
              <a:t>seamlessly</a:t>
            </a:r>
            <a:r>
              <a:rPr lang="it-IT" dirty="0"/>
              <a:t> </a:t>
            </a:r>
            <a:r>
              <a:rPr lang="it-IT" dirty="0" err="1"/>
              <a:t>integrates</a:t>
            </a:r>
            <a:r>
              <a:rPr lang="it-IT" dirty="0"/>
              <a:t> the </a:t>
            </a:r>
            <a:r>
              <a:rPr lang="it-IT" dirty="0" err="1"/>
              <a:t>dnspython</a:t>
            </a:r>
            <a:r>
              <a:rPr lang="it-IT" dirty="0"/>
              <a:t> library, </a:t>
            </a:r>
            <a:r>
              <a:rPr lang="it-IT" dirty="0" err="1"/>
              <a:t>which</a:t>
            </a:r>
            <a:r>
              <a:rPr lang="it-IT" dirty="0"/>
              <a:t> </a:t>
            </a:r>
            <a:r>
              <a:rPr lang="it-IT" dirty="0" err="1"/>
              <a:t>enables</a:t>
            </a:r>
            <a:r>
              <a:rPr lang="it-IT" dirty="0"/>
              <a:t> </a:t>
            </a:r>
            <a:r>
              <a:rPr lang="it-IT" dirty="0" err="1"/>
              <a:t>us</a:t>
            </a:r>
            <a:r>
              <a:rPr lang="it-IT" dirty="0"/>
              <a:t> to </a:t>
            </a:r>
            <a:r>
              <a:rPr lang="it-IT" dirty="0" err="1"/>
              <a:t>construct</a:t>
            </a:r>
            <a:r>
              <a:rPr lang="it-IT" dirty="0"/>
              <a:t> and </a:t>
            </a:r>
            <a:r>
              <a:rPr lang="it-IT" dirty="0" err="1"/>
              <a:t>manipulate</a:t>
            </a:r>
            <a:r>
              <a:rPr lang="it-IT" dirty="0"/>
              <a:t> DNS </a:t>
            </a:r>
            <a:r>
              <a:rPr lang="it-IT" dirty="0" err="1"/>
              <a:t>packets</a:t>
            </a:r>
            <a:r>
              <a:rPr lang="it-IT" dirty="0"/>
              <a:t> with </a:t>
            </a:r>
            <a:r>
              <a:rPr lang="it-IT" dirty="0" err="1"/>
              <a:t>precision</a:t>
            </a:r>
            <a:r>
              <a:rPr lang="it-IT" dirty="0"/>
              <a:t> and finesse. </a:t>
            </a:r>
          </a:p>
          <a:p>
            <a:pPr marL="0" lvl="0" indent="0" algn="l" rtl="0">
              <a:spcBef>
                <a:spcPts val="0"/>
              </a:spcBef>
              <a:spcAft>
                <a:spcPts val="0"/>
              </a:spcAft>
              <a:buNone/>
            </a:pPr>
            <a:r>
              <a:rPr lang="it-IT" dirty="0" err="1"/>
              <a:t>Additionally</a:t>
            </a:r>
            <a:r>
              <a:rPr lang="it-IT" dirty="0"/>
              <a:t>, </a:t>
            </a:r>
            <a:r>
              <a:rPr lang="it-IT" dirty="0" err="1"/>
              <a:t>we</a:t>
            </a:r>
            <a:r>
              <a:rPr lang="it-IT" dirty="0"/>
              <a:t> leverage the </a:t>
            </a:r>
            <a:r>
              <a:rPr lang="it-IT" dirty="0" err="1"/>
              <a:t>Scapy</a:t>
            </a:r>
            <a:r>
              <a:rPr lang="it-IT" dirty="0"/>
              <a:t> library to handle the IP </a:t>
            </a:r>
            <a:r>
              <a:rPr lang="it-IT" dirty="0" err="1"/>
              <a:t>headers</a:t>
            </a:r>
            <a:r>
              <a:rPr lang="it-IT" dirty="0"/>
              <a:t>, </a:t>
            </a:r>
            <a:r>
              <a:rPr lang="it-IT" dirty="0" err="1"/>
              <a:t>allowing</a:t>
            </a:r>
            <a:r>
              <a:rPr lang="it-IT" dirty="0"/>
              <a:t> </a:t>
            </a:r>
            <a:r>
              <a:rPr lang="it-IT" dirty="0" err="1"/>
              <a:t>us</a:t>
            </a:r>
            <a:r>
              <a:rPr lang="it-IT" dirty="0"/>
              <a:t> to control and </a:t>
            </a:r>
            <a:r>
              <a:rPr lang="it-IT" dirty="0" err="1"/>
              <a:t>customize</a:t>
            </a:r>
            <a:r>
              <a:rPr lang="it-IT" dirty="0"/>
              <a:t> </a:t>
            </a:r>
            <a:r>
              <a:rPr lang="it-IT" dirty="0" err="1"/>
              <a:t>every</a:t>
            </a:r>
            <a:r>
              <a:rPr lang="it-IT" dirty="0"/>
              <a:t> </a:t>
            </a:r>
            <a:r>
              <a:rPr lang="it-IT" dirty="0" err="1"/>
              <a:t>aspect</a:t>
            </a:r>
            <a:r>
              <a:rPr lang="it-IT" dirty="0"/>
              <a:t> </a:t>
            </a:r>
          </a:p>
          <a:p>
            <a:pPr marL="0" lvl="0" indent="0" algn="l" rtl="0">
              <a:spcBef>
                <a:spcPts val="0"/>
              </a:spcBef>
              <a:spcAft>
                <a:spcPts val="0"/>
              </a:spcAft>
              <a:buNone/>
            </a:pPr>
            <a:r>
              <a:rPr lang="it-IT" dirty="0"/>
              <a:t>of the DNS </a:t>
            </a:r>
            <a:r>
              <a:rPr lang="it-IT" dirty="0" err="1"/>
              <a:t>packets</a:t>
            </a:r>
            <a:r>
              <a:rPr lang="it-IT" dirty="0"/>
              <a:t> </a:t>
            </a:r>
            <a:r>
              <a:rPr lang="it-IT" dirty="0" err="1"/>
              <a:t>we</a:t>
            </a:r>
            <a:r>
              <a:rPr lang="it-IT" dirty="0"/>
              <a:t> generate.</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5182b5b71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25182b5b71e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28</a:t>
            </a:r>
          </a:p>
          <a:p>
            <a:pPr marL="0" lvl="0" indent="0" algn="l" rtl="0">
              <a:spcBef>
                <a:spcPts val="0"/>
              </a:spcBef>
              <a:spcAft>
                <a:spcPts val="0"/>
              </a:spcAft>
              <a:buNone/>
            </a:pPr>
            <a:r>
              <a:rPr lang="it-IT" dirty="0"/>
              <a:t>Multithreading plays a </a:t>
            </a:r>
            <a:r>
              <a:rPr lang="it-IT" dirty="0" err="1"/>
              <a:t>pivotal</a:t>
            </a:r>
            <a:r>
              <a:rPr lang="it-IT" dirty="0"/>
              <a:t> </a:t>
            </a:r>
            <a:r>
              <a:rPr lang="it-IT" dirty="0" err="1"/>
              <a:t>role</a:t>
            </a:r>
            <a:r>
              <a:rPr lang="it-IT" dirty="0"/>
              <a:t> in </a:t>
            </a:r>
            <a:r>
              <a:rPr lang="it-IT" dirty="0" err="1"/>
              <a:t>our</a:t>
            </a:r>
            <a:r>
              <a:rPr lang="it-IT" dirty="0"/>
              <a:t> script, </a:t>
            </a:r>
            <a:r>
              <a:rPr lang="it-IT" dirty="0" err="1"/>
              <a:t>augmenting</a:t>
            </a:r>
            <a:r>
              <a:rPr lang="it-IT" dirty="0"/>
              <a:t> </a:t>
            </a:r>
            <a:r>
              <a:rPr lang="it-IT" dirty="0" err="1"/>
              <a:t>our</a:t>
            </a:r>
            <a:r>
              <a:rPr lang="it-IT" dirty="0"/>
              <a:t> offensive capabilities. </a:t>
            </a:r>
          </a:p>
          <a:p>
            <a:pPr marL="0" lvl="0" indent="0" algn="l" rtl="0">
              <a:spcBef>
                <a:spcPts val="0"/>
              </a:spcBef>
              <a:spcAft>
                <a:spcPts val="0"/>
              </a:spcAft>
              <a:buNone/>
            </a:pPr>
            <a:r>
              <a:rPr lang="it-IT" dirty="0"/>
              <a:t>By </a:t>
            </a:r>
            <a:r>
              <a:rPr lang="it-IT" dirty="0" err="1"/>
              <a:t>harnessing</a:t>
            </a:r>
            <a:r>
              <a:rPr lang="it-IT" dirty="0"/>
              <a:t> the power of the threading Python library, </a:t>
            </a:r>
            <a:r>
              <a:rPr lang="it-IT" dirty="0" err="1"/>
              <a:t>we</a:t>
            </a:r>
            <a:r>
              <a:rPr lang="it-IT" dirty="0"/>
              <a:t> </a:t>
            </a:r>
            <a:r>
              <a:rPr lang="it-IT" dirty="0" err="1"/>
              <a:t>have</a:t>
            </a:r>
            <a:r>
              <a:rPr lang="it-IT" dirty="0"/>
              <a:t> </a:t>
            </a:r>
            <a:r>
              <a:rPr lang="it-IT" dirty="0" err="1"/>
              <a:t>implemented</a:t>
            </a:r>
            <a:r>
              <a:rPr lang="it-IT" dirty="0"/>
              <a:t> multithreading </a:t>
            </a:r>
            <a:r>
              <a:rPr lang="it-IT" dirty="0" err="1"/>
              <a:t>functionality</a:t>
            </a:r>
            <a:r>
              <a:rPr lang="it-IT" dirty="0"/>
              <a:t>. </a:t>
            </a:r>
          </a:p>
          <a:p>
            <a:pPr marL="0" lvl="0" indent="0" algn="l" rtl="0">
              <a:spcBef>
                <a:spcPts val="0"/>
              </a:spcBef>
              <a:spcAft>
                <a:spcPts val="0"/>
              </a:spcAft>
              <a:buNone/>
            </a:pPr>
            <a:r>
              <a:rPr lang="it-IT" dirty="0" err="1"/>
              <a:t>Although</a:t>
            </a:r>
            <a:r>
              <a:rPr lang="it-IT" dirty="0"/>
              <a:t> </a:t>
            </a:r>
            <a:r>
              <a:rPr lang="it-IT" dirty="0" err="1"/>
              <a:t>disabled</a:t>
            </a:r>
            <a:r>
              <a:rPr lang="it-IT" dirty="0"/>
              <a:t> by default, </a:t>
            </a:r>
            <a:r>
              <a:rPr lang="it-IT" dirty="0" err="1"/>
              <a:t>we</a:t>
            </a:r>
            <a:r>
              <a:rPr lang="it-IT" dirty="0"/>
              <a:t> </a:t>
            </a:r>
            <a:r>
              <a:rPr lang="it-IT" dirty="0" err="1"/>
              <a:t>possess</a:t>
            </a:r>
            <a:r>
              <a:rPr lang="it-IT" dirty="0"/>
              <a:t> the </a:t>
            </a:r>
            <a:r>
              <a:rPr lang="it-IT" dirty="0" err="1"/>
              <a:t>flexibility</a:t>
            </a:r>
            <a:r>
              <a:rPr lang="it-IT" dirty="0"/>
              <a:t> to </a:t>
            </a:r>
            <a:r>
              <a:rPr lang="it-IT" dirty="0" err="1"/>
              <a:t>specify</a:t>
            </a:r>
            <a:r>
              <a:rPr lang="it-IT" dirty="0"/>
              <a:t> the </a:t>
            </a:r>
            <a:r>
              <a:rPr lang="it-IT" dirty="0" err="1"/>
              <a:t>desired</a:t>
            </a:r>
            <a:r>
              <a:rPr lang="it-IT" dirty="0"/>
              <a:t> </a:t>
            </a:r>
            <a:r>
              <a:rPr lang="it-IT" dirty="0" err="1"/>
              <a:t>number</a:t>
            </a:r>
            <a:r>
              <a:rPr lang="it-IT" dirty="0"/>
              <a:t> of </a:t>
            </a:r>
            <a:r>
              <a:rPr lang="it-IT" dirty="0" err="1"/>
              <a:t>threads</a:t>
            </a:r>
            <a:r>
              <a:rPr lang="it-IT" dirty="0"/>
              <a:t> to be </a:t>
            </a:r>
            <a:r>
              <a:rPr lang="it-IT" dirty="0" err="1"/>
              <a:t>employed</a:t>
            </a:r>
            <a:r>
              <a:rPr lang="it-IT" dirty="0"/>
              <a:t> in the </a:t>
            </a:r>
            <a:r>
              <a:rPr lang="it-IT" dirty="0" err="1"/>
              <a:t>attack</a:t>
            </a:r>
            <a:r>
              <a:rPr lang="it-IT" dirty="0"/>
              <a:t>. </a:t>
            </a:r>
          </a:p>
          <a:p>
            <a:pPr marL="0" lvl="0" indent="0" algn="l" rtl="0">
              <a:spcBef>
                <a:spcPts val="0"/>
              </a:spcBef>
              <a:spcAft>
                <a:spcPts val="0"/>
              </a:spcAft>
              <a:buNone/>
            </a:pPr>
            <a:r>
              <a:rPr lang="it-IT" dirty="0" err="1"/>
              <a:t>Furthermore</a:t>
            </a:r>
            <a:r>
              <a:rPr lang="it-IT" dirty="0"/>
              <a:t>, </a:t>
            </a:r>
            <a:r>
              <a:rPr lang="it-IT" dirty="0" err="1"/>
              <a:t>we</a:t>
            </a:r>
            <a:r>
              <a:rPr lang="it-IT" dirty="0"/>
              <a:t> </a:t>
            </a:r>
            <a:r>
              <a:rPr lang="it-IT" dirty="0" err="1"/>
              <a:t>have</a:t>
            </a:r>
            <a:r>
              <a:rPr lang="it-IT" dirty="0"/>
              <a:t> precise control over the </a:t>
            </a:r>
            <a:r>
              <a:rPr lang="it-IT" dirty="0" err="1"/>
              <a:t>total</a:t>
            </a:r>
            <a:r>
              <a:rPr lang="it-IT" dirty="0"/>
              <a:t> </a:t>
            </a:r>
            <a:r>
              <a:rPr lang="it-IT" dirty="0" err="1"/>
              <a:t>number</a:t>
            </a:r>
            <a:r>
              <a:rPr lang="it-IT" dirty="0"/>
              <a:t> of DNS </a:t>
            </a:r>
            <a:r>
              <a:rPr lang="it-IT" dirty="0" err="1"/>
              <a:t>requests</a:t>
            </a:r>
            <a:r>
              <a:rPr lang="it-IT" dirty="0"/>
              <a:t> </a:t>
            </a:r>
            <a:r>
              <a:rPr lang="it-IT" dirty="0" err="1"/>
              <a:t>sent</a:t>
            </a:r>
            <a:r>
              <a:rPr lang="it-IT" dirty="0"/>
              <a:t>, </a:t>
            </a:r>
          </a:p>
          <a:p>
            <a:pPr marL="0" lvl="0" indent="0" algn="l" rtl="0">
              <a:spcBef>
                <a:spcPts val="0"/>
              </a:spcBef>
              <a:spcAft>
                <a:spcPts val="0"/>
              </a:spcAft>
              <a:buNone/>
            </a:pPr>
            <a:r>
              <a:rPr lang="it-IT" dirty="0" err="1"/>
              <a:t>enabling</a:t>
            </a:r>
            <a:r>
              <a:rPr lang="it-IT" dirty="0"/>
              <a:t> </a:t>
            </a:r>
            <a:r>
              <a:rPr lang="it-IT" dirty="0" err="1"/>
              <a:t>us</a:t>
            </a:r>
            <a:r>
              <a:rPr lang="it-IT" dirty="0"/>
              <a:t> to fine-</a:t>
            </a:r>
            <a:r>
              <a:rPr lang="it-IT" dirty="0" err="1"/>
              <a:t>tune</a:t>
            </a:r>
            <a:r>
              <a:rPr lang="it-IT" dirty="0"/>
              <a:t> </a:t>
            </a:r>
            <a:r>
              <a:rPr lang="it-IT" dirty="0" err="1"/>
              <a:t>our</a:t>
            </a:r>
            <a:r>
              <a:rPr lang="it-IT" dirty="0"/>
              <a:t> offensive </a:t>
            </a:r>
            <a:r>
              <a:rPr lang="it-IT" dirty="0" err="1"/>
              <a:t>operations</a:t>
            </a:r>
            <a:r>
              <a:rPr lang="it-IT" dirty="0"/>
              <a:t> for </a:t>
            </a:r>
            <a:r>
              <a:rPr lang="it-IT" dirty="0" err="1"/>
              <a:t>optimal</a:t>
            </a:r>
            <a:r>
              <a:rPr lang="it-IT" dirty="0"/>
              <a:t> impact.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5182b5b71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g25182b5b71e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29</a:t>
            </a:r>
          </a:p>
          <a:p>
            <a:pPr marL="0" lvl="0" indent="0" algn="l" rtl="0">
              <a:spcBef>
                <a:spcPts val="0"/>
              </a:spcBef>
              <a:spcAft>
                <a:spcPts val="0"/>
              </a:spcAft>
              <a:buNone/>
            </a:pPr>
            <a:r>
              <a:rPr lang="it-IT" dirty="0" err="1"/>
              <a:t>Now</a:t>
            </a:r>
            <a:r>
              <a:rPr lang="it-IT" dirty="0"/>
              <a:t>, </a:t>
            </a:r>
            <a:r>
              <a:rPr lang="it-IT" dirty="0" err="1"/>
              <a:t>let's</a:t>
            </a:r>
            <a:r>
              <a:rPr lang="it-IT" dirty="0"/>
              <a:t> venture </a:t>
            </a:r>
            <a:r>
              <a:rPr lang="it-IT" dirty="0" err="1"/>
              <a:t>into</a:t>
            </a:r>
            <a:r>
              <a:rPr lang="it-IT" dirty="0"/>
              <a:t> the </a:t>
            </a:r>
            <a:r>
              <a:rPr lang="it-IT" dirty="0" err="1"/>
              <a:t>fascinating</a:t>
            </a:r>
            <a:r>
              <a:rPr lang="it-IT" dirty="0"/>
              <a:t> world of IP spoofing. </a:t>
            </a:r>
            <a:r>
              <a:rPr lang="it-IT" dirty="0" err="1"/>
              <a:t>Our</a:t>
            </a:r>
            <a:r>
              <a:rPr lang="it-IT" dirty="0"/>
              <a:t> </a:t>
            </a:r>
            <a:r>
              <a:rPr lang="it-IT" dirty="0" err="1"/>
              <a:t>exploration</a:t>
            </a:r>
            <a:r>
              <a:rPr lang="it-IT" dirty="0"/>
              <a:t> of </a:t>
            </a:r>
            <a:r>
              <a:rPr lang="it-IT" dirty="0" err="1"/>
              <a:t>this</a:t>
            </a:r>
            <a:r>
              <a:rPr lang="it-IT" dirty="0"/>
              <a:t> technique centers </a:t>
            </a:r>
            <a:r>
              <a:rPr lang="it-IT" dirty="0" err="1"/>
              <a:t>around</a:t>
            </a:r>
            <a:r>
              <a:rPr lang="it-IT" dirty="0"/>
              <a:t> the </a:t>
            </a:r>
            <a:r>
              <a:rPr lang="it-IT" dirty="0" err="1"/>
              <a:t>ping</a:t>
            </a:r>
            <a:r>
              <a:rPr lang="it-IT" dirty="0"/>
              <a:t> </a:t>
            </a:r>
            <a:r>
              <a:rPr lang="it-IT" dirty="0" err="1"/>
              <a:t>sweeping</a:t>
            </a:r>
            <a:r>
              <a:rPr lang="it-IT" dirty="0"/>
              <a:t> </a:t>
            </a:r>
            <a:r>
              <a:rPr lang="it-IT" dirty="0" err="1"/>
              <a:t>approach</a:t>
            </a:r>
            <a:r>
              <a:rPr lang="it-IT" dirty="0"/>
              <a:t>. </a:t>
            </a:r>
          </a:p>
          <a:p>
            <a:pPr marL="0" lvl="0" indent="0" algn="l" rtl="0">
              <a:spcBef>
                <a:spcPts val="0"/>
              </a:spcBef>
              <a:spcAft>
                <a:spcPts val="0"/>
              </a:spcAft>
              <a:buNone/>
            </a:pPr>
            <a:r>
              <a:rPr lang="it-IT" dirty="0" err="1"/>
              <a:t>Through</a:t>
            </a:r>
            <a:r>
              <a:rPr lang="it-IT" dirty="0"/>
              <a:t> </a:t>
            </a:r>
            <a:r>
              <a:rPr lang="it-IT" dirty="0" err="1"/>
              <a:t>ping</a:t>
            </a:r>
            <a:r>
              <a:rPr lang="it-IT" dirty="0"/>
              <a:t> </a:t>
            </a:r>
            <a:r>
              <a:rPr lang="it-IT" dirty="0" err="1"/>
              <a:t>sweeping</a:t>
            </a:r>
            <a:r>
              <a:rPr lang="it-IT" dirty="0"/>
              <a:t>, </a:t>
            </a:r>
            <a:r>
              <a:rPr lang="it-IT" dirty="0" err="1"/>
              <a:t>we</a:t>
            </a:r>
            <a:r>
              <a:rPr lang="it-IT" dirty="0"/>
              <a:t> </a:t>
            </a:r>
            <a:r>
              <a:rPr lang="it-IT" dirty="0" err="1"/>
              <a:t>engage</a:t>
            </a:r>
            <a:r>
              <a:rPr lang="it-IT" dirty="0"/>
              <a:t> in the </a:t>
            </a:r>
            <a:r>
              <a:rPr lang="it-IT" dirty="0" err="1"/>
              <a:t>process</a:t>
            </a:r>
            <a:r>
              <a:rPr lang="it-IT" dirty="0"/>
              <a:t> of </a:t>
            </a:r>
            <a:r>
              <a:rPr lang="it-IT" dirty="0" err="1"/>
              <a:t>identifying</a:t>
            </a:r>
            <a:r>
              <a:rPr lang="it-IT" dirty="0"/>
              <a:t> </a:t>
            </a:r>
            <a:r>
              <a:rPr lang="it-IT" dirty="0" err="1"/>
              <a:t>active</a:t>
            </a:r>
            <a:r>
              <a:rPr lang="it-IT" dirty="0"/>
              <a:t> </a:t>
            </a:r>
            <a:r>
              <a:rPr lang="it-IT" dirty="0" err="1"/>
              <a:t>hosts</a:t>
            </a:r>
            <a:r>
              <a:rPr lang="it-IT" dirty="0"/>
              <a:t> </a:t>
            </a:r>
            <a:r>
              <a:rPr lang="it-IT" dirty="0" err="1"/>
              <a:t>within</a:t>
            </a:r>
            <a:r>
              <a:rPr lang="it-IT" dirty="0"/>
              <a:t> a </a:t>
            </a:r>
            <a:r>
              <a:rPr lang="it-IT" dirty="0" err="1"/>
              <a:t>specific</a:t>
            </a:r>
            <a:r>
              <a:rPr lang="it-IT" dirty="0"/>
              <a:t> network range. </a:t>
            </a:r>
          </a:p>
          <a:p>
            <a:pPr marL="0" lvl="0" indent="0" algn="l" rtl="0">
              <a:spcBef>
                <a:spcPts val="0"/>
              </a:spcBef>
              <a:spcAft>
                <a:spcPts val="0"/>
              </a:spcAft>
              <a:buNone/>
            </a:pPr>
            <a:r>
              <a:rPr lang="it-IT" dirty="0"/>
              <a:t>By </a:t>
            </a:r>
            <a:r>
              <a:rPr lang="it-IT" dirty="0" err="1"/>
              <a:t>crafting</a:t>
            </a:r>
            <a:r>
              <a:rPr lang="it-IT" dirty="0"/>
              <a:t> and </a:t>
            </a:r>
            <a:r>
              <a:rPr lang="it-IT" dirty="0" err="1"/>
              <a:t>sending</a:t>
            </a:r>
            <a:r>
              <a:rPr lang="it-IT" dirty="0"/>
              <a:t> </a:t>
            </a:r>
            <a:r>
              <a:rPr lang="it-IT" dirty="0" err="1"/>
              <a:t>Address</a:t>
            </a:r>
            <a:r>
              <a:rPr lang="it-IT" dirty="0"/>
              <a:t> </a:t>
            </a:r>
            <a:r>
              <a:rPr lang="it-IT" dirty="0" err="1"/>
              <a:t>Resolution</a:t>
            </a:r>
            <a:r>
              <a:rPr lang="it-IT" dirty="0"/>
              <a:t> </a:t>
            </a:r>
            <a:r>
              <a:rPr lang="it-IT" dirty="0" err="1"/>
              <a:t>Protocol</a:t>
            </a:r>
            <a:r>
              <a:rPr lang="it-IT" dirty="0"/>
              <a:t> (ARP) </a:t>
            </a:r>
            <a:r>
              <a:rPr lang="it-IT" dirty="0" err="1"/>
              <a:t>request</a:t>
            </a:r>
            <a:r>
              <a:rPr lang="it-IT" dirty="0"/>
              <a:t> </a:t>
            </a:r>
            <a:r>
              <a:rPr lang="it-IT" dirty="0" err="1"/>
              <a:t>packets</a:t>
            </a:r>
            <a:r>
              <a:rPr lang="it-IT" dirty="0"/>
              <a:t> to the network, </a:t>
            </a:r>
          </a:p>
          <a:p>
            <a:pPr marL="0" lvl="0" indent="0" algn="l" rtl="0">
              <a:spcBef>
                <a:spcPts val="0"/>
              </a:spcBef>
              <a:spcAft>
                <a:spcPts val="0"/>
              </a:spcAft>
              <a:buNone/>
            </a:pPr>
            <a:r>
              <a:rPr lang="it-IT" dirty="0" err="1"/>
              <a:t>we</a:t>
            </a:r>
            <a:r>
              <a:rPr lang="it-IT" dirty="0"/>
              <a:t> </a:t>
            </a:r>
            <a:r>
              <a:rPr lang="it-IT" dirty="0" err="1"/>
              <a:t>capture</a:t>
            </a:r>
            <a:r>
              <a:rPr lang="it-IT" dirty="0"/>
              <a:t> the </a:t>
            </a:r>
            <a:r>
              <a:rPr lang="it-IT" dirty="0" err="1"/>
              <a:t>responses</a:t>
            </a:r>
            <a:r>
              <a:rPr lang="it-IT" dirty="0"/>
              <a:t> and </a:t>
            </a:r>
            <a:r>
              <a:rPr lang="it-IT" dirty="0" err="1"/>
              <a:t>extract</a:t>
            </a:r>
            <a:r>
              <a:rPr lang="it-IT" dirty="0"/>
              <a:t> the IP </a:t>
            </a:r>
            <a:r>
              <a:rPr lang="it-IT" dirty="0" err="1"/>
              <a:t>addresses</a:t>
            </a:r>
            <a:r>
              <a:rPr lang="it-IT" dirty="0"/>
              <a:t> of the </a:t>
            </a:r>
            <a:r>
              <a:rPr lang="it-IT" dirty="0" err="1"/>
              <a:t>active</a:t>
            </a:r>
            <a:r>
              <a:rPr lang="it-IT" dirty="0"/>
              <a:t> </a:t>
            </a:r>
            <a:r>
              <a:rPr lang="it-IT" dirty="0" err="1"/>
              <a:t>hosts</a:t>
            </a:r>
            <a:r>
              <a:rPr lang="it-IT" dirty="0"/>
              <a:t>. </a:t>
            </a:r>
          </a:p>
          <a:p>
            <a:pPr marL="0" lvl="0" indent="0" algn="l" rtl="0">
              <a:spcBef>
                <a:spcPts val="0"/>
              </a:spcBef>
              <a:spcAft>
                <a:spcPts val="0"/>
              </a:spcAft>
              <a:buNone/>
            </a:pPr>
            <a:r>
              <a:rPr lang="it-IT" dirty="0" err="1"/>
              <a:t>This</a:t>
            </a:r>
            <a:r>
              <a:rPr lang="it-IT" dirty="0"/>
              <a:t> </a:t>
            </a:r>
            <a:r>
              <a:rPr lang="it-IT" dirty="0" err="1"/>
              <a:t>valuable</a:t>
            </a:r>
            <a:r>
              <a:rPr lang="it-IT" dirty="0"/>
              <a:t> information </a:t>
            </a:r>
            <a:r>
              <a:rPr lang="it-IT" dirty="0" err="1"/>
              <a:t>empowers</a:t>
            </a:r>
            <a:r>
              <a:rPr lang="it-IT" dirty="0"/>
              <a:t> </a:t>
            </a:r>
            <a:r>
              <a:rPr lang="it-IT" dirty="0" err="1"/>
              <a:t>us</a:t>
            </a:r>
            <a:r>
              <a:rPr lang="it-IT" dirty="0"/>
              <a:t> with a </a:t>
            </a:r>
            <a:r>
              <a:rPr lang="it-IT" dirty="0" err="1"/>
              <a:t>deeper</a:t>
            </a:r>
            <a:r>
              <a:rPr lang="it-IT" dirty="0"/>
              <a:t> </a:t>
            </a:r>
            <a:r>
              <a:rPr lang="it-IT" dirty="0" err="1"/>
              <a:t>understanding</a:t>
            </a:r>
            <a:r>
              <a:rPr lang="it-IT" dirty="0"/>
              <a:t> of </a:t>
            </a:r>
            <a:r>
              <a:rPr lang="it-IT" dirty="0" err="1"/>
              <a:t>potential</a:t>
            </a:r>
            <a:r>
              <a:rPr lang="it-IT" dirty="0"/>
              <a:t> targets, </a:t>
            </a:r>
            <a:r>
              <a:rPr lang="it-IT" dirty="0" err="1"/>
              <a:t>enriching</a:t>
            </a:r>
            <a:r>
              <a:rPr lang="it-IT" dirty="0"/>
              <a:t> </a:t>
            </a:r>
            <a:r>
              <a:rPr lang="it-IT" dirty="0" err="1"/>
              <a:t>our</a:t>
            </a:r>
            <a:r>
              <a:rPr lang="it-IT" dirty="0"/>
              <a:t> offensive capabilities.</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implementation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In the next slides I will introduce you to the reasons behind our choice and I will provide you a brief overview of various types of DDoS attacks.</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it-IT"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1° </a:t>
            </a:r>
            <a:r>
              <a:rPr lang="it-IT" dirty="0" err="1"/>
              <a:t>vantage</a:t>
            </a:r>
            <a:r>
              <a:rPr lang="it-IT" dirty="0"/>
              <a:t> point = target with </a:t>
            </a:r>
            <a:r>
              <a:rPr lang="it-IT" dirty="0" err="1"/>
              <a:t>spoofed</a:t>
            </a:r>
            <a:r>
              <a:rPr lang="it-IT" dirty="0"/>
              <a:t> </a:t>
            </a:r>
            <a:r>
              <a:rPr lang="it-IT" dirty="0" err="1"/>
              <a:t>ip</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Ping, </a:t>
            </a:r>
            <a:r>
              <a:rPr lang="it-IT" dirty="0" err="1"/>
              <a:t>dig</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Ram</a:t>
            </a:r>
            <a:r>
              <a:rPr lang="it-IT" dirty="0"/>
              <a:t>, </a:t>
            </a:r>
            <a:r>
              <a:rPr lang="it-IT" dirty="0" err="1"/>
              <a:t>cpu</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a:t>
            </a:r>
            <a:r>
              <a:rPr lang="it-IT" dirty="0" err="1"/>
              <a:t>give</a:t>
            </a:r>
            <a:r>
              <a:rPr lang="it-IT" dirty="0"/>
              <a:t> the name to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We</a:t>
            </a:r>
            <a:r>
              <a:rPr lang="it-IT" dirty="0"/>
              <a:t> </a:t>
            </a:r>
            <a:r>
              <a:rPr lang="it-IT" dirty="0" err="1"/>
              <a:t>used</a:t>
            </a:r>
            <a:r>
              <a:rPr lang="it-IT" dirty="0"/>
              <a:t> </a:t>
            </a:r>
            <a:r>
              <a:rPr lang="it-IT" dirty="0" err="1"/>
              <a:t>various</a:t>
            </a:r>
            <a:r>
              <a:rPr lang="it-IT" dirty="0"/>
              <a:t> </a:t>
            </a:r>
            <a:r>
              <a:rPr lang="it-IT" dirty="0" err="1"/>
              <a:t>dimensions</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Time </a:t>
            </a:r>
            <a:r>
              <a:rPr lang="it-IT" dirty="0" err="1"/>
              <a:t>series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3 </a:t>
            </a:r>
            <a:r>
              <a:rPr lang="it-IT" dirty="0" err="1"/>
              <a:t>sections</a:t>
            </a:r>
            <a:r>
              <a:rPr lang="it-IT" dirty="0"/>
              <a:t> of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Visualization</a:t>
            </a:r>
            <a:r>
              <a:rPr lang="it-IT" dirty="0"/>
              <a:t> with </a:t>
            </a:r>
            <a:r>
              <a:rPr lang="it-IT" dirty="0" err="1"/>
              <a:t>moving</a:t>
            </a:r>
            <a:r>
              <a:rPr lang="it-IT" dirty="0"/>
              <a:t> </a:t>
            </a:r>
            <a:r>
              <a:rPr lang="it-IT" dirty="0" err="1"/>
              <a:t>average</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Query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Boxplot</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Compare the </a:t>
            </a:r>
            <a:r>
              <a:rPr lang="it-IT" dirty="0" err="1"/>
              <a:t>mean</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Mx</a:t>
            </a:r>
            <a:r>
              <a:rPr lang="it-IT" dirty="0"/>
              <a:t> and ns are </a:t>
            </a:r>
            <a:r>
              <a:rPr lang="it-IT" dirty="0" err="1"/>
              <a:t>silimar</a:t>
            </a:r>
            <a:r>
              <a:rPr lang="it-IT" dirty="0"/>
              <a:t>, </a:t>
            </a:r>
            <a:r>
              <a:rPr lang="it-IT" dirty="0" err="1"/>
              <a:t>but</a:t>
            </a:r>
            <a:r>
              <a:rPr lang="it-IT" dirty="0"/>
              <a:t> </a:t>
            </a:r>
            <a:r>
              <a:rPr lang="it-IT" dirty="0" err="1"/>
              <a:t>different</a:t>
            </a:r>
            <a:r>
              <a:rPr lang="it-IT" dirty="0"/>
              <a:t> </a:t>
            </a:r>
            <a:r>
              <a:rPr lang="it-IT" dirty="0" err="1"/>
              <a:t>latency</a:t>
            </a:r>
            <a:r>
              <a:rPr lang="it-IT" dirty="0"/>
              <a:t>, due to </a:t>
            </a:r>
            <a:r>
              <a:rPr lang="it-IT" dirty="0" err="1"/>
              <a:t>configuration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surpasses</a:t>
            </a:r>
            <a:r>
              <a:rPr lang="it-IT" dirty="0"/>
              <a:t> 100 </a:t>
            </a:r>
            <a:r>
              <a:rPr lang="it-IT" dirty="0" err="1"/>
              <a:t>ms</a:t>
            </a:r>
            <a:r>
              <a:rPr lang="it-IT" dirty="0"/>
              <a:t>, </a:t>
            </a:r>
            <a:r>
              <a:rPr lang="it-IT" dirty="0" err="1"/>
              <a:t>disrupts</a:t>
            </a:r>
            <a:r>
              <a:rPr lang="it-IT" dirty="0"/>
              <a:t> web browsing</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Ping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biggest</a:t>
            </a:r>
            <a:r>
              <a:rPr lang="it-IT" dirty="0"/>
              <a:t> time </a:t>
            </a:r>
            <a:r>
              <a:rPr lang="it-IT" dirty="0" err="1"/>
              <a:t>is</a:t>
            </a:r>
            <a:r>
              <a:rPr lang="it-IT" dirty="0"/>
              <a:t> 50</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overall system </a:t>
            </a:r>
            <a:r>
              <a:rPr lang="it-IT" dirty="0" err="1"/>
              <a:t>is</a:t>
            </a:r>
            <a:r>
              <a:rPr lang="it-IT" dirty="0"/>
              <a:t> </a:t>
            </a:r>
            <a:r>
              <a:rPr lang="it-IT" dirty="0" err="1"/>
              <a:t>not</a:t>
            </a:r>
            <a:r>
              <a:rPr lang="it-IT" dirty="0"/>
              <a:t> </a:t>
            </a:r>
            <a:r>
              <a:rPr lang="it-IT" dirty="0" err="1"/>
              <a:t>much</a:t>
            </a:r>
            <a:r>
              <a:rPr lang="it-IT" dirty="0"/>
              <a:t> </a:t>
            </a:r>
            <a:r>
              <a:rPr lang="it-IT" dirty="0" err="1"/>
              <a:t>affected</a:t>
            </a: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Resources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request</a:t>
            </a:r>
            <a:r>
              <a:rPr lang="it-IT" dirty="0"/>
              <a:t>, </a:t>
            </a:r>
            <a:r>
              <a:rPr lang="it-IT" dirty="0" err="1"/>
              <a:t>cpu</a:t>
            </a:r>
            <a:r>
              <a:rPr lang="it-IT" dirty="0"/>
              <a:t> </a:t>
            </a:r>
            <a:r>
              <a:rPr lang="it-IT" dirty="0" err="1"/>
              <a:t>is</a:t>
            </a:r>
            <a:r>
              <a:rPr lang="it-IT" dirty="0"/>
              <a:t> the </a:t>
            </a:r>
            <a:r>
              <a:rPr lang="it-IT" dirty="0" err="1"/>
              <a:t>same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Memory </a:t>
            </a:r>
            <a:r>
              <a:rPr lang="it-IT" dirty="0" err="1"/>
              <a:t>also</a:t>
            </a:r>
            <a:r>
              <a:rPr lang="it-IT" dirty="0"/>
              <a:t> </a:t>
            </a:r>
            <a:r>
              <a:rPr lang="it-IT" dirty="0" err="1"/>
              <a:t>doesn’t</a:t>
            </a:r>
            <a:r>
              <a:rPr lang="it-IT" dirty="0"/>
              <a:t>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Probably</a:t>
            </a:r>
            <a:r>
              <a:rPr lang="it-IT" dirty="0"/>
              <a:t> </a:t>
            </a:r>
            <a:r>
              <a:rPr lang="it-IT" dirty="0" err="1"/>
              <a:t>because</a:t>
            </a:r>
            <a:r>
              <a:rPr lang="it-IT" dirty="0"/>
              <a:t> of </a:t>
            </a:r>
            <a:r>
              <a:rPr lang="it-IT" dirty="0" err="1"/>
              <a:t>effective</a:t>
            </a:r>
            <a:r>
              <a:rPr lang="it-IT" dirty="0"/>
              <a:t> management</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cpu</a:t>
            </a:r>
            <a:endParaRPr lang="it-IT" dirty="0"/>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2nd</a:t>
            </a:r>
            <a:r>
              <a:rPr lang="it-IT" dirty="0"/>
              <a:t> </a:t>
            </a:r>
            <a:r>
              <a:rPr lang="it-IT" dirty="0" err="1"/>
              <a:t>vantage</a:t>
            </a:r>
            <a:r>
              <a:rPr lang="it-IT" dirty="0"/>
              <a:t> point = server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Present</a:t>
            </a:r>
            <a:r>
              <a:rPr lang="it-IT" dirty="0"/>
              <a:t> </a:t>
            </a:r>
            <a:r>
              <a:rPr lang="it-IT" dirty="0" err="1"/>
              <a:t>only</a:t>
            </a:r>
            <a:r>
              <a:rPr lang="it-IT" dirty="0"/>
              <a:t> </a:t>
            </a:r>
            <a:r>
              <a:rPr lang="it-IT" dirty="0" err="1"/>
              <a:t>type</a:t>
            </a:r>
            <a:r>
              <a:rPr lang="it-IT" dirty="0"/>
              <a:t> A and </a:t>
            </a:r>
            <a:r>
              <a:rPr lang="it-IT" dirty="0" err="1"/>
              <a:t>ANY</a:t>
            </a:r>
            <a:r>
              <a:rPr lang="it-IT" dirty="0"/>
              <a:t>, </a:t>
            </a:r>
            <a:r>
              <a:rPr lang="it-IT" dirty="0" err="1"/>
              <a:t>almost</a:t>
            </a:r>
            <a:r>
              <a:rPr lang="it-IT" dirty="0"/>
              <a:t> no impact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7594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memory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Oscillating</a:t>
            </a:r>
            <a:r>
              <a:rPr lang="it-IT" dirty="0"/>
              <a:t> </a:t>
            </a:r>
            <a:r>
              <a:rPr lang="it-IT" dirty="0" err="1"/>
              <a:t>behavior</a:t>
            </a:r>
            <a:r>
              <a:rPr lang="it-IT" dirty="0"/>
              <a:t> – </a:t>
            </a:r>
            <a:r>
              <a:rPr lang="it-IT" dirty="0" err="1"/>
              <a:t>memory</a:t>
            </a:r>
            <a:r>
              <a:rPr lang="it-IT" dirty="0"/>
              <a:t> </a:t>
            </a:r>
            <a:r>
              <a:rPr lang="it-IT" dirty="0" err="1"/>
              <a:t>cleaning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No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50k</a:t>
            </a:r>
            <a:r>
              <a:rPr lang="it-IT" dirty="0"/>
              <a:t> </a:t>
            </a:r>
            <a:r>
              <a:rPr lang="it-IT" dirty="0" err="1"/>
              <a:t>pps</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query times </a:t>
            </a:r>
            <a:r>
              <a:rPr lang="it-IT" dirty="0" err="1"/>
              <a:t>increased</a:t>
            </a:r>
            <a:r>
              <a:rPr lang="it-IT" dirty="0"/>
              <a:t> </a:t>
            </a:r>
          </a:p>
          <a:p>
            <a:pPr marL="0" lvl="0" indent="0" algn="l" rtl="0">
              <a:spcBef>
                <a:spcPts val="0"/>
              </a:spcBef>
              <a:spcAft>
                <a:spcPts val="0"/>
              </a:spcAft>
              <a:buNone/>
            </a:pPr>
            <a:r>
              <a:rPr lang="it-IT" dirty="0"/>
              <a:t>Ping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a:t>
            </a:r>
            <a:r>
              <a:rPr lang="it-IT" dirty="0" err="1"/>
              <a:t>cpu</a:t>
            </a:r>
            <a:r>
              <a:rPr lang="it-IT" dirty="0"/>
              <a:t> </a:t>
            </a:r>
            <a:r>
              <a:rPr lang="it-IT" dirty="0" err="1"/>
              <a:t>used</a:t>
            </a:r>
            <a:r>
              <a:rPr lang="it-IT" dirty="0"/>
              <a:t> a </a:t>
            </a:r>
            <a:r>
              <a:rPr lang="it-IT" dirty="0" err="1"/>
              <a:t>lot</a:t>
            </a:r>
            <a:endParaRPr lang="it-IT" dirty="0"/>
          </a:p>
          <a:p>
            <a:pPr marL="0" lvl="0" indent="0" algn="l" rtl="0">
              <a:spcBef>
                <a:spcPts val="0"/>
              </a:spcBef>
              <a:spcAft>
                <a:spcPts val="0"/>
              </a:spcAft>
              <a:buNone/>
            </a:pPr>
            <a:r>
              <a:rPr lang="it-IT" dirty="0"/>
              <a:t>Memory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filtering?</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Wireshark</a:t>
            </a:r>
            <a:r>
              <a:rPr lang="it-IT" dirty="0"/>
              <a:t> packages</a:t>
            </a:r>
          </a:p>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last </a:t>
            </a:r>
            <a:r>
              <a:rPr lang="it-IT" dirty="0" err="1"/>
              <a:t>thing</a:t>
            </a:r>
            <a:r>
              <a:rPr lang="it-IT" dirty="0"/>
              <a:t>, </a:t>
            </a:r>
            <a:r>
              <a:rPr lang="it-IT" dirty="0" err="1"/>
              <a:t>we</a:t>
            </a:r>
            <a:r>
              <a:rPr lang="it-IT" dirty="0"/>
              <a:t> made a </a:t>
            </a:r>
            <a:r>
              <a:rPr lang="it-IT" dirty="0" err="1"/>
              <a:t>research</a:t>
            </a:r>
            <a:r>
              <a:rPr lang="it-IT" dirty="0"/>
              <a:t> </a:t>
            </a:r>
            <a:r>
              <a:rPr lang="it-IT" dirty="0" err="1"/>
              <a:t>about</a:t>
            </a:r>
            <a:r>
              <a:rPr lang="it-IT" dirty="0"/>
              <a:t> some </a:t>
            </a:r>
            <a:r>
              <a:rPr lang="it-IT" dirty="0" err="1"/>
              <a:t>mitigation</a:t>
            </a:r>
            <a:r>
              <a:rPr lang="it-IT" dirty="0"/>
              <a:t> </a:t>
            </a:r>
            <a:r>
              <a:rPr lang="it-IT" dirty="0" err="1"/>
              <a:t>mechanisms</a:t>
            </a:r>
            <a:r>
              <a:rPr lang="it-IT" dirty="0"/>
              <a:t> </a:t>
            </a:r>
            <a:r>
              <a:rPr lang="it-IT" dirty="0" err="1"/>
              <a:t>that</a:t>
            </a:r>
            <a:r>
              <a:rPr lang="it-IT" dirty="0"/>
              <a:t> can be </a:t>
            </a:r>
            <a:r>
              <a:rPr lang="it-IT" dirty="0" err="1"/>
              <a:t>employed</a:t>
            </a:r>
            <a:r>
              <a:rPr lang="it-IT" dirty="0"/>
              <a:t> </a:t>
            </a:r>
            <a:r>
              <a:rPr lang="it-IT" dirty="0" err="1"/>
              <a:t>against</a:t>
            </a:r>
            <a:r>
              <a:rPr lang="it-IT" dirty="0"/>
              <a:t> </a:t>
            </a:r>
            <a:r>
              <a:rPr lang="it-IT" dirty="0" err="1"/>
              <a:t>DDoS</a:t>
            </a:r>
            <a:r>
              <a:rPr lang="it-IT" dirty="0"/>
              <a:t> </a:t>
            </a:r>
            <a:r>
              <a:rPr lang="it-IT" dirty="0" err="1"/>
              <a:t>attacks</a:t>
            </a:r>
            <a:r>
              <a:rPr lang="it-IT"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76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800" dirty="0">
                <a:effectLst/>
                <a:latin typeface="Times New Roman" panose="02020603050405020304" pitchFamily="18" charset="0"/>
                <a:ea typeface="Times New Roman" panose="02020603050405020304" pitchFamily="18" charset="0"/>
              </a:rPr>
              <a:t>We started from the intention of simulating a DDoS attack, however as you can see from the figure, there are many different ways in which this type of attack can be performed.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effectLst/>
                <a:latin typeface="Times New Roman" panose="02020603050405020304" pitchFamily="18" charset="0"/>
                <a:ea typeface="Times New Roman" panose="02020603050405020304" pitchFamily="18"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effectLst/>
                <a:latin typeface="Times New Roman" panose="02020603050405020304" pitchFamily="18" charset="0"/>
                <a:ea typeface="Times New Roman" panose="02020603050405020304" pitchFamily="18" charset="0"/>
              </a:rPr>
              <a:t>Our goal was that of experimenting something commonly used in real word situations and not just in sporadic cases.</a:t>
            </a:r>
            <a:endParaRPr lang="en-IT"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can be </a:t>
            </a:r>
            <a:r>
              <a:rPr lang="it-IT" dirty="0" err="1"/>
              <a:t>roughly</a:t>
            </a:r>
            <a:r>
              <a:rPr lang="it-IT" dirty="0"/>
              <a:t> </a:t>
            </a:r>
            <a:r>
              <a:rPr lang="it-IT" dirty="0" err="1"/>
              <a:t>classified</a:t>
            </a:r>
            <a:r>
              <a:rPr lang="it-IT" dirty="0"/>
              <a:t> in </a:t>
            </a:r>
            <a:r>
              <a:rPr lang="it-IT" dirty="0" err="1"/>
              <a:t>two</a:t>
            </a:r>
            <a:r>
              <a:rPr lang="it-IT" dirty="0"/>
              <a:t> </a:t>
            </a:r>
            <a:r>
              <a:rPr lang="it-IT" dirty="0" err="1"/>
              <a:t>categories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Proactive</a:t>
            </a:r>
            <a:r>
              <a:rPr lang="it-IT" dirty="0"/>
              <a:t> </a:t>
            </a:r>
            <a:r>
              <a:rPr lang="it-IT" dirty="0" err="1"/>
              <a:t>measures</a:t>
            </a:r>
            <a:r>
              <a:rPr lang="it-IT" dirty="0"/>
              <a:t> </a:t>
            </a:r>
            <a:r>
              <a:rPr lang="it-IT" dirty="0" err="1"/>
              <a:t>that</a:t>
            </a:r>
            <a:r>
              <a:rPr lang="it-IT" dirty="0"/>
              <a:t> </a:t>
            </a:r>
            <a:r>
              <a:rPr lang="it-IT" dirty="0" err="1"/>
              <a:t>tries</a:t>
            </a:r>
            <a:r>
              <a:rPr lang="it-IT" dirty="0"/>
              <a:t> to </a:t>
            </a:r>
            <a:r>
              <a:rPr lang="it-IT" dirty="0" err="1"/>
              <a:t>prevent</a:t>
            </a:r>
            <a:r>
              <a:rPr lang="it-IT" dirty="0"/>
              <a:t> and </a:t>
            </a:r>
            <a:r>
              <a:rPr lang="it-IT" dirty="0" err="1"/>
              <a:t>avoid</a:t>
            </a:r>
            <a:r>
              <a:rPr lang="it-IT" dirty="0"/>
              <a:t>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Reactive</a:t>
            </a:r>
            <a:r>
              <a:rPr lang="it-IT" dirty="0"/>
              <a:t> </a:t>
            </a:r>
            <a:r>
              <a:rPr lang="it-IT" dirty="0" err="1"/>
              <a:t>measures</a:t>
            </a:r>
            <a:r>
              <a:rPr lang="it-IT" dirty="0"/>
              <a:t> </a:t>
            </a:r>
            <a:r>
              <a:rPr lang="it-IT" dirty="0" err="1"/>
              <a:t>aimed</a:t>
            </a:r>
            <a:r>
              <a:rPr lang="it-IT" dirty="0"/>
              <a:t> </a:t>
            </a:r>
            <a:r>
              <a:rPr lang="it-IT" dirty="0" err="1"/>
              <a:t>at</a:t>
            </a:r>
            <a:r>
              <a:rPr lang="it-IT" dirty="0"/>
              <a:t> </a:t>
            </a:r>
            <a:r>
              <a:rPr lang="it-IT" dirty="0" err="1"/>
              <a:t>identifying</a:t>
            </a:r>
            <a:r>
              <a:rPr lang="it-IT" dirty="0"/>
              <a:t> and stop </a:t>
            </a:r>
            <a:r>
              <a:rPr lang="it-IT" dirty="0" err="1"/>
              <a:t>as</a:t>
            </a:r>
            <a:r>
              <a:rPr lang="it-IT" dirty="0"/>
              <a:t> </a:t>
            </a:r>
            <a:r>
              <a:rPr lang="it-IT" dirty="0" err="1"/>
              <a:t>soon</a:t>
            </a:r>
            <a:r>
              <a:rPr lang="it-IT" dirty="0"/>
              <a:t> </a:t>
            </a:r>
            <a:r>
              <a:rPr lang="it-IT" dirty="0" err="1"/>
              <a:t>as</a:t>
            </a:r>
            <a:r>
              <a:rPr lang="it-IT" dirty="0"/>
              <a:t> </a:t>
            </a:r>
            <a:r>
              <a:rPr lang="it-IT" dirty="0" err="1"/>
              <a:t>possible</a:t>
            </a:r>
            <a:r>
              <a:rPr lang="it-IT" dirty="0"/>
              <a:t> the </a:t>
            </a:r>
            <a:r>
              <a:rPr lang="it-IT" dirty="0" err="1"/>
              <a:t>attack</a:t>
            </a:r>
            <a:r>
              <a:rPr lang="it-IT" dirty="0"/>
              <a:t>, </a:t>
            </a:r>
            <a:r>
              <a:rPr lang="it-IT" dirty="0" err="1"/>
              <a:t>while</a:t>
            </a:r>
            <a:r>
              <a:rPr lang="it-IT" dirty="0"/>
              <a:t> </a:t>
            </a:r>
            <a:r>
              <a:rPr lang="it-IT" dirty="0" err="1"/>
              <a:t>increasing</a:t>
            </a:r>
            <a:r>
              <a:rPr lang="it-IT" dirty="0"/>
              <a:t> the system </a:t>
            </a:r>
            <a:r>
              <a:rPr lang="it-IT" dirty="0" err="1"/>
              <a:t>resilience</a:t>
            </a:r>
            <a:r>
              <a:rPr lang="it-IT" dirty="0"/>
              <a:t> </a:t>
            </a:r>
            <a:r>
              <a:rPr lang="it-IT" dirty="0" err="1"/>
              <a:t>as</a:t>
            </a:r>
            <a:r>
              <a:rPr lang="it-IT" dirty="0"/>
              <a:t> </a:t>
            </a:r>
            <a:r>
              <a:rPr lang="it-IT" dirty="0" err="1"/>
              <a:t>well</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Read the </a:t>
            </a:r>
            <a:r>
              <a:rPr lang="it-IT" dirty="0" err="1"/>
              <a:t>measures</a:t>
            </a:r>
            <a:r>
              <a:rPr lang="it-IT" dirty="0"/>
              <a: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idea </a:t>
            </a:r>
            <a:r>
              <a:rPr lang="it-IT" dirty="0" err="1"/>
              <a:t>behind</a:t>
            </a:r>
            <a:r>
              <a:rPr lang="it-IT" dirty="0"/>
              <a:t> the rate </a:t>
            </a:r>
            <a:r>
              <a:rPr lang="it-IT" dirty="0" err="1"/>
              <a:t>limiting</a:t>
            </a:r>
            <a:r>
              <a:rPr lang="it-IT" dirty="0"/>
              <a:t> </a:t>
            </a:r>
            <a:r>
              <a:rPr lang="it-IT" dirty="0" err="1"/>
              <a:t>is</a:t>
            </a:r>
            <a:r>
              <a:rPr lang="it-IT" dirty="0"/>
              <a:t> to </a:t>
            </a:r>
            <a:r>
              <a:rPr lang="it-IT" dirty="0" err="1"/>
              <a:t>limit</a:t>
            </a:r>
            <a:r>
              <a:rPr lang="it-IT" dirty="0"/>
              <a:t> </a:t>
            </a:r>
            <a:r>
              <a:rPr lang="it-IT" dirty="0" err="1"/>
              <a:t>th</a:t>
            </a:r>
            <a:r>
              <a:rPr lang="it-IT" dirty="0"/>
              <a:t> </a:t>
            </a:r>
            <a:r>
              <a:rPr lang="it-IT" dirty="0" err="1"/>
              <a:t>enumber</a:t>
            </a:r>
            <a:r>
              <a:rPr lang="it-IT" dirty="0"/>
              <a:t> of </a:t>
            </a:r>
            <a:r>
              <a:rPr lang="it-IT" dirty="0" err="1"/>
              <a:t>response</a:t>
            </a:r>
            <a:r>
              <a:rPr lang="it-IT" dirty="0"/>
              <a:t> a server can </a:t>
            </a:r>
            <a:r>
              <a:rPr lang="it-IT" dirty="0" err="1"/>
              <a:t>provide</a:t>
            </a:r>
            <a:r>
              <a:rPr lang="it-IT" dirty="0"/>
              <a:t> to a </a:t>
            </a:r>
            <a:r>
              <a:rPr lang="it-IT" dirty="0" err="1"/>
              <a:t>given</a:t>
            </a:r>
            <a:r>
              <a:rPr lang="it-IT" dirty="0"/>
              <a:t> IP. </a:t>
            </a:r>
            <a:r>
              <a:rPr lang="it-IT" dirty="0" err="1"/>
              <a:t>That</a:t>
            </a:r>
            <a:r>
              <a:rPr lang="it-IT" dirty="0"/>
              <a:t> way the server can stop </a:t>
            </a:r>
            <a:r>
              <a:rPr lang="it-IT" dirty="0" err="1"/>
              <a:t>providing</a:t>
            </a:r>
            <a:r>
              <a:rPr lang="it-IT" dirty="0"/>
              <a:t> </a:t>
            </a:r>
            <a:r>
              <a:rPr lang="it-IT" dirty="0" err="1"/>
              <a:t>answer</a:t>
            </a:r>
            <a:r>
              <a:rPr lang="it-IT" dirty="0"/>
              <a:t> to the </a:t>
            </a:r>
            <a:r>
              <a:rPr lang="it-IT" dirty="0" err="1"/>
              <a:t>spoofed</a:t>
            </a:r>
            <a:r>
              <a:rPr lang="it-IT" dirty="0"/>
              <a:t> IP and the </a:t>
            </a:r>
            <a:r>
              <a:rPr lang="it-IT" dirty="0" err="1"/>
              <a:t>reflection</a:t>
            </a:r>
            <a:r>
              <a:rPr lang="it-IT" dirty="0"/>
              <a:t> </a:t>
            </a:r>
            <a:r>
              <a:rPr lang="it-IT" dirty="0" err="1"/>
              <a:t>effect</a:t>
            </a:r>
            <a:r>
              <a:rPr lang="it-IT" dirty="0"/>
              <a:t> </a:t>
            </a:r>
            <a:r>
              <a:rPr lang="it-IT" dirty="0" err="1"/>
              <a:t>is</a:t>
            </a:r>
            <a:r>
              <a:rPr lang="it-IT" dirty="0"/>
              <a:t> </a:t>
            </a:r>
            <a:r>
              <a:rPr lang="it-IT" dirty="0" err="1"/>
              <a:t>mitigated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As</a:t>
            </a:r>
            <a:r>
              <a:rPr lang="it-IT" dirty="0"/>
              <a:t> </a:t>
            </a:r>
            <a:r>
              <a:rPr lang="it-IT" dirty="0" err="1"/>
              <a:t>regard</a:t>
            </a:r>
            <a:r>
              <a:rPr lang="it-IT" dirty="0"/>
              <a:t> the </a:t>
            </a:r>
            <a:r>
              <a:rPr lang="it-IT" dirty="0" err="1"/>
              <a:t>trusted</a:t>
            </a:r>
            <a:r>
              <a:rPr lang="it-IT" dirty="0"/>
              <a:t> sources the idea </a:t>
            </a:r>
            <a:r>
              <a:rPr lang="it-IT" dirty="0" err="1"/>
              <a:t>is</a:t>
            </a:r>
            <a:r>
              <a:rPr lang="it-IT" dirty="0"/>
              <a:t> to create a </a:t>
            </a:r>
            <a:r>
              <a:rPr lang="it-IT" dirty="0" err="1"/>
              <a:t>whitelist</a:t>
            </a:r>
            <a:r>
              <a:rPr lang="it-IT" dirty="0"/>
              <a:t> of IP </a:t>
            </a:r>
            <a:r>
              <a:rPr lang="it-IT" dirty="0" err="1"/>
              <a:t>that</a:t>
            </a:r>
            <a:r>
              <a:rPr lang="it-IT" dirty="0"/>
              <a:t> are </a:t>
            </a:r>
            <a:r>
              <a:rPr lang="it-IT" dirty="0" err="1"/>
              <a:t>legitimated</a:t>
            </a:r>
            <a:r>
              <a:rPr lang="it-IT" dirty="0"/>
              <a:t> to </a:t>
            </a:r>
            <a:r>
              <a:rPr lang="it-IT" dirty="0" err="1"/>
              <a:t>send</a:t>
            </a:r>
            <a:r>
              <a:rPr lang="it-IT" dirty="0"/>
              <a:t> queries to the DNS server. </a:t>
            </a:r>
          </a:p>
          <a:p>
            <a:pPr marL="0" lvl="0" indent="0" algn="l" rtl="0">
              <a:spcBef>
                <a:spcPts val="0"/>
              </a:spcBef>
              <a:spcAft>
                <a:spcPts val="0"/>
              </a:spcAft>
              <a:buNone/>
            </a:pPr>
            <a:r>
              <a:rPr lang="it-IT" dirty="0" err="1"/>
              <a:t>Thereby</a:t>
            </a:r>
            <a:r>
              <a:rPr lang="it-IT" dirty="0"/>
              <a:t>, the </a:t>
            </a:r>
            <a:r>
              <a:rPr lang="it-IT" dirty="0" err="1"/>
              <a:t>number</a:t>
            </a:r>
            <a:r>
              <a:rPr lang="it-IT" dirty="0"/>
              <a:t> of IP </a:t>
            </a:r>
            <a:r>
              <a:rPr lang="it-IT" dirty="0" err="1"/>
              <a:t>that</a:t>
            </a:r>
            <a:r>
              <a:rPr lang="it-IT" dirty="0"/>
              <a:t> can be </a:t>
            </a:r>
            <a:r>
              <a:rPr lang="it-IT" dirty="0" err="1"/>
              <a:t>spoofed</a:t>
            </a:r>
            <a:r>
              <a:rPr lang="it-IT" dirty="0"/>
              <a:t> to </a:t>
            </a:r>
            <a:r>
              <a:rPr lang="it-IT" dirty="0" err="1"/>
              <a:t>perform</a:t>
            </a:r>
            <a:r>
              <a:rPr lang="it-IT" dirty="0"/>
              <a:t> </a:t>
            </a:r>
            <a:r>
              <a:rPr lang="it-IT" dirty="0" err="1"/>
              <a:t>attack</a:t>
            </a:r>
            <a:r>
              <a:rPr lang="it-IT" dirty="0"/>
              <a:t> </a:t>
            </a:r>
            <a:r>
              <a:rPr lang="it-IT" dirty="0" err="1"/>
              <a:t>is</a:t>
            </a:r>
            <a:r>
              <a:rPr lang="it-IT" dirty="0"/>
              <a:t> </a:t>
            </a:r>
            <a:r>
              <a:rPr lang="it-IT" dirty="0" err="1"/>
              <a:t>reduced</a:t>
            </a:r>
            <a:r>
              <a:rPr lang="it-IT" dirty="0"/>
              <a:t> and </a:t>
            </a:r>
            <a:r>
              <a:rPr lang="it-IT" dirty="0" err="1"/>
              <a:t>consequentely</a:t>
            </a:r>
            <a:r>
              <a:rPr lang="it-IT" dirty="0"/>
              <a:t> the </a:t>
            </a:r>
            <a:r>
              <a:rPr lang="it-IT" dirty="0" err="1"/>
              <a:t>probability</a:t>
            </a:r>
            <a:r>
              <a:rPr lang="it-IT" dirty="0"/>
              <a:t> of an </a:t>
            </a:r>
            <a:r>
              <a:rPr lang="it-IT" dirty="0" err="1"/>
              <a:t>attack</a:t>
            </a:r>
            <a:r>
              <a:rPr lang="it-IT" dirty="0"/>
              <a:t>.</a:t>
            </a:r>
          </a:p>
          <a:p>
            <a:pPr marL="0" lvl="0" indent="0" algn="l" rtl="0">
              <a:spcBef>
                <a:spcPts val="0"/>
              </a:spcBef>
              <a:spcAft>
                <a:spcPts val="0"/>
              </a:spcAft>
              <a:buNone/>
            </a:pPr>
            <a:r>
              <a:rPr lang="it-IT" dirty="0" err="1"/>
              <a:t>However</a:t>
            </a:r>
            <a:r>
              <a:rPr lang="it-IT" dirty="0"/>
              <a:t> </a:t>
            </a:r>
            <a:r>
              <a:rPr lang="it-IT" dirty="0" err="1"/>
              <a:t>there</a:t>
            </a:r>
            <a:r>
              <a:rPr lang="it-IT" dirty="0"/>
              <a:t> </a:t>
            </a:r>
            <a:r>
              <a:rPr lang="it-IT" dirty="0" err="1"/>
              <a:t>is</a:t>
            </a:r>
            <a:r>
              <a:rPr lang="it-IT" dirty="0"/>
              <a:t> </a:t>
            </a:r>
            <a:r>
              <a:rPr lang="it-IT" dirty="0" err="1"/>
              <a:t>still</a:t>
            </a:r>
            <a:r>
              <a:rPr lang="it-IT" dirty="0"/>
              <a:t> the risk of the </a:t>
            </a:r>
            <a:r>
              <a:rPr lang="it-IT" dirty="0" err="1"/>
              <a:t>trusted</a:t>
            </a:r>
            <a:r>
              <a:rPr lang="it-IT" dirty="0"/>
              <a:t> IP to be </a:t>
            </a:r>
            <a:r>
              <a:rPr lang="it-IT" dirty="0" err="1"/>
              <a:t>spoofed</a:t>
            </a:r>
            <a:r>
              <a:rPr lang="it-IT" dirty="0"/>
              <a:t>, so </a:t>
            </a:r>
            <a:r>
              <a:rPr lang="it-IT" dirty="0" err="1"/>
              <a:t>it</a:t>
            </a:r>
            <a:r>
              <a:rPr lang="it-IT" dirty="0"/>
              <a:t> </a:t>
            </a:r>
            <a:r>
              <a:rPr lang="it-IT" dirty="0" err="1"/>
              <a:t>is</a:t>
            </a:r>
            <a:r>
              <a:rPr lang="it-IT" dirty="0"/>
              <a:t> </a:t>
            </a:r>
            <a:r>
              <a:rPr lang="it-IT" dirty="0" err="1"/>
              <a:t>not</a:t>
            </a:r>
            <a:r>
              <a:rPr lang="it-IT" dirty="0"/>
              <a:t> a </a:t>
            </a:r>
            <a:r>
              <a:rPr lang="it-IT" dirty="0" err="1"/>
              <a:t>foolproof</a:t>
            </a:r>
            <a:r>
              <a:rPr lang="it-IT" dirty="0"/>
              <a:t> </a:t>
            </a:r>
            <a:r>
              <a:rPr lang="it-IT" dirty="0" err="1"/>
              <a:t>measure</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Lastly</a:t>
            </a:r>
            <a:r>
              <a:rPr lang="it-IT" dirty="0"/>
              <a:t> </a:t>
            </a:r>
            <a:r>
              <a:rPr lang="it-IT" dirty="0" err="1"/>
              <a:t>it</a:t>
            </a:r>
            <a:r>
              <a:rPr lang="it-IT" dirty="0"/>
              <a:t> </a:t>
            </a:r>
            <a:r>
              <a:rPr lang="it-IT" dirty="0" err="1"/>
              <a:t>is</a:t>
            </a:r>
            <a:r>
              <a:rPr lang="it-IT" dirty="0"/>
              <a:t> </a:t>
            </a:r>
            <a:r>
              <a:rPr lang="it-IT" dirty="0" err="1"/>
              <a:t>possible</a:t>
            </a:r>
            <a:r>
              <a:rPr lang="it-IT" dirty="0"/>
              <a:t> to set firewall to control and filter </a:t>
            </a:r>
            <a:r>
              <a:rPr lang="it-IT" dirty="0" err="1"/>
              <a:t>traffic</a:t>
            </a:r>
            <a:r>
              <a:rPr lang="it-IT" dirty="0"/>
              <a:t> to </a:t>
            </a:r>
            <a:r>
              <a:rPr lang="it-IT" dirty="0" err="1"/>
              <a:t>block</a:t>
            </a:r>
            <a:r>
              <a:rPr lang="it-IT" dirty="0"/>
              <a:t> the queries and </a:t>
            </a:r>
            <a:r>
              <a:rPr lang="it-IT" dirty="0" err="1"/>
              <a:t>prevent</a:t>
            </a:r>
            <a:r>
              <a:rPr lang="it-IT" dirty="0"/>
              <a:t> the </a:t>
            </a:r>
            <a:r>
              <a:rPr lang="it-IT" dirty="0" err="1"/>
              <a:t>attack</a:t>
            </a:r>
            <a:r>
              <a:rPr lang="it-IT" dirty="0"/>
              <a:t>.</a:t>
            </a:r>
          </a:p>
        </p:txBody>
      </p:sp>
    </p:spTree>
    <p:extLst>
      <p:ext uri="{BB962C8B-B14F-4D97-AF65-F5344CB8AC3E}">
        <p14:creationId xmlns:p14="http://schemas.microsoft.com/office/powerpoint/2010/main" val="32188145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Here are some </a:t>
            </a:r>
            <a:r>
              <a:rPr lang="it-IT" dirty="0" err="1"/>
              <a:t>reactive</a:t>
            </a:r>
            <a:r>
              <a:rPr lang="it-IT" dirty="0"/>
              <a:t> </a:t>
            </a:r>
            <a:r>
              <a:rPr lang="it-IT" dirty="0" err="1"/>
              <a:t>measures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first </a:t>
            </a:r>
            <a:r>
              <a:rPr lang="it-IT" dirty="0" err="1"/>
              <a:t>is</a:t>
            </a:r>
            <a:r>
              <a:rPr lang="it-IT" dirty="0"/>
              <a:t> the </a:t>
            </a:r>
            <a:r>
              <a:rPr lang="it-IT" dirty="0" err="1"/>
              <a:t>anycast</a:t>
            </a:r>
            <a:r>
              <a:rPr lang="it-IT" dirty="0"/>
              <a:t> </a:t>
            </a:r>
            <a:r>
              <a:rPr lang="it-IT" dirty="0" err="1"/>
              <a:t>scheme</a:t>
            </a:r>
            <a:r>
              <a:rPr lang="it-IT" dirty="0"/>
              <a:t>. The idea </a:t>
            </a:r>
            <a:r>
              <a:rPr lang="it-IT" dirty="0" err="1"/>
              <a:t>here</a:t>
            </a:r>
            <a:r>
              <a:rPr lang="it-IT" dirty="0"/>
              <a:t> </a:t>
            </a:r>
            <a:r>
              <a:rPr lang="it-IT" dirty="0" err="1"/>
              <a:t>is</a:t>
            </a:r>
            <a:r>
              <a:rPr lang="it-IT" dirty="0"/>
              <a:t> to create </a:t>
            </a:r>
            <a:r>
              <a:rPr lang="it-IT" dirty="0" err="1"/>
              <a:t>replicas</a:t>
            </a:r>
            <a:r>
              <a:rPr lang="it-IT" dirty="0"/>
              <a:t> of the server </a:t>
            </a:r>
            <a:r>
              <a:rPr lang="it-IT" dirty="0" err="1"/>
              <a:t>all</a:t>
            </a:r>
            <a:r>
              <a:rPr lang="it-IT" dirty="0"/>
              <a:t> with the </a:t>
            </a:r>
            <a:r>
              <a:rPr lang="it-IT" dirty="0" err="1"/>
              <a:t>same</a:t>
            </a:r>
            <a:r>
              <a:rPr lang="it-IT" dirty="0"/>
              <a:t> </a:t>
            </a:r>
            <a:r>
              <a:rPr lang="it-IT" dirty="0" err="1"/>
              <a:t>logical</a:t>
            </a:r>
            <a:r>
              <a:rPr lang="it-IT" dirty="0"/>
              <a:t> IP and use the </a:t>
            </a:r>
            <a:r>
              <a:rPr lang="it-IT" dirty="0" err="1"/>
              <a:t>anycast</a:t>
            </a:r>
            <a:r>
              <a:rPr lang="it-IT" dirty="0"/>
              <a:t> </a:t>
            </a:r>
            <a:r>
              <a:rPr lang="it-IT" dirty="0" err="1"/>
              <a:t>scheme</a:t>
            </a:r>
            <a:r>
              <a:rPr lang="it-IT" dirty="0"/>
              <a:t> to </a:t>
            </a:r>
            <a:r>
              <a:rPr lang="it-IT" dirty="0" err="1"/>
              <a:t>choose</a:t>
            </a:r>
            <a:r>
              <a:rPr lang="it-IT" dirty="0"/>
              <a:t> </a:t>
            </a:r>
            <a:r>
              <a:rPr lang="it-IT" dirty="0" err="1"/>
              <a:t>at</a:t>
            </a:r>
            <a:r>
              <a:rPr lang="it-IT" dirty="0"/>
              <a:t> </a:t>
            </a:r>
            <a:r>
              <a:rPr lang="it-IT" dirty="0" err="1"/>
              <a:t>any</a:t>
            </a:r>
            <a:r>
              <a:rPr lang="it-IT" dirty="0"/>
              <a:t> time the best server </a:t>
            </a:r>
            <a:r>
              <a:rPr lang="it-IT" dirty="0" err="1"/>
              <a:t>according</a:t>
            </a:r>
            <a:r>
              <a:rPr lang="it-IT" dirty="0"/>
              <a:t> to some </a:t>
            </a:r>
            <a:r>
              <a:rPr lang="it-IT" dirty="0" err="1"/>
              <a:t>criteria</a:t>
            </a:r>
            <a:r>
              <a:rPr lang="it-IT" dirty="0"/>
              <a:t> (like </a:t>
            </a:r>
            <a:r>
              <a:rPr lang="it-IT" dirty="0" err="1"/>
              <a:t>availability</a:t>
            </a:r>
            <a:r>
              <a:rPr lang="it-IT" dirty="0"/>
              <a:t> and </a:t>
            </a:r>
            <a:r>
              <a:rPr lang="it-IT" dirty="0" err="1"/>
              <a:t>traffic</a:t>
            </a:r>
            <a:r>
              <a:rPr lang="it-IT" dirty="0"/>
              <a:t>).</a:t>
            </a:r>
          </a:p>
          <a:p>
            <a:pPr marL="0" lvl="0" indent="0" algn="l" rtl="0">
              <a:spcBef>
                <a:spcPts val="0"/>
              </a:spcBef>
              <a:spcAft>
                <a:spcPts val="0"/>
              </a:spcAft>
              <a:buNone/>
            </a:pPr>
            <a:r>
              <a:rPr lang="it-IT" dirty="0" err="1"/>
              <a:t>Thereby</a:t>
            </a:r>
            <a:r>
              <a:rPr lang="it-IT" dirty="0"/>
              <a:t>, the </a:t>
            </a:r>
            <a:r>
              <a:rPr lang="it-IT" dirty="0" err="1"/>
              <a:t>attacker</a:t>
            </a:r>
            <a:r>
              <a:rPr lang="it-IT" dirty="0"/>
              <a:t> </a:t>
            </a:r>
            <a:r>
              <a:rPr lang="it-IT" dirty="0" err="1"/>
              <a:t>would</a:t>
            </a:r>
            <a:r>
              <a:rPr lang="it-IT" dirty="0"/>
              <a:t> </a:t>
            </a:r>
            <a:r>
              <a:rPr lang="it-IT" dirty="0" err="1"/>
              <a:t>have</a:t>
            </a:r>
            <a:r>
              <a:rPr lang="it-IT" dirty="0"/>
              <a:t> to </a:t>
            </a:r>
            <a:r>
              <a:rPr lang="it-IT" dirty="0" err="1"/>
              <a:t>run</a:t>
            </a:r>
            <a:r>
              <a:rPr lang="it-IT" dirty="0"/>
              <a:t> out of service </a:t>
            </a:r>
            <a:r>
              <a:rPr lang="it-IT" dirty="0" err="1"/>
              <a:t>all</a:t>
            </a:r>
            <a:r>
              <a:rPr lang="it-IT" dirty="0"/>
              <a:t> the server </a:t>
            </a:r>
            <a:r>
              <a:rPr lang="it-IT" dirty="0" err="1"/>
              <a:t>which</a:t>
            </a:r>
            <a:r>
              <a:rPr lang="it-IT" dirty="0"/>
              <a:t> </a:t>
            </a:r>
            <a:r>
              <a:rPr lang="it-IT" dirty="0" err="1"/>
              <a:t>becomes</a:t>
            </a:r>
            <a:r>
              <a:rPr lang="it-IT" dirty="0"/>
              <a:t> more </a:t>
            </a:r>
            <a:r>
              <a:rPr lang="it-IT" dirty="0" err="1"/>
              <a:t>diffucult</a:t>
            </a:r>
            <a:r>
              <a:rPr lang="it-IT" dirty="0"/>
              <a:t> the </a:t>
            </a:r>
            <a:r>
              <a:rPr lang="it-IT" dirty="0" err="1"/>
              <a:t>higher</a:t>
            </a:r>
            <a:r>
              <a:rPr lang="it-IT" dirty="0"/>
              <a:t> the </a:t>
            </a:r>
            <a:r>
              <a:rPr lang="it-IT" dirty="0" err="1"/>
              <a:t>number</a:t>
            </a:r>
            <a:r>
              <a:rPr lang="it-IT" dirty="0"/>
              <a:t> of servers.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With machine learning the idea </a:t>
            </a:r>
            <a:r>
              <a:rPr lang="it-IT" dirty="0" err="1"/>
              <a:t>is</a:t>
            </a:r>
            <a:r>
              <a:rPr lang="it-IT" dirty="0"/>
              <a:t> to </a:t>
            </a:r>
            <a:r>
              <a:rPr lang="it-IT" dirty="0" err="1"/>
              <a:t>train</a:t>
            </a:r>
            <a:r>
              <a:rPr lang="it-IT" dirty="0"/>
              <a:t> some </a:t>
            </a:r>
            <a:r>
              <a:rPr lang="it-IT" dirty="0" err="1"/>
              <a:t>classification</a:t>
            </a:r>
            <a:r>
              <a:rPr lang="it-IT" dirty="0"/>
              <a:t> </a:t>
            </a:r>
            <a:r>
              <a:rPr lang="it-IT" dirty="0" err="1"/>
              <a:t>algorithms</a:t>
            </a:r>
            <a:r>
              <a:rPr lang="it-IT" dirty="0"/>
              <a:t> like SVM, NN and </a:t>
            </a:r>
            <a:r>
              <a:rPr lang="it-IT" dirty="0" err="1"/>
              <a:t>trees</a:t>
            </a:r>
            <a:r>
              <a:rPr lang="it-IT" dirty="0"/>
              <a:t> (random </a:t>
            </a:r>
            <a:r>
              <a:rPr lang="it-IT" dirty="0" err="1"/>
              <a:t>forests</a:t>
            </a:r>
            <a:r>
              <a:rPr lang="it-IT" dirty="0"/>
              <a:t>) to discriminate </a:t>
            </a:r>
            <a:r>
              <a:rPr lang="it-IT" dirty="0" err="1"/>
              <a:t>between</a:t>
            </a:r>
            <a:r>
              <a:rPr lang="it-IT" dirty="0"/>
              <a:t> an </a:t>
            </a:r>
            <a:r>
              <a:rPr lang="it-IT" dirty="0" err="1"/>
              <a:t>attack</a:t>
            </a:r>
            <a:r>
              <a:rPr lang="it-IT" dirty="0"/>
              <a:t> situation and a </a:t>
            </a:r>
            <a:r>
              <a:rPr lang="it-IT" dirty="0" err="1"/>
              <a:t>legitimate</a:t>
            </a:r>
            <a:r>
              <a:rPr lang="it-IT" dirty="0"/>
              <a:t> one, </a:t>
            </a:r>
            <a:r>
              <a:rPr lang="it-IT" dirty="0" err="1"/>
              <a:t>according</a:t>
            </a:r>
            <a:r>
              <a:rPr lang="it-IT" dirty="0"/>
              <a:t> to some features </a:t>
            </a:r>
            <a:r>
              <a:rPr lang="it-IT" dirty="0" err="1"/>
              <a:t>extracted</a:t>
            </a:r>
            <a:r>
              <a:rPr lang="it-IT" dirty="0"/>
              <a:t> from the queries.</a:t>
            </a:r>
          </a:p>
          <a:p>
            <a:pPr marL="0" lvl="0" indent="0" algn="l" rtl="0">
              <a:spcBef>
                <a:spcPts val="0"/>
              </a:spcBef>
              <a:spcAft>
                <a:spcPts val="0"/>
              </a:spcAft>
              <a:buNone/>
            </a:pPr>
            <a:r>
              <a:rPr lang="it-IT" dirty="0" err="1"/>
              <a:t>However</a:t>
            </a:r>
            <a:r>
              <a:rPr lang="it-IT" dirty="0"/>
              <a:t> </a:t>
            </a:r>
            <a:r>
              <a:rPr lang="it-IT" dirty="0" err="1"/>
              <a:t>has</a:t>
            </a:r>
            <a:r>
              <a:rPr lang="it-IT" dirty="0"/>
              <a:t> </a:t>
            </a:r>
            <a:r>
              <a:rPr lang="it-IT" dirty="0" err="1"/>
              <a:t>been</a:t>
            </a:r>
            <a:r>
              <a:rPr lang="it-IT" dirty="0"/>
              <a:t> </a:t>
            </a:r>
            <a:r>
              <a:rPr lang="it-IT" dirty="0" err="1"/>
              <a:t>recently</a:t>
            </a:r>
            <a:r>
              <a:rPr lang="it-IT" dirty="0"/>
              <a:t> </a:t>
            </a:r>
            <a:r>
              <a:rPr lang="it-IT" dirty="0" err="1"/>
              <a:t>shown</a:t>
            </a:r>
            <a:r>
              <a:rPr lang="it-IT" dirty="0"/>
              <a:t> </a:t>
            </a:r>
            <a:r>
              <a:rPr lang="it-IT" dirty="0" err="1"/>
              <a:t>that</a:t>
            </a:r>
            <a:r>
              <a:rPr lang="it-IT" dirty="0"/>
              <a:t> </a:t>
            </a:r>
            <a:r>
              <a:rPr lang="it-IT" dirty="0" err="1"/>
              <a:t>using</a:t>
            </a:r>
            <a:r>
              <a:rPr lang="it-IT" dirty="0"/>
              <a:t> an </a:t>
            </a:r>
            <a:r>
              <a:rPr lang="it-IT" dirty="0" err="1"/>
              <a:t>adversarial</a:t>
            </a:r>
            <a:r>
              <a:rPr lang="it-IT" dirty="0"/>
              <a:t> </a:t>
            </a:r>
            <a:r>
              <a:rPr lang="it-IT" dirty="0" err="1"/>
              <a:t>approach</a:t>
            </a:r>
            <a:r>
              <a:rPr lang="it-IT" dirty="0"/>
              <a:t> the </a:t>
            </a:r>
            <a:r>
              <a:rPr lang="it-IT" dirty="0" err="1"/>
              <a:t>classification</a:t>
            </a:r>
            <a:r>
              <a:rPr lang="it-IT" dirty="0"/>
              <a:t> </a:t>
            </a:r>
            <a:r>
              <a:rPr lang="it-IT" dirty="0" err="1"/>
              <a:t>algorithm</a:t>
            </a:r>
            <a:r>
              <a:rPr lang="it-IT" dirty="0"/>
              <a:t> can be </a:t>
            </a:r>
            <a:r>
              <a:rPr lang="it-IT" dirty="0" err="1"/>
              <a:t>fooled</a:t>
            </a:r>
            <a:r>
              <a:rPr lang="it-IT" dirty="0"/>
              <a:t>. </a:t>
            </a:r>
          </a:p>
          <a:p>
            <a:pPr marL="0" lvl="0" indent="0" algn="l" rtl="0">
              <a:spcBef>
                <a:spcPts val="0"/>
              </a:spcBef>
              <a:spcAft>
                <a:spcPts val="0"/>
              </a:spcAft>
              <a:buNone/>
            </a:pPr>
            <a:r>
              <a:rPr lang="it-IT" dirty="0" err="1"/>
              <a:t>This</a:t>
            </a:r>
            <a:r>
              <a:rPr lang="it-IT" dirty="0"/>
              <a:t> </a:t>
            </a:r>
            <a:r>
              <a:rPr lang="it-IT" dirty="0" err="1"/>
              <a:t>apporach</a:t>
            </a:r>
            <a:r>
              <a:rPr lang="it-IT" dirty="0"/>
              <a:t> </a:t>
            </a:r>
            <a:r>
              <a:rPr lang="it-IT" dirty="0" err="1"/>
              <a:t>conists</a:t>
            </a:r>
            <a:r>
              <a:rPr lang="it-IT" dirty="0"/>
              <a:t> in </a:t>
            </a:r>
            <a:r>
              <a:rPr lang="it-IT" dirty="0" err="1"/>
              <a:t>taking</a:t>
            </a:r>
            <a:r>
              <a:rPr lang="it-IT" dirty="0"/>
              <a:t> a </a:t>
            </a:r>
            <a:r>
              <a:rPr lang="it-IT" dirty="0" err="1"/>
              <a:t>two</a:t>
            </a:r>
            <a:r>
              <a:rPr lang="it-IT" dirty="0"/>
              <a:t> </a:t>
            </a:r>
            <a:r>
              <a:rPr lang="it-IT" dirty="0" err="1"/>
              <a:t>netowrk</a:t>
            </a:r>
            <a:r>
              <a:rPr lang="it-IT" dirty="0"/>
              <a:t>, the </a:t>
            </a:r>
            <a:r>
              <a:rPr lang="it-IT" dirty="0" err="1"/>
              <a:t>classifier</a:t>
            </a:r>
            <a:r>
              <a:rPr lang="it-IT" dirty="0"/>
              <a:t> and </a:t>
            </a:r>
            <a:r>
              <a:rPr lang="it-IT" dirty="0" err="1"/>
              <a:t>another</a:t>
            </a:r>
            <a:r>
              <a:rPr lang="it-IT" dirty="0"/>
              <a:t> </a:t>
            </a:r>
            <a:r>
              <a:rPr lang="it-IT" dirty="0" err="1"/>
              <a:t>challenging</a:t>
            </a:r>
            <a:r>
              <a:rPr lang="it-IT" dirty="0"/>
              <a:t> </a:t>
            </a:r>
            <a:r>
              <a:rPr lang="it-IT" dirty="0" err="1"/>
              <a:t>it</a:t>
            </a:r>
            <a:r>
              <a:rPr lang="it-IT" dirty="0"/>
              <a:t>. </a:t>
            </a:r>
            <a:r>
              <a:rPr lang="it-IT" dirty="0" err="1"/>
              <a:t>This</a:t>
            </a:r>
            <a:r>
              <a:rPr lang="it-IT" dirty="0"/>
              <a:t> network can </a:t>
            </a:r>
            <a:r>
              <a:rPr lang="it-IT" dirty="0" err="1"/>
              <a:t>learn</a:t>
            </a:r>
            <a:r>
              <a:rPr lang="it-IT" dirty="0"/>
              <a:t> to </a:t>
            </a:r>
            <a:r>
              <a:rPr lang="it-IT" dirty="0" err="1"/>
              <a:t>slightly</a:t>
            </a:r>
            <a:r>
              <a:rPr lang="it-IT" dirty="0"/>
              <a:t> </a:t>
            </a:r>
            <a:r>
              <a:rPr lang="it-IT" dirty="0" err="1"/>
              <a:t>change</a:t>
            </a:r>
            <a:r>
              <a:rPr lang="it-IT" dirty="0"/>
              <a:t> the features to </a:t>
            </a:r>
            <a:r>
              <a:rPr lang="it-IT" dirty="0" err="1"/>
              <a:t>fool</a:t>
            </a:r>
            <a:r>
              <a:rPr lang="it-IT" dirty="0"/>
              <a:t> the </a:t>
            </a:r>
            <a:r>
              <a:rPr lang="it-IT" dirty="0" err="1"/>
              <a:t>classifier</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idea of </a:t>
            </a:r>
            <a:r>
              <a:rPr lang="it-IT" dirty="0" err="1"/>
              <a:t>cahching</a:t>
            </a:r>
            <a:r>
              <a:rPr lang="it-IT" dirty="0"/>
              <a:t> </a:t>
            </a:r>
            <a:r>
              <a:rPr lang="it-IT" dirty="0" err="1"/>
              <a:t>behavior</a:t>
            </a:r>
            <a:r>
              <a:rPr lang="it-IT" dirty="0"/>
              <a:t> </a:t>
            </a:r>
            <a:r>
              <a:rPr lang="it-IT" dirty="0" err="1"/>
              <a:t>is</a:t>
            </a:r>
            <a:r>
              <a:rPr lang="it-IT" dirty="0"/>
              <a:t> to </a:t>
            </a:r>
            <a:r>
              <a:rPr lang="it-IT" dirty="0" err="1"/>
              <a:t>keep</a:t>
            </a:r>
            <a:r>
              <a:rPr lang="it-IT" dirty="0"/>
              <a:t> </a:t>
            </a:r>
            <a:r>
              <a:rPr lang="it-IT" dirty="0" err="1"/>
              <a:t>providing</a:t>
            </a:r>
            <a:r>
              <a:rPr lang="it-IT" dirty="0"/>
              <a:t> the </a:t>
            </a:r>
            <a:r>
              <a:rPr lang="it-IT" dirty="0" err="1"/>
              <a:t>cached</a:t>
            </a:r>
            <a:r>
              <a:rPr lang="it-IT" dirty="0"/>
              <a:t> entry </a:t>
            </a:r>
            <a:r>
              <a:rPr lang="it-IT" dirty="0" err="1"/>
              <a:t>when</a:t>
            </a:r>
            <a:r>
              <a:rPr lang="it-IT" dirty="0"/>
              <a:t> a </a:t>
            </a:r>
            <a:r>
              <a:rPr lang="it-IT" dirty="0" err="1"/>
              <a:t>relevant</a:t>
            </a:r>
            <a:r>
              <a:rPr lang="it-IT" dirty="0"/>
              <a:t> server </a:t>
            </a:r>
            <a:r>
              <a:rPr lang="it-IT" dirty="0" err="1"/>
              <a:t>is</a:t>
            </a:r>
            <a:r>
              <a:rPr lang="it-IT" dirty="0"/>
              <a:t> down, </a:t>
            </a:r>
            <a:r>
              <a:rPr lang="it-IT" dirty="0" err="1"/>
              <a:t>indipentely</a:t>
            </a:r>
            <a:r>
              <a:rPr lang="it-IT" dirty="0"/>
              <a:t> on the TTL. </a:t>
            </a:r>
            <a:r>
              <a:rPr lang="it-IT" dirty="0" err="1"/>
              <a:t>That</a:t>
            </a:r>
            <a:r>
              <a:rPr lang="it-IT" dirty="0"/>
              <a:t> way </a:t>
            </a:r>
            <a:r>
              <a:rPr lang="it-IT" dirty="0" err="1"/>
              <a:t>even</a:t>
            </a:r>
            <a:r>
              <a:rPr lang="it-IT" dirty="0"/>
              <a:t> </a:t>
            </a:r>
            <a:r>
              <a:rPr lang="it-IT" dirty="0" err="1"/>
              <a:t>during</a:t>
            </a:r>
            <a:r>
              <a:rPr lang="it-IT" dirty="0"/>
              <a:t> an </a:t>
            </a:r>
            <a:r>
              <a:rPr lang="it-IT" dirty="0" err="1"/>
              <a:t>attack</a:t>
            </a:r>
            <a:r>
              <a:rPr lang="it-IT" dirty="0"/>
              <a:t> the </a:t>
            </a:r>
            <a:r>
              <a:rPr lang="it-IT" dirty="0" err="1"/>
              <a:t>cached</a:t>
            </a:r>
            <a:r>
              <a:rPr lang="it-IT" dirty="0"/>
              <a:t> entries can be </a:t>
            </a:r>
            <a:r>
              <a:rPr lang="it-IT" dirty="0" err="1"/>
              <a:t>served</a:t>
            </a:r>
            <a:r>
              <a:rPr lang="it-IT" dirty="0"/>
              <a:t>, </a:t>
            </a:r>
            <a:r>
              <a:rPr lang="it-IT" dirty="0" err="1"/>
              <a:t>increasing</a:t>
            </a:r>
            <a:r>
              <a:rPr lang="it-IT" dirty="0"/>
              <a:t> the </a:t>
            </a:r>
            <a:r>
              <a:rPr lang="it-IT" dirty="0" err="1"/>
              <a:t>resilience</a:t>
            </a:r>
            <a:r>
              <a:rPr lang="it-IT" dirty="0"/>
              <a:t> of the system.</a:t>
            </a:r>
          </a:p>
        </p:txBody>
      </p:sp>
    </p:spTree>
    <p:extLst>
      <p:ext uri="{BB962C8B-B14F-4D97-AF65-F5344CB8AC3E}">
        <p14:creationId xmlns:p14="http://schemas.microsoft.com/office/powerpoint/2010/main" val="39039450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97744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59177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054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So we decide next to simulate a DNS based attack !</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131649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effectLst/>
                <a:latin typeface="Times New Roman" panose="02020603050405020304" pitchFamily="18" charset="0"/>
                <a:ea typeface="Times New Roman" panose="02020603050405020304" pitchFamily="18" charset="0"/>
              </a:rPr>
              <a:t>As I mentioned before, the DNS plays a vital role in ensuring that websites, applications, and online resources are easily accessible and can communicate with each other.</a:t>
            </a:r>
          </a:p>
          <a:p>
            <a:pPr marL="158750" indent="0">
              <a:buNone/>
            </a:pPr>
            <a:r>
              <a:rPr lang="en-IT" sz="1800" dirty="0">
                <a:solidFill>
                  <a:srgbClr val="000000"/>
                </a:solidFill>
                <a:effectLst/>
                <a:latin typeface="Times New Roman" panose="02020603050405020304" pitchFamily="18" charset="0"/>
                <a:ea typeface="Calibri" panose="020F0502020204030204" pitchFamily="34"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IT" sz="1800" dirty="0">
                <a:effectLst/>
                <a:latin typeface="Times New Roman" panose="02020603050405020304" pitchFamily="18" charset="0"/>
                <a:ea typeface="Times New Roman" panose="02020603050405020304" pitchFamily="18" charset="0"/>
              </a:rPr>
              <a:t>However, because the DNS is essential for online communication, it becomes a prime target for </a:t>
            </a:r>
            <a:r>
              <a:rPr lang="en-US" sz="1800" dirty="0">
                <a:effectLst/>
                <a:latin typeface="Times New Roman" panose="02020603050405020304" pitchFamily="18" charset="0"/>
                <a:ea typeface="Times New Roman" panose="02020603050405020304" pitchFamily="18" charset="0"/>
              </a:rPr>
              <a:t>malicious actors trying to disrupt the normal functioning of online services</a:t>
            </a:r>
            <a:r>
              <a:rPr lang="en-IT" sz="1800" dirty="0">
                <a:effectLst/>
                <a:latin typeface="Times New Roman" panose="02020603050405020304" pitchFamily="18" charset="0"/>
                <a:ea typeface="Times New Roman" panose="02020603050405020304" pitchFamily="18" charset="0"/>
              </a:rPr>
              <a: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3073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solidFill>
                  <a:srgbClr val="000000"/>
                </a:solidFill>
                <a:effectLst/>
                <a:latin typeface="Times New Roman" panose="02020603050405020304" pitchFamily="18" charset="0"/>
                <a:ea typeface="Times New Roman" panose="02020603050405020304" pitchFamily="18" charset="0"/>
              </a:rPr>
              <a:t>DNS, or the Domain Name System, is a distributed hierarchical system that translates human-readable domain names into their corresponding IP addresses</a:t>
            </a:r>
            <a:r>
              <a:rPr lang="en-US" sz="1800" dirty="0">
                <a:solidFill>
                  <a:srgbClr val="000000"/>
                </a:solidFill>
                <a:effectLst/>
                <a:latin typeface="Times New Roman" panose="02020603050405020304" pitchFamily="18" charset="0"/>
                <a:ea typeface="Times New Roman" panose="02020603050405020304" pitchFamily="18" charset="0"/>
              </a:rPr>
              <a:t>.</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IT" sz="1800" dirty="0">
                <a:solidFill>
                  <a:srgbClr val="000000"/>
                </a:solidFill>
                <a:effectLst/>
                <a:latin typeface="Times New Roman" panose="02020603050405020304" pitchFamily="18" charset="0"/>
                <a:ea typeface="Times New Roman" panose="02020603050405020304" pitchFamily="18" charset="0"/>
              </a:rPr>
              <a:t>When you enter a domain name in your web browser, your device sends a DNS query to a recursive resolver (typically provided by your ISP or a public DNS service). The resolver starts by checking its cache to see if it already has the IP address for the requested domain. If the resolver doesn't have the information, it acts as a middleman, forwarding the query to other DNS servers in a recursive manner until it obtains the IP address or determines that it doesn't exist.</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effectLst/>
                <a:latin typeface="Times New Roman" panose="02020603050405020304" pitchFamily="18" charset="0"/>
                <a:ea typeface="Times New Roman" panose="02020603050405020304" pitchFamily="18"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IT" sz="1800" dirty="0">
                <a:effectLst/>
                <a:latin typeface="Times New Roman" panose="02020603050405020304" pitchFamily="18" charset="0"/>
                <a:ea typeface="Times New Roman" panose="02020603050405020304" pitchFamily="18" charset="0"/>
              </a:rPr>
              <a:t>The DNS hierarchy consists of different types of servers. At the top are the root servers, which maintain a list of authoritative servers for each top-level domain (TLD) such as .com, .org, or country-specific TLDs like .uk or .jp. These authoritative servers are responsible for storing the DNS records that map domain names to IP addresses</a:t>
            </a:r>
            <a:r>
              <a:rPr lang="en-US" sz="1800" dirty="0">
                <a:effectLst/>
                <a:latin typeface="Times New Roman" panose="02020603050405020304" pitchFamily="18" charset="0"/>
                <a:ea typeface="Times New Roman" panose="02020603050405020304" pitchFamily="18" charset="0"/>
              </a:rPr>
              <a:t>.</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effectLst/>
                <a:latin typeface="Times New Roman" panose="02020603050405020304" pitchFamily="18" charset="0"/>
                <a:ea typeface="Times New Roman" panose="02020603050405020304" pitchFamily="18" charset="0"/>
              </a:rPr>
              <a:t>The main components of DNS are the DNS resolver, authoritative DNS server, and recursive DNS server. These components work together to translate domain names into IP addresses.</a:t>
            </a:r>
          </a:p>
          <a:p>
            <a:pPr marL="158750" indent="0">
              <a:buNone/>
            </a:pPr>
            <a:r>
              <a:rPr lang="en-IT" sz="1800" dirty="0">
                <a:effectLst/>
                <a:latin typeface="Times New Roman" panose="02020603050405020304" pitchFamily="18" charset="0"/>
                <a:ea typeface="Times New Roman" panose="02020603050405020304" pitchFamily="18" charset="0"/>
              </a:rPr>
              <a:t> </a:t>
            </a:r>
          </a:p>
          <a:p>
            <a:pPr marL="457200" indent="-298450"/>
            <a:r>
              <a:rPr lang="en-IT" sz="1800" dirty="0">
                <a:effectLst/>
                <a:latin typeface="Times New Roman" panose="02020603050405020304" pitchFamily="18" charset="0"/>
                <a:ea typeface="Times New Roman" panose="02020603050405020304" pitchFamily="18" charset="0"/>
              </a:rPr>
              <a:t>DNS Resolver: The resolver is a software or service on your device, ISP, or network that handles DNS queries. When you enter a domain name in your web browser, the resolver receives the request and starts the process of finding the IP address associated with that domain. It may have a cache to store previously resolved information, which helps improve response times and reduce network traffic.</a:t>
            </a:r>
          </a:p>
          <a:p>
            <a:pPr marL="457200" indent="-298450"/>
            <a:endParaRPr lang="en-IT" sz="1800" dirty="0">
              <a:effectLst/>
              <a:latin typeface="Times New Roman" panose="02020603050405020304" pitchFamily="18" charset="0"/>
              <a:ea typeface="Times New Roman" panose="02020603050405020304" pitchFamily="18" charset="0"/>
            </a:endParaRPr>
          </a:p>
          <a:p>
            <a:pPr marL="457200" indent="-298450"/>
            <a:r>
              <a:rPr lang="en-IT" sz="1800" dirty="0">
                <a:effectLst/>
                <a:latin typeface="Times New Roman" panose="02020603050405020304" pitchFamily="18" charset="0"/>
                <a:ea typeface="Times New Roman" panose="02020603050405020304" pitchFamily="18" charset="0"/>
              </a:rPr>
              <a:t>Recursive DNS Server: If the resolver doesn't have the requested information, it contacts a recursive DNS server. This server takes on the task of resolving the query by reaching out to different DNS servers. It starts with the root DNS servers to find the authoritative DNS server for the top-level domain (TLD) of the domain name. Then it queries the authoritative server for the specific domain to get the IP address. This process continues until the recursive server obtains the IP address or determines it doesn't exist, and then it sends the result back to the resolver.</a:t>
            </a:r>
          </a:p>
          <a:p>
            <a:pPr marL="457200" indent="-298450"/>
            <a:endParaRPr lang="en-IT" sz="1800" dirty="0">
              <a:effectLst/>
              <a:latin typeface="Times New Roman" panose="02020603050405020304" pitchFamily="18" charset="0"/>
              <a:ea typeface="Times New Roman" panose="02020603050405020304" pitchFamily="18" charset="0"/>
            </a:endParaRPr>
          </a:p>
          <a:p>
            <a:pPr marL="457200" indent="-298450"/>
            <a:r>
              <a:rPr lang="en-IT" sz="1800" dirty="0">
                <a:effectLst/>
                <a:latin typeface="Times New Roman" panose="02020603050405020304" pitchFamily="18" charset="0"/>
                <a:ea typeface="Times New Roman" panose="02020603050405020304" pitchFamily="18" charset="0"/>
              </a:rPr>
              <a:t>Authoritative DNS Server: The authoritative server holds the DNS records for a specific domain. It stores information such as the IP addresses associated with the domain name and other related records. There are different levels of authoritative servers, including those for TLDs, second-level domains, and subdomains.</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effectLst/>
                <a:latin typeface="Times New Roman" panose="02020603050405020304" pitchFamily="18" charset="0"/>
                <a:ea typeface="Times New Roman" panose="02020603050405020304" pitchFamily="18" charset="0"/>
              </a:rPr>
              <a:t>DNS is vulnerable to different types of attacks that attackers can exploit. Here are some key vulnerabilities:</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1. DNS Cache Poisoning: Attackers can manipulate the DNS cache to misdirect users to malicious websites or intercept their communication.</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2. DNS Spoofing: Attackers can trick users by sending fake DNS responses, leading them to connect to malicious servers. This can result in phishing, man-in-the-middle, or session hijacking attacks.</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3. DNS Hijacking: Attackers can compromise DNS settings on routers, servers, or user devices, redirecting DNS queries to malicious servers. This allows them to gain unauthorized access or steal data.</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4. DNS Tunneling: Attackers can use DNS to bypass network security measures, hiding unauthorized data within DNS queries or responses. This lets them bypass firewalls and steal sensitive information.</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5. Zone Transfer Exploitation: Misconfigured DNS servers can allow unauthorized zone transfers, enabling attackers to gather valuable information about a targeted domain.</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6. DDoS Attacks: DNS infrastructure can be overwhelmed by massive traffic in Distributed Denial of Service (DDoS) attacks, causing service disruptions.</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4 Map">
  <p:cSld name="014 Map">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extLst>
      <p:ext uri="{BB962C8B-B14F-4D97-AF65-F5344CB8AC3E}">
        <p14:creationId xmlns:p14="http://schemas.microsoft.com/office/powerpoint/2010/main" val="294079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22" name="Google Shape;222;p12"/>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3" name="Google Shape;223;p12"/>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2"/>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12"/>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3"/>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5" name="Google Shape;225;p12"/>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6" name="Google Shape;226;p12"/>
          <p:cNvSpPr txBox="1">
            <a:spLocks noGrp="1"/>
          </p:cNvSpPr>
          <p:nvPr>
            <p:ph type="body" idx="4"/>
          </p:nvPr>
        </p:nvSpPr>
        <p:spPr>
          <a:xfrm>
            <a:off x="1189050" y="40014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7" name="Google Shape;227;p12"/>
          <p:cNvSpPr txBox="1">
            <a:spLocks noGrp="1"/>
          </p:cNvSpPr>
          <p:nvPr>
            <p:ph type="body" idx="5"/>
          </p:nvPr>
        </p:nvSpPr>
        <p:spPr>
          <a:xfrm>
            <a:off x="4713300" y="39899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8" name="Google Shape;228;p12"/>
          <p:cNvSpPr txBox="1">
            <a:spLocks noGrp="1"/>
          </p:cNvSpPr>
          <p:nvPr>
            <p:ph type="body" idx="6"/>
          </p:nvPr>
        </p:nvSpPr>
        <p:spPr>
          <a:xfrm>
            <a:off x="8237550" y="39767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2 Intro">
  <p:cSld name="002 Intro">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extLst>
      <p:ext uri="{BB962C8B-B14F-4D97-AF65-F5344CB8AC3E}">
        <p14:creationId xmlns:p14="http://schemas.microsoft.com/office/powerpoint/2010/main" val="346469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Percentages">
  <p:cSld name="012 Percentages">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extLst>
      <p:ext uri="{BB962C8B-B14F-4D97-AF65-F5344CB8AC3E}">
        <p14:creationId xmlns:p14="http://schemas.microsoft.com/office/powerpoint/2010/main" val="387167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8" r:id="rId6"/>
    <p:sldLayoutId id="2147483659"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96953" y="1419521"/>
            <a:ext cx="6796800" cy="2902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800" dirty="0">
                <a:solidFill>
                  <a:schemeClr val="tx1"/>
                </a:solidFill>
              </a:rPr>
              <a:t>From</a:t>
            </a:r>
            <a:r>
              <a:rPr lang="en" sz="4800" dirty="0">
                <a:solidFill>
                  <a:schemeClr val="accent3"/>
                </a:solidFill>
              </a:rPr>
              <a:t> </a:t>
            </a:r>
            <a:r>
              <a:rPr lang="en" sz="4400" dirty="0">
                <a:solidFill>
                  <a:schemeClr val="accent3"/>
                </a:solidFill>
              </a:rPr>
              <a:t>Ripple</a:t>
            </a:r>
            <a:r>
              <a:rPr lang="en" sz="4000" dirty="0">
                <a:solidFill>
                  <a:schemeClr val="accent3"/>
                </a:solidFill>
              </a:rPr>
              <a:t>s</a:t>
            </a:r>
            <a:r>
              <a:rPr lang="en" sz="4800" dirty="0">
                <a:solidFill>
                  <a:schemeClr val="accent3"/>
                </a:solidFill>
              </a:rPr>
              <a:t> </a:t>
            </a:r>
            <a:r>
              <a:rPr lang="en" sz="4800" dirty="0">
                <a:solidFill>
                  <a:schemeClr val="tx1"/>
                </a:solidFill>
              </a:rPr>
              <a:t>to</a:t>
            </a:r>
            <a:r>
              <a:rPr lang="en" sz="4800" dirty="0">
                <a:solidFill>
                  <a:schemeClr val="accent3"/>
                </a:solidFill>
              </a:rPr>
              <a:t> </a:t>
            </a:r>
            <a:r>
              <a:rPr lang="en" sz="6000" dirty="0">
                <a:solidFill>
                  <a:schemeClr val="accent1"/>
                </a:solidFill>
              </a:rPr>
              <a:t>Waves</a:t>
            </a:r>
            <a:br>
              <a:rPr lang="en" sz="4400" dirty="0"/>
            </a:br>
            <a:br>
              <a:rPr lang="en" sz="4400" dirty="0"/>
            </a:br>
            <a:r>
              <a:rPr lang="en" sz="4800" dirty="0">
                <a:solidFill>
                  <a:schemeClr val="tx1"/>
                </a:solidFill>
              </a:rPr>
              <a:t>DNS</a:t>
            </a:r>
            <a:r>
              <a:rPr lang="en" sz="5400" dirty="0">
                <a:solidFill>
                  <a:schemeClr val="accent1"/>
                </a:solidFill>
              </a:rPr>
              <a:t> </a:t>
            </a:r>
            <a:r>
              <a:rPr lang="en" sz="4400" dirty="0">
                <a:solidFill>
                  <a:schemeClr val="accent3"/>
                </a:solidFill>
              </a:rPr>
              <a:t>Reflection</a:t>
            </a:r>
            <a:r>
              <a:rPr lang="en" sz="5400" dirty="0">
                <a:solidFill>
                  <a:schemeClr val="accent1"/>
                </a:solidFill>
              </a:rPr>
              <a:t> </a:t>
            </a:r>
            <a:r>
              <a:rPr lang="en" sz="4800" dirty="0">
                <a:solidFill>
                  <a:schemeClr val="tx1"/>
                </a:solidFill>
              </a:rPr>
              <a:t>and</a:t>
            </a:r>
            <a:r>
              <a:rPr lang="en" sz="5400" dirty="0">
                <a:solidFill>
                  <a:schemeClr val="tx1"/>
                </a:solidFill>
              </a:rPr>
              <a:t> </a:t>
            </a:r>
            <a:r>
              <a:rPr lang="en" sz="5400" dirty="0">
                <a:solidFill>
                  <a:schemeClr val="accent1"/>
                </a:solidFill>
              </a:rPr>
              <a:t>Amplification </a:t>
            </a:r>
            <a:r>
              <a:rPr lang="en" sz="4800" dirty="0">
                <a:solidFill>
                  <a:schemeClr val="tx1"/>
                </a:solidFill>
              </a:rPr>
              <a:t>Attack</a:t>
            </a:r>
            <a:endParaRPr sz="4800" dirty="0">
              <a:solidFill>
                <a:schemeClr val="tx1"/>
              </a:solidFill>
            </a:endParaRPr>
          </a:p>
        </p:txBody>
      </p:sp>
      <p:sp>
        <p:nvSpPr>
          <p:cNvPr id="381" name="Google Shape;381;p22"/>
          <p:cNvSpPr txBox="1">
            <a:spLocks noGrp="1"/>
          </p:cNvSpPr>
          <p:nvPr>
            <p:ph type="subTitle" idx="1"/>
          </p:nvPr>
        </p:nvSpPr>
        <p:spPr>
          <a:xfrm>
            <a:off x="5741690" y="5023185"/>
            <a:ext cx="4935600" cy="798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000" b="1" i="1" dirty="0">
                <a:solidFill>
                  <a:schemeClr val="tx1"/>
                </a:solidFill>
              </a:rPr>
              <a:t>University of Pavia, Italy</a:t>
            </a:r>
            <a:endParaRPr sz="2000" b="1" i="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63550" y="3852129"/>
            <a:ext cx="9163383" cy="100900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100" dirty="0">
                <a:solidFill>
                  <a:schemeClr val="bg2"/>
                </a:solidFill>
              </a:rPr>
              <a:t>There are many types of DNS-based DDoS attacks</a:t>
            </a:r>
            <a:endParaRPr dirty="0">
              <a:solidFill>
                <a:schemeClr val="accent3"/>
              </a:solidFill>
            </a:endParaRPr>
          </a:p>
        </p:txBody>
      </p:sp>
      <p:sp>
        <p:nvSpPr>
          <p:cNvPr id="458" name="Google Shape;458;p31"/>
          <p:cNvSpPr txBox="1">
            <a:spLocks noGrp="1"/>
          </p:cNvSpPr>
          <p:nvPr>
            <p:ph type="title"/>
          </p:nvPr>
        </p:nvSpPr>
        <p:spPr>
          <a:xfrm>
            <a:off x="3659300" y="1807502"/>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3"/>
                </a:solidFill>
                <a:latin typeface="Roboto" panose="02000000000000000000" pitchFamily="2" charset="0"/>
                <a:ea typeface="Roboto" panose="02000000000000000000" pitchFamily="2" charset="0"/>
                <a:cs typeface="Roboto" panose="02000000000000000000" pitchFamily="2" charset="0"/>
              </a:rPr>
              <a:t>DNS</a:t>
            </a:r>
            <a:r>
              <a:rPr lang="en" sz="5800" dirty="0"/>
              <a:t>-based </a:t>
            </a:r>
            <a:r>
              <a:rPr lang="en" sz="5800" dirty="0">
                <a:solidFill>
                  <a:schemeClr val="accent3"/>
                </a:solidFill>
                <a:latin typeface="Roboto" panose="02000000000000000000" pitchFamily="2" charset="0"/>
                <a:ea typeface="Roboto" panose="02000000000000000000" pitchFamily="2" charset="0"/>
                <a:cs typeface="Roboto" panose="02000000000000000000" pitchFamily="2" charset="0"/>
              </a:rPr>
              <a:t>DDoS</a:t>
            </a:r>
            <a:r>
              <a:rPr lang="en" sz="5800" dirty="0"/>
              <a:t> </a:t>
            </a:r>
            <a:r>
              <a:rPr lang="en" sz="5800" dirty="0">
                <a:sym typeface="Arial"/>
              </a:rPr>
              <a:t>Attacks</a:t>
            </a:r>
            <a:endParaRPr sz="5800" dirty="0">
              <a:sym typeface="Arial"/>
            </a:endParaRPr>
          </a:p>
        </p:txBody>
      </p:sp>
      <p:sp>
        <p:nvSpPr>
          <p:cNvPr id="459" name="Google Shape;459;p31"/>
          <p:cNvSpPr/>
          <p:nvPr/>
        </p:nvSpPr>
        <p:spPr>
          <a:xfrm>
            <a:off x="1663550" y="1896404"/>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3</a:t>
            </a:r>
            <a:endParaRPr b="1" i="0" dirty="0">
              <a:ln>
                <a:noFill/>
              </a:ln>
              <a:solidFill>
                <a:schemeClr val="accent3"/>
              </a:solidFill>
              <a:latin typeface="Roboto Mono"/>
            </a:endParaRPr>
          </a:p>
        </p:txBody>
      </p:sp>
      <p:sp>
        <p:nvSpPr>
          <p:cNvPr id="3" name="Google Shape;419;p26">
            <a:extLst>
              <a:ext uri="{FF2B5EF4-FFF2-40B4-BE49-F238E27FC236}">
                <a16:creationId xmlns:a16="http://schemas.microsoft.com/office/drawing/2014/main" id="{772D4E20-ED89-DC37-4BF0-9C5FB7A22CA2}"/>
              </a:ext>
            </a:extLst>
          </p:cNvPr>
          <p:cNvSpPr txBox="1">
            <a:spLocks/>
          </p:cNvSpPr>
          <p:nvPr/>
        </p:nvSpPr>
        <p:spPr>
          <a:xfrm>
            <a:off x="2915897" y="4583154"/>
            <a:ext cx="2704318"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dirty="0">
                <a:solidFill>
                  <a:schemeClr val="bg2"/>
                </a:solidFill>
                <a:latin typeface="Roboto Mono" pitchFamily="49" charset="0"/>
                <a:ea typeface="Roboto Mono" pitchFamily="49" charset="0"/>
              </a:rPr>
              <a:t>DNS Query Flood</a:t>
            </a:r>
          </a:p>
          <a:p>
            <a:pPr marL="285750" indent="-285750"/>
            <a:r>
              <a:rPr lang="it-IT" dirty="0">
                <a:solidFill>
                  <a:schemeClr val="bg2"/>
                </a:solidFill>
                <a:latin typeface="Roboto Mono" pitchFamily="49" charset="0"/>
                <a:ea typeface="Roboto Mono" pitchFamily="49" charset="0"/>
              </a:rPr>
              <a:t>TCP Flood</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
        <p:nvSpPr>
          <p:cNvPr id="8" name="Google Shape;419;p26">
            <a:extLst>
              <a:ext uri="{FF2B5EF4-FFF2-40B4-BE49-F238E27FC236}">
                <a16:creationId xmlns:a16="http://schemas.microsoft.com/office/drawing/2014/main" id="{C3A16D63-9C87-C816-4ABA-1BFBBDF21752}"/>
              </a:ext>
            </a:extLst>
          </p:cNvPr>
          <p:cNvSpPr txBox="1">
            <a:spLocks/>
          </p:cNvSpPr>
          <p:nvPr/>
        </p:nvSpPr>
        <p:spPr>
          <a:xfrm>
            <a:off x="5911857" y="4532612"/>
            <a:ext cx="3220991"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sz="1800" dirty="0">
                <a:solidFill>
                  <a:schemeClr val="bg2"/>
                </a:solidFill>
                <a:latin typeface="Roboto Mono" pitchFamily="49" charset="0"/>
                <a:ea typeface="Roboto Mono" pitchFamily="49" charset="0"/>
                <a:sym typeface="Roboto Mono"/>
              </a:rPr>
              <a:t>DNS </a:t>
            </a:r>
            <a:r>
              <a:rPr lang="it-IT" sz="1800" dirty="0" err="1">
                <a:solidFill>
                  <a:schemeClr val="bg2"/>
                </a:solidFill>
                <a:latin typeface="Roboto Mono" pitchFamily="49" charset="0"/>
                <a:ea typeface="Roboto Mono" pitchFamily="49" charset="0"/>
                <a:sym typeface="Roboto Mono"/>
              </a:rPr>
              <a:t>Reflection</a:t>
            </a:r>
            <a:r>
              <a:rPr lang="it-IT" sz="1800" dirty="0">
                <a:solidFill>
                  <a:schemeClr val="bg2"/>
                </a:solidFill>
                <a:latin typeface="Roboto Mono" pitchFamily="49" charset="0"/>
                <a:ea typeface="Roboto Mono" pitchFamily="49" charset="0"/>
                <a:sym typeface="Roboto Mono"/>
              </a:rPr>
              <a:t> and </a:t>
            </a:r>
            <a:r>
              <a:rPr lang="it-IT" sz="1800" dirty="0" err="1">
                <a:solidFill>
                  <a:schemeClr val="bg2"/>
                </a:solidFill>
                <a:latin typeface="Roboto Mono" pitchFamily="49" charset="0"/>
                <a:ea typeface="Roboto Mono" pitchFamily="49" charset="0"/>
                <a:sym typeface="Roboto Mono"/>
              </a:rPr>
              <a:t>Amplification</a:t>
            </a:r>
            <a:r>
              <a:rPr lang="it-IT" sz="1800" dirty="0">
                <a:solidFill>
                  <a:schemeClr val="bg2"/>
                </a:solidFill>
                <a:latin typeface="Roboto Mono" pitchFamily="49" charset="0"/>
                <a:ea typeface="Roboto Mono" pitchFamily="49" charset="0"/>
                <a:sym typeface="Roboto Mono"/>
              </a:rPr>
              <a:t> </a:t>
            </a:r>
            <a:endParaRPr lang="en-US" sz="1800" dirty="0">
              <a:solidFill>
                <a:schemeClr val="bg2"/>
              </a:solidFill>
              <a:latin typeface="Roboto Mono" pitchFamily="49" charset="0"/>
              <a:ea typeface="Roboto Mono" pitchFamily="49" charset="0"/>
              <a:sym typeface="Roboto Mono"/>
            </a:endParaRPr>
          </a:p>
          <a:p>
            <a:pPr marL="0" indent="0">
              <a:buNone/>
            </a:pP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226126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21345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Query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Flood</a:t>
            </a:r>
            <a:endParaRPr sz="48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785840"/>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3954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DNS queries directly to target (botnet)</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1" y="4023775"/>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Target: </a:t>
            </a:r>
            <a:r>
              <a:rPr lang="en-US" b="0" dirty="0"/>
              <a:t>Recursive server or Authoritative server</a:t>
            </a:r>
            <a:endParaRPr lang="en-US" dirty="0"/>
          </a:p>
        </p:txBody>
      </p:sp>
      <p:sp>
        <p:nvSpPr>
          <p:cNvPr id="4" name="CasellaDiTesto 3">
            <a:extLst>
              <a:ext uri="{FF2B5EF4-FFF2-40B4-BE49-F238E27FC236}">
                <a16:creationId xmlns:a16="http://schemas.microsoft.com/office/drawing/2014/main" id="{A16F71F5-F9AB-271D-3DEB-335341EE881E}"/>
              </a:ext>
            </a:extLst>
          </p:cNvPr>
          <p:cNvSpPr txBox="1"/>
          <p:nvPr/>
        </p:nvSpPr>
        <p:spPr>
          <a:xfrm>
            <a:off x="1943098" y="4898083"/>
            <a:ext cx="4794584" cy="338554"/>
          </a:xfrm>
          <a:prstGeom prst="rect">
            <a:avLst/>
          </a:prstGeom>
          <a:noFill/>
        </p:spPr>
        <p:txBody>
          <a:bodyPr wrap="square">
            <a:spAutoFit/>
          </a:bodyPr>
          <a:lstStyle/>
          <a:p>
            <a:r>
              <a:rPr lang="en-US" sz="1600" b="1" dirty="0">
                <a:solidFill>
                  <a:schemeClr val="bg2"/>
                </a:solidFill>
                <a:latin typeface="Roboto Mono" pitchFamily="49" charset="0"/>
                <a:ea typeface="Roboto Mono" pitchFamily="49" charset="0"/>
              </a:rPr>
              <a:t>Trick:</a:t>
            </a:r>
            <a:r>
              <a:rPr lang="en-US" sz="1600" dirty="0">
                <a:solidFill>
                  <a:schemeClr val="bg2"/>
                </a:solidFill>
                <a:latin typeface="Roboto Mono" pitchFamily="49" charset="0"/>
                <a:ea typeface="Roboto Mono" pitchFamily="49" charset="0"/>
              </a:rPr>
              <a:t> </a:t>
            </a:r>
            <a:r>
              <a:rPr lang="en-US" sz="1600" b="0" dirty="0">
                <a:solidFill>
                  <a:schemeClr val="bg2"/>
                </a:solidFill>
                <a:latin typeface="Roboto Mono" pitchFamily="49" charset="0"/>
                <a:ea typeface="Roboto Mono" pitchFamily="49" charset="0"/>
              </a:rPr>
              <a:t>DNS queries not already cached </a:t>
            </a:r>
            <a:endParaRPr lang="en-US" sz="1600" dirty="0">
              <a:solidFill>
                <a:schemeClr val="bg2"/>
              </a:solidFill>
              <a:latin typeface="Roboto Mono" pitchFamily="49" charset="0"/>
              <a:ea typeface="Roboto Mono" pitchFamily="49" charset="0"/>
            </a:endParaRPr>
          </a:p>
        </p:txBody>
      </p:sp>
      <p:sp>
        <p:nvSpPr>
          <p:cNvPr id="7" name="Freccia giù 6">
            <a:extLst>
              <a:ext uri="{FF2B5EF4-FFF2-40B4-BE49-F238E27FC236}">
                <a16:creationId xmlns:a16="http://schemas.microsoft.com/office/drawing/2014/main" id="{78C3EC2E-CD83-8573-3893-A575674FECD2}"/>
              </a:ext>
            </a:extLst>
          </p:cNvPr>
          <p:cNvSpPr/>
          <p:nvPr/>
        </p:nvSpPr>
        <p:spPr>
          <a:xfrm>
            <a:off x="4042609" y="4601245"/>
            <a:ext cx="240631" cy="2808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69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159252"/>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Water </a:t>
            </a:r>
            <a:r>
              <a:rPr lang="en" sz="4800" dirty="0">
                <a:solidFill>
                  <a:schemeClr val="accent2"/>
                </a:solidFill>
                <a:latin typeface="Roboto Mono"/>
                <a:ea typeface="Roboto Mono"/>
                <a:cs typeface="Arial"/>
                <a:sym typeface="Arial"/>
              </a:rPr>
              <a:t>Torture</a:t>
            </a:r>
            <a:endParaRPr sz="2100" dirty="0">
              <a:solidFill>
                <a:schemeClr val="accent2"/>
              </a:solidFill>
              <a:latin typeface="Roboto Mono"/>
              <a:ea typeface="Roboto Mono"/>
              <a:cs typeface="Arial"/>
              <a:sym typeface="Aria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5" y="2939740"/>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authoritative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4" y="35493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a huge amount of queries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2" y="4177675"/>
            <a:ext cx="955610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Creating FQDN as ‘[random host] + [target domain]’</a:t>
            </a:r>
            <a:endParaRPr lang="en-US" dirty="0"/>
          </a:p>
        </p:txBody>
      </p:sp>
    </p:spTree>
    <p:extLst>
      <p:ext uri="{BB962C8B-B14F-4D97-AF65-F5344CB8AC3E}">
        <p14:creationId xmlns:p14="http://schemas.microsoft.com/office/powerpoint/2010/main" val="392305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168343" y="117990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TCP </a:t>
            </a:r>
            <a:r>
              <a:rPr lang="en" sz="4800" dirty="0">
                <a:solidFill>
                  <a:schemeClr val="tx1"/>
                </a:solidFill>
              </a:rPr>
              <a:t>Flood</a:t>
            </a:r>
            <a:endParaRPr sz="4800" dirty="0">
              <a:solidFill>
                <a:schemeClr val="tx1"/>
              </a:solidFil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827411"/>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4370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Opening lots of TCP connections</a:t>
            </a:r>
            <a:endParaRPr lang="en-US" dirty="0"/>
          </a:p>
        </p:txBody>
      </p:sp>
      <p:sp>
        <p:nvSpPr>
          <p:cNvPr id="2" name="Sottotitolo 4">
            <a:extLst>
              <a:ext uri="{FF2B5EF4-FFF2-40B4-BE49-F238E27FC236}">
                <a16:creationId xmlns:a16="http://schemas.microsoft.com/office/drawing/2014/main" id="{FE501A94-738E-6049-3B47-B64C1BD8B1DF}"/>
              </a:ext>
            </a:extLst>
          </p:cNvPr>
          <p:cNvSpPr txBox="1">
            <a:spLocks/>
          </p:cNvSpPr>
          <p:nvPr/>
        </p:nvSpPr>
        <p:spPr>
          <a:xfrm>
            <a:off x="1081962" y="40466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Do not close TCP connections</a:t>
            </a:r>
            <a:endParaRPr lang="en-US" dirty="0"/>
          </a:p>
        </p:txBody>
      </p:sp>
    </p:spTree>
    <p:extLst>
      <p:ext uri="{BB962C8B-B14F-4D97-AF65-F5344CB8AC3E}">
        <p14:creationId xmlns:p14="http://schemas.microsoft.com/office/powerpoint/2010/main" val="221862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78535" y="1221620"/>
            <a:ext cx="9556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a:t>
            </a:r>
            <a:r>
              <a:rPr lang="en" sz="4800" dirty="0">
                <a:solidFill>
                  <a:schemeClr val="accent3"/>
                </a:solidFill>
              </a:rPr>
              <a:t> Reflection </a:t>
            </a:r>
            <a:r>
              <a:rPr lang="en" sz="4800" dirty="0">
                <a:solidFill>
                  <a:schemeClr val="tx1"/>
                </a:solidFill>
              </a:rPr>
              <a:t>and</a:t>
            </a:r>
            <a:r>
              <a:rPr lang="en" sz="4800" dirty="0">
                <a:solidFill>
                  <a:schemeClr val="accent3"/>
                </a:solidFill>
              </a:rPr>
              <a:t>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Amplification</a:t>
            </a:r>
            <a:endParaRPr sz="3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00320" y="2030612"/>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00322" y="2947904"/>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bandwidth</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00321" y="3557504"/>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Reflecting and Amplifying queries on DNS recursive NS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00319" y="4185839"/>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Spoofing IP (not difficult with UDP protocol) + ANY</a:t>
            </a:r>
          </a:p>
        </p:txBody>
      </p:sp>
      <p:sp>
        <p:nvSpPr>
          <p:cNvPr id="3" name="CasellaDiTesto 2">
            <a:extLst>
              <a:ext uri="{FF2B5EF4-FFF2-40B4-BE49-F238E27FC236}">
                <a16:creationId xmlns:a16="http://schemas.microsoft.com/office/drawing/2014/main" id="{CB630AEC-1255-B3A4-9719-413B9CA58BA5}"/>
              </a:ext>
            </a:extLst>
          </p:cNvPr>
          <p:cNvSpPr txBox="1"/>
          <p:nvPr/>
        </p:nvSpPr>
        <p:spPr>
          <a:xfrm>
            <a:off x="1150724" y="4918465"/>
            <a:ext cx="6132094" cy="369332"/>
          </a:xfrm>
          <a:prstGeom prst="rect">
            <a:avLst/>
          </a:prstGeom>
          <a:noFill/>
        </p:spPr>
        <p:txBody>
          <a:bodyPr wrap="square">
            <a:spAutoFit/>
          </a:bodyPr>
          <a:lstStyle/>
          <a:p>
            <a:r>
              <a:rPr lang="en-US" sz="1800" u="sng" dirty="0">
                <a:solidFill>
                  <a:schemeClr val="bg2"/>
                </a:solidFill>
                <a:latin typeface="Roboto Mono" pitchFamily="49" charset="0"/>
                <a:ea typeface="Roboto Mono" pitchFamily="49" charset="0"/>
              </a:rPr>
              <a:t>It is the Most used DNS-based DDoS attack</a:t>
            </a:r>
            <a:endParaRPr lang="en-US" sz="1800" u="sng" dirty="0">
              <a:solidFill>
                <a:schemeClr val="bg2"/>
              </a:solidFill>
            </a:endParaRPr>
          </a:p>
        </p:txBody>
      </p:sp>
    </p:spTree>
    <p:extLst>
      <p:ext uri="{BB962C8B-B14F-4D97-AF65-F5344CB8AC3E}">
        <p14:creationId xmlns:p14="http://schemas.microsoft.com/office/powerpoint/2010/main" val="2331663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400" dirty="0"/>
              <a:t>T</a:t>
            </a:r>
            <a:r>
              <a:rPr lang="en-GB" sz="2400" dirty="0"/>
              <a:t>o ensure the success of the project, it is essential to establish a clear methodology</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Experimental </a:t>
            </a:r>
            <a:r>
              <a:rPr lang="en" dirty="0">
                <a:solidFill>
                  <a:schemeClr val="accent3"/>
                </a:solidFill>
                <a:latin typeface="Roboto" panose="02000000000000000000" pitchFamily="2" charset="0"/>
                <a:ea typeface="Roboto" panose="02000000000000000000" pitchFamily="2" charset="0"/>
                <a:cs typeface="Roboto" panose="02000000000000000000" pitchFamily="2" charset="0"/>
                <a:sym typeface="Arial"/>
              </a:rPr>
              <a:t>SETUP</a:t>
            </a:r>
            <a:endParaRPr sz="1400" dirty="0">
              <a:solidFill>
                <a:schemeClr val="accent3"/>
              </a:solidFill>
              <a:latin typeface="Roboto" panose="02000000000000000000" pitchFamily="2" charset="0"/>
              <a:ea typeface="Roboto" panose="02000000000000000000" pitchFamily="2" charset="0"/>
              <a:cs typeface="Roboto" panose="02000000000000000000" pitchFamily="2" charset="0"/>
              <a:sym typeface="Aria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4</a:t>
            </a:r>
            <a:endParaRPr b="1" i="0" dirty="0">
              <a:ln>
                <a:noFill/>
              </a:ln>
              <a:solidFill>
                <a:schemeClr val="accent3"/>
              </a:solidFill>
              <a:latin typeface="Roboto Mono"/>
            </a:endParaRPr>
          </a:p>
        </p:txBody>
      </p:sp>
    </p:spTree>
    <p:extLst>
      <p:ext uri="{BB962C8B-B14F-4D97-AF65-F5344CB8AC3E}">
        <p14:creationId xmlns:p14="http://schemas.microsoft.com/office/powerpoint/2010/main" val="363366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Why</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en-GB" sz="2400" b="1" dirty="0"/>
              <a:t>Identify</a:t>
            </a:r>
            <a:r>
              <a:rPr lang="it-IT" sz="2400" b="1" dirty="0"/>
              <a:t> DNS </a:t>
            </a:r>
            <a:r>
              <a:rPr lang="en-GB" sz="2400" b="1" dirty="0"/>
              <a:t>vulnerabilities</a:t>
            </a:r>
          </a:p>
          <a:p>
            <a:pPr marL="285750" indent="-285750">
              <a:spcBef>
                <a:spcPts val="2100"/>
              </a:spcBef>
              <a:spcAft>
                <a:spcPts val="2100"/>
              </a:spcAft>
            </a:pPr>
            <a:r>
              <a:rPr lang="en-GB" sz="2400" b="1" dirty="0"/>
              <a:t>Evaluate</a:t>
            </a:r>
            <a:r>
              <a:rPr lang="it-IT" sz="2400" b="1" dirty="0"/>
              <a:t> Network </a:t>
            </a:r>
            <a:r>
              <a:rPr lang="en-GB" sz="2400" b="1" dirty="0" err="1"/>
              <a:t>resiliance</a:t>
            </a:r>
            <a:endParaRPr lang="en-GB" sz="2400" b="1" dirty="0"/>
          </a:p>
          <a:p>
            <a:pPr marL="285750" indent="-285750">
              <a:spcBef>
                <a:spcPts val="2100"/>
              </a:spcBef>
              <a:spcAft>
                <a:spcPts val="2100"/>
              </a:spcAft>
            </a:pPr>
            <a:r>
              <a:rPr lang="en-GB" sz="2400" b="1" dirty="0"/>
              <a:t>identify potential countermeasures</a:t>
            </a:r>
            <a:endParaRPr lang="it-IT" sz="2400" b="1" dirty="0"/>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Which</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/Who</a:t>
            </a:r>
          </a:p>
          <a:p>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hosts</a:t>
            </a:r>
            <a:r>
              <a:rPr lang="it-IT" sz="2400" b="1" dirty="0"/>
              <a:t> DNS server</a:t>
            </a:r>
          </a:p>
          <a:p>
            <a:pPr marL="285750" indent="-285750">
              <a:spcBef>
                <a:spcPts val="2100"/>
              </a:spcBef>
              <a:spcAft>
                <a:spcPts val="2100"/>
              </a:spcAft>
            </a:pPr>
            <a:r>
              <a:rPr lang="en-GB" sz="2400" b="1" dirty="0"/>
              <a:t>4 laptops perform the attack</a:t>
            </a:r>
          </a:p>
          <a:p>
            <a:pPr marL="285750" indent="-285750">
              <a:spcBef>
                <a:spcPts val="2100"/>
              </a:spcBef>
              <a:spcAft>
                <a:spcPts val="2100"/>
              </a:spcAft>
            </a:pPr>
            <a:r>
              <a:rPr lang="en-GB" sz="2400" b="1" dirty="0"/>
              <a:t>1 laptop act as victim of spoofing</a:t>
            </a:r>
            <a:endParaRPr lang="it-IT" sz="2400" b="1" dirty="0"/>
          </a:p>
        </p:txBody>
      </p:sp>
    </p:spTree>
    <p:extLst>
      <p:ext uri="{BB962C8B-B14F-4D97-AF65-F5344CB8AC3E}">
        <p14:creationId xmlns:p14="http://schemas.microsoft.com/office/powerpoint/2010/main" val="3703750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What</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it-IT" sz="2400" b="1" dirty="0"/>
              <a:t>RTT </a:t>
            </a:r>
            <a:r>
              <a:rPr lang="it-IT" sz="2400" b="1" dirty="0" err="1"/>
              <a:t>before</a:t>
            </a:r>
            <a:r>
              <a:rPr lang="it-IT" sz="2400" b="1" dirty="0"/>
              <a:t> and </a:t>
            </a:r>
            <a:r>
              <a:rPr lang="it-IT" sz="2400" b="1" dirty="0" err="1"/>
              <a:t>during</a:t>
            </a:r>
            <a:r>
              <a:rPr lang="it-IT" sz="2400" b="1" dirty="0"/>
              <a:t> the </a:t>
            </a:r>
            <a:r>
              <a:rPr lang="it-IT" sz="2400" b="1" dirty="0" err="1"/>
              <a:t>attack</a:t>
            </a:r>
            <a:endParaRPr lang="it-IT" sz="2400" b="1" dirty="0"/>
          </a:p>
          <a:p>
            <a:pPr marL="285750" indent="-285750">
              <a:spcBef>
                <a:spcPts val="2100"/>
              </a:spcBef>
              <a:spcAft>
                <a:spcPts val="2100"/>
              </a:spcAft>
            </a:pPr>
            <a:r>
              <a:rPr lang="it-IT" sz="2400" b="1" dirty="0" err="1"/>
              <a:t>Response</a:t>
            </a:r>
            <a:r>
              <a:rPr lang="it-IT" sz="2400" b="1" dirty="0"/>
              <a:t> time of DNS query </a:t>
            </a:r>
          </a:p>
          <a:p>
            <a:pPr marL="285750" indent="-285750">
              <a:spcBef>
                <a:spcPts val="2100"/>
              </a:spcBef>
              <a:spcAft>
                <a:spcPts val="2100"/>
              </a:spcAft>
            </a:pPr>
            <a:r>
              <a:rPr lang="it-IT" sz="2400" b="1" dirty="0" err="1"/>
              <a:t>Resources</a:t>
            </a:r>
            <a:r>
              <a:rPr lang="it-IT" sz="2400" b="1" dirty="0"/>
              <a:t> </a:t>
            </a:r>
            <a:r>
              <a:rPr lang="it-IT" sz="2400" b="1" dirty="0" err="1"/>
              <a:t>used</a:t>
            </a:r>
            <a:r>
              <a:rPr lang="it-IT" sz="2400" b="1" dirty="0"/>
              <a:t> by the DNS server</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Where</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monitors</a:t>
            </a:r>
            <a:r>
              <a:rPr lang="it-IT" sz="2400" b="1" dirty="0"/>
              <a:t> the status of the network</a:t>
            </a:r>
          </a:p>
          <a:p>
            <a:pPr marL="285750" indent="-285750">
              <a:spcBef>
                <a:spcPts val="2100"/>
              </a:spcBef>
              <a:spcAft>
                <a:spcPts val="2100"/>
              </a:spcAft>
            </a:pPr>
            <a:r>
              <a:rPr lang="it-IT" sz="2400" b="1" dirty="0"/>
              <a:t>LAN </a:t>
            </a:r>
            <a:r>
              <a:rPr lang="en-GB" sz="2400" b="1" dirty="0"/>
              <a:t>isolated</a:t>
            </a:r>
            <a:r>
              <a:rPr lang="it-IT" sz="2400" b="1" dirty="0"/>
              <a:t> from internet</a:t>
            </a:r>
          </a:p>
        </p:txBody>
      </p:sp>
    </p:spTree>
    <p:extLst>
      <p:ext uri="{BB962C8B-B14F-4D97-AF65-F5344CB8AC3E}">
        <p14:creationId xmlns:p14="http://schemas.microsoft.com/office/powerpoint/2010/main" val="25699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a:blip r:embed="rId3"/>
          <a:srcRect t="913" b="913"/>
          <a:stretch/>
        </p:blipFill>
        <p:spPr>
          <a:xfrm>
            <a:off x="5268988" y="2859280"/>
            <a:ext cx="6521619"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PING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8" name="Google Shape;419;p26">
            <a:extLst>
              <a:ext uri="{FF2B5EF4-FFF2-40B4-BE49-F238E27FC236}">
                <a16:creationId xmlns:a16="http://schemas.microsoft.com/office/drawing/2014/main" id="{98C7A0C1-23E8-968B-7F8C-6DC24FD0CF3A}"/>
              </a:ext>
            </a:extLst>
          </p:cNvPr>
          <p:cNvSpPr txBox="1">
            <a:spLocks/>
          </p:cNvSpPr>
          <p:nvPr/>
        </p:nvSpPr>
        <p:spPr>
          <a:xfrm>
            <a:off x="1172287" y="2311759"/>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a:t>Network utility tool</a:t>
            </a:r>
          </a:p>
          <a:p>
            <a:pPr marL="285750" indent="-285750">
              <a:spcBef>
                <a:spcPts val="2100"/>
              </a:spcBef>
              <a:spcAft>
                <a:spcPts val="2100"/>
              </a:spcAft>
            </a:pPr>
            <a:r>
              <a:rPr lang="it-IT" b="1" dirty="0" err="1"/>
              <a:t>Sends</a:t>
            </a:r>
            <a:r>
              <a:rPr lang="it-IT" b="1" dirty="0"/>
              <a:t> small </a:t>
            </a:r>
            <a:r>
              <a:rPr lang="it-IT" b="1" dirty="0" err="1"/>
              <a:t>packets</a:t>
            </a:r>
            <a:r>
              <a:rPr lang="it-IT" b="1" dirty="0"/>
              <a:t> to a </a:t>
            </a:r>
            <a:r>
              <a:rPr lang="it-IT" b="1" dirty="0" err="1"/>
              <a:t>specific</a:t>
            </a:r>
            <a:r>
              <a:rPr lang="it-IT" b="1" dirty="0"/>
              <a:t> IP </a:t>
            </a:r>
            <a:r>
              <a:rPr lang="it-IT" b="1" dirty="0" err="1"/>
              <a:t>address</a:t>
            </a:r>
            <a:endParaRPr lang="it-IT" b="1" dirty="0"/>
          </a:p>
          <a:p>
            <a:pPr marL="285750" indent="-285750">
              <a:spcBef>
                <a:spcPts val="2100"/>
              </a:spcBef>
              <a:spcAft>
                <a:spcPts val="2100"/>
              </a:spcAft>
            </a:pPr>
            <a:r>
              <a:rPr lang="it-IT" b="1" dirty="0" err="1"/>
              <a:t>Measures</a:t>
            </a:r>
            <a:r>
              <a:rPr lang="it-IT" b="1" dirty="0"/>
              <a:t> the RTT</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97856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nvPr/>
        </p:nvPicPr>
        <p:blipFill>
          <a:blip r:embed="rId3"/>
          <a:stretch/>
        </p:blipFill>
        <p:spPr>
          <a:xfrm>
            <a:off x="5270400" y="2858400"/>
            <a:ext cx="6523200" cy="34092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DIG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98486" y="2029400"/>
            <a:ext cx="368254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rPr>
              <a:t>Domain Information </a:t>
            </a:r>
            <a:r>
              <a:rPr lang="en-GB" dirty="0">
                <a:solidFill>
                  <a:schemeClr val="accent3"/>
                </a:solidFill>
              </a:rPr>
              <a:t>Groper</a:t>
            </a:r>
            <a:endParaRPr lang="it-IT" dirty="0"/>
          </a:p>
        </p:txBody>
      </p:sp>
      <p:sp>
        <p:nvSpPr>
          <p:cNvPr id="4" name="Google Shape;419;p26">
            <a:extLst>
              <a:ext uri="{FF2B5EF4-FFF2-40B4-BE49-F238E27FC236}">
                <a16:creationId xmlns:a16="http://schemas.microsoft.com/office/drawing/2014/main" id="{A0EFC691-ABFF-89A5-E37C-121B27CE9249}"/>
              </a:ext>
            </a:extLst>
          </p:cNvPr>
          <p:cNvSpPr txBox="1">
            <a:spLocks/>
          </p:cNvSpPr>
          <p:nvPr/>
        </p:nvSpPr>
        <p:spPr>
          <a:xfrm>
            <a:off x="1172286" y="2580896"/>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err="1"/>
              <a:t>Performs</a:t>
            </a:r>
            <a:r>
              <a:rPr lang="it-IT" b="1" dirty="0"/>
              <a:t> DNS queries</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Measure</a:t>
            </a:r>
            <a:r>
              <a:rPr lang="it-IT" dirty="0">
                <a:solidFill>
                  <a:schemeClr val="bg2"/>
                </a:solidFill>
                <a:latin typeface="Roboto Mono" pitchFamily="49" charset="0"/>
                <a:ea typeface="Roboto Mono" pitchFamily="49" charset="0"/>
              </a:rPr>
              <a:t> query time</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Used</a:t>
            </a:r>
            <a:r>
              <a:rPr lang="it-IT" dirty="0">
                <a:solidFill>
                  <a:schemeClr val="bg2"/>
                </a:solidFill>
                <a:latin typeface="Roboto Mono" pitchFamily="49" charset="0"/>
                <a:ea typeface="Roboto Mono" pitchFamily="49" charset="0"/>
              </a:rPr>
              <a:t> to check</a:t>
            </a:r>
            <a:r>
              <a:rPr lang="en-GB" dirty="0"/>
              <a:t> DNS records and the status of the server</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65641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1751458"/>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1883925"/>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 name="Google Shape;480;p33">
            <a:extLst>
              <a:ext uri="{FF2B5EF4-FFF2-40B4-BE49-F238E27FC236}">
                <a16:creationId xmlns:a16="http://schemas.microsoft.com/office/drawing/2014/main" id="{4A69921A-E79C-FDEF-E030-2794D9417F39}"/>
              </a:ext>
            </a:extLst>
          </p:cNvPr>
          <p:cNvSpPr/>
          <p:nvPr/>
        </p:nvSpPr>
        <p:spPr>
          <a:xfrm>
            <a:off x="3480172"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0" name="Google Shape;480;p33">
            <a:extLst>
              <a:ext uri="{FF2B5EF4-FFF2-40B4-BE49-F238E27FC236}">
                <a16:creationId xmlns:a16="http://schemas.microsoft.com/office/drawing/2014/main" id="{ACD5BEB4-8EB6-A0C9-955D-E15526B5C9B1}"/>
              </a:ext>
            </a:extLst>
          </p:cNvPr>
          <p:cNvSpPr/>
          <p:nvPr/>
        </p:nvSpPr>
        <p:spPr>
          <a:xfrm>
            <a:off x="6277085"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17" name="Google Shape;484;p33">
            <a:extLst>
              <a:ext uri="{FF2B5EF4-FFF2-40B4-BE49-F238E27FC236}">
                <a16:creationId xmlns:a16="http://schemas.microsoft.com/office/drawing/2014/main" id="{49BB9E77-0B64-FD67-70BA-721AF72FF607}"/>
              </a:ext>
            </a:extLst>
          </p:cNvPr>
          <p:cNvGrpSpPr/>
          <p:nvPr/>
        </p:nvGrpSpPr>
        <p:grpSpPr>
          <a:xfrm>
            <a:off x="3653471" y="1883925"/>
            <a:ext cx="655106" cy="150622"/>
            <a:chOff x="2147366" y="4139382"/>
            <a:chExt cx="635280" cy="147600"/>
          </a:xfrm>
        </p:grpSpPr>
        <p:sp>
          <p:nvSpPr>
            <p:cNvPr id="18" name="Google Shape;485;p33">
              <a:extLst>
                <a:ext uri="{FF2B5EF4-FFF2-40B4-BE49-F238E27FC236}">
                  <a16:creationId xmlns:a16="http://schemas.microsoft.com/office/drawing/2014/main" id="{6300CE50-3E7D-FBAD-78AB-FDB1F6FC657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486;p33">
              <a:extLst>
                <a:ext uri="{FF2B5EF4-FFF2-40B4-BE49-F238E27FC236}">
                  <a16:creationId xmlns:a16="http://schemas.microsoft.com/office/drawing/2014/main" id="{CE42BD1C-D906-413A-AAD4-6F6C55BDF910}"/>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487;p33">
              <a:extLst>
                <a:ext uri="{FF2B5EF4-FFF2-40B4-BE49-F238E27FC236}">
                  <a16:creationId xmlns:a16="http://schemas.microsoft.com/office/drawing/2014/main" id="{DE8F5029-35FE-D96E-3E72-CE6A37987623}"/>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4" name="Google Shape;484;p33"/>
          <p:cNvGrpSpPr/>
          <p:nvPr/>
        </p:nvGrpSpPr>
        <p:grpSpPr>
          <a:xfrm>
            <a:off x="6469522" y="1883925"/>
            <a:ext cx="655106" cy="150622"/>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1" name="Google Shape;480;p33">
            <a:extLst>
              <a:ext uri="{FF2B5EF4-FFF2-40B4-BE49-F238E27FC236}">
                <a16:creationId xmlns:a16="http://schemas.microsoft.com/office/drawing/2014/main" id="{87CDBB01-579A-5B17-3F32-45A601171456}"/>
              </a:ext>
            </a:extLst>
          </p:cNvPr>
          <p:cNvSpPr/>
          <p:nvPr/>
        </p:nvSpPr>
        <p:spPr>
          <a:xfrm>
            <a:off x="9073998"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2" name="Google Shape;484;p33">
            <a:extLst>
              <a:ext uri="{FF2B5EF4-FFF2-40B4-BE49-F238E27FC236}">
                <a16:creationId xmlns:a16="http://schemas.microsoft.com/office/drawing/2014/main" id="{1FAD0A63-398D-8392-C3F0-D767A1E297D0}"/>
              </a:ext>
            </a:extLst>
          </p:cNvPr>
          <p:cNvGrpSpPr/>
          <p:nvPr/>
        </p:nvGrpSpPr>
        <p:grpSpPr>
          <a:xfrm>
            <a:off x="9266435" y="1883925"/>
            <a:ext cx="655106" cy="150622"/>
            <a:chOff x="2147366" y="4139382"/>
            <a:chExt cx="635280" cy="147600"/>
          </a:xfrm>
        </p:grpSpPr>
        <p:sp>
          <p:nvSpPr>
            <p:cNvPr id="23" name="Google Shape;485;p33">
              <a:extLst>
                <a:ext uri="{FF2B5EF4-FFF2-40B4-BE49-F238E27FC236}">
                  <a16:creationId xmlns:a16="http://schemas.microsoft.com/office/drawing/2014/main" id="{7F62DC10-BA41-18D6-E72B-4B559F95072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 name="Google Shape;486;p33">
              <a:extLst>
                <a:ext uri="{FF2B5EF4-FFF2-40B4-BE49-F238E27FC236}">
                  <a16:creationId xmlns:a16="http://schemas.microsoft.com/office/drawing/2014/main" id="{1FB5C591-DEE3-1526-6EFD-F7D3315D2989}"/>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487;p33">
              <a:extLst>
                <a:ext uri="{FF2B5EF4-FFF2-40B4-BE49-F238E27FC236}">
                  <a16:creationId xmlns:a16="http://schemas.microsoft.com/office/drawing/2014/main" id="{1CFA9900-0EB8-7ABF-D8AA-4D73FF03A220}"/>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6" name="Google Shape;480;p33">
            <a:extLst>
              <a:ext uri="{FF2B5EF4-FFF2-40B4-BE49-F238E27FC236}">
                <a16:creationId xmlns:a16="http://schemas.microsoft.com/office/drawing/2014/main" id="{B8C98764-2368-4BBE-711F-CA83EBDDBA46}"/>
              </a:ext>
            </a:extLst>
          </p:cNvPr>
          <p:cNvSpPr/>
          <p:nvPr/>
        </p:nvSpPr>
        <p:spPr>
          <a:xfrm>
            <a:off x="683259" y="411614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7" name="Google Shape;488;p33">
            <a:extLst>
              <a:ext uri="{FF2B5EF4-FFF2-40B4-BE49-F238E27FC236}">
                <a16:creationId xmlns:a16="http://schemas.microsoft.com/office/drawing/2014/main" id="{9A01DCBE-909F-ABD4-BB29-B0245A454914}"/>
              </a:ext>
            </a:extLst>
          </p:cNvPr>
          <p:cNvGrpSpPr/>
          <p:nvPr/>
        </p:nvGrpSpPr>
        <p:grpSpPr>
          <a:xfrm>
            <a:off x="780846" y="4248613"/>
            <a:ext cx="635280" cy="147600"/>
            <a:chOff x="2147366" y="4139382"/>
            <a:chExt cx="635280" cy="147600"/>
          </a:xfrm>
        </p:grpSpPr>
        <p:sp>
          <p:nvSpPr>
            <p:cNvPr id="28" name="Google Shape;489;p33">
              <a:extLst>
                <a:ext uri="{FF2B5EF4-FFF2-40B4-BE49-F238E27FC236}">
                  <a16:creationId xmlns:a16="http://schemas.microsoft.com/office/drawing/2014/main" id="{35E042A1-AA2B-0F54-1332-0F61F8CE583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490;p33">
              <a:extLst>
                <a:ext uri="{FF2B5EF4-FFF2-40B4-BE49-F238E27FC236}">
                  <a16:creationId xmlns:a16="http://schemas.microsoft.com/office/drawing/2014/main" id="{F2950FBA-434B-73FE-6E3E-121F09ABDC82}"/>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491;p33">
              <a:extLst>
                <a:ext uri="{FF2B5EF4-FFF2-40B4-BE49-F238E27FC236}">
                  <a16:creationId xmlns:a16="http://schemas.microsoft.com/office/drawing/2014/main" id="{3ACA91B5-1DB6-F18B-8B01-B92F84C255F9}"/>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1" name="Google Shape;480;p33">
            <a:extLst>
              <a:ext uri="{FF2B5EF4-FFF2-40B4-BE49-F238E27FC236}">
                <a16:creationId xmlns:a16="http://schemas.microsoft.com/office/drawing/2014/main" id="{3AB7B7CE-C85A-2E43-787C-A5737EF34EA9}"/>
              </a:ext>
            </a:extLst>
          </p:cNvPr>
          <p:cNvSpPr/>
          <p:nvPr/>
        </p:nvSpPr>
        <p:spPr>
          <a:xfrm>
            <a:off x="3480172"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32" name="Google Shape;480;p33">
            <a:extLst>
              <a:ext uri="{FF2B5EF4-FFF2-40B4-BE49-F238E27FC236}">
                <a16:creationId xmlns:a16="http://schemas.microsoft.com/office/drawing/2014/main" id="{94E20AFE-E0D0-024D-434B-D48B127A82AB}"/>
              </a:ext>
            </a:extLst>
          </p:cNvPr>
          <p:cNvSpPr/>
          <p:nvPr/>
        </p:nvSpPr>
        <p:spPr>
          <a:xfrm>
            <a:off x="6277085"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33" name="Google Shape;484;p33">
            <a:extLst>
              <a:ext uri="{FF2B5EF4-FFF2-40B4-BE49-F238E27FC236}">
                <a16:creationId xmlns:a16="http://schemas.microsoft.com/office/drawing/2014/main" id="{9F83FCCF-29E2-DDD3-EA38-6F059DF1C1E1}"/>
              </a:ext>
            </a:extLst>
          </p:cNvPr>
          <p:cNvGrpSpPr/>
          <p:nvPr/>
        </p:nvGrpSpPr>
        <p:grpSpPr>
          <a:xfrm>
            <a:off x="3653471" y="4248613"/>
            <a:ext cx="655106" cy="150622"/>
            <a:chOff x="2147366" y="4139382"/>
            <a:chExt cx="635280" cy="147600"/>
          </a:xfrm>
        </p:grpSpPr>
        <p:sp>
          <p:nvSpPr>
            <p:cNvPr id="34" name="Google Shape;485;p33">
              <a:extLst>
                <a:ext uri="{FF2B5EF4-FFF2-40B4-BE49-F238E27FC236}">
                  <a16:creationId xmlns:a16="http://schemas.microsoft.com/office/drawing/2014/main" id="{95741D46-F185-B0FB-FF1D-26D97E117C7A}"/>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486;p33">
              <a:extLst>
                <a:ext uri="{FF2B5EF4-FFF2-40B4-BE49-F238E27FC236}">
                  <a16:creationId xmlns:a16="http://schemas.microsoft.com/office/drawing/2014/main" id="{4388911C-4545-C316-E632-4747ADD3D5F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487;p33">
              <a:extLst>
                <a:ext uri="{FF2B5EF4-FFF2-40B4-BE49-F238E27FC236}">
                  <a16:creationId xmlns:a16="http://schemas.microsoft.com/office/drawing/2014/main" id="{E8D9C30A-0185-322F-85E3-4A3BD0B0685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 name="Google Shape;484;p33">
            <a:extLst>
              <a:ext uri="{FF2B5EF4-FFF2-40B4-BE49-F238E27FC236}">
                <a16:creationId xmlns:a16="http://schemas.microsoft.com/office/drawing/2014/main" id="{E730B78F-6089-1B18-547C-2271388529CD}"/>
              </a:ext>
            </a:extLst>
          </p:cNvPr>
          <p:cNvGrpSpPr/>
          <p:nvPr/>
        </p:nvGrpSpPr>
        <p:grpSpPr>
          <a:xfrm>
            <a:off x="6469522" y="4248613"/>
            <a:ext cx="655106" cy="150622"/>
            <a:chOff x="2147366" y="4139382"/>
            <a:chExt cx="635280" cy="147600"/>
          </a:xfrm>
        </p:grpSpPr>
        <p:sp>
          <p:nvSpPr>
            <p:cNvPr id="38" name="Google Shape;485;p33">
              <a:extLst>
                <a:ext uri="{FF2B5EF4-FFF2-40B4-BE49-F238E27FC236}">
                  <a16:creationId xmlns:a16="http://schemas.microsoft.com/office/drawing/2014/main" id="{6EF01F5A-E4E9-325E-AD29-1C6F9EAD778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486;p33">
              <a:extLst>
                <a:ext uri="{FF2B5EF4-FFF2-40B4-BE49-F238E27FC236}">
                  <a16:creationId xmlns:a16="http://schemas.microsoft.com/office/drawing/2014/main" id="{359846AB-924E-8376-EC38-03A51E2B2DC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87;p33">
              <a:extLst>
                <a:ext uri="{FF2B5EF4-FFF2-40B4-BE49-F238E27FC236}">
                  <a16:creationId xmlns:a16="http://schemas.microsoft.com/office/drawing/2014/main" id="{E506BDD6-926D-C029-AEFA-83D8D32ECB84}"/>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1" name="Google Shape;480;p33">
            <a:extLst>
              <a:ext uri="{FF2B5EF4-FFF2-40B4-BE49-F238E27FC236}">
                <a16:creationId xmlns:a16="http://schemas.microsoft.com/office/drawing/2014/main" id="{DCB17E36-2C8D-78E8-3795-CF97FC2DEF64}"/>
              </a:ext>
            </a:extLst>
          </p:cNvPr>
          <p:cNvSpPr/>
          <p:nvPr/>
        </p:nvSpPr>
        <p:spPr>
          <a:xfrm>
            <a:off x="9073998"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2" name="Google Shape;484;p33">
            <a:extLst>
              <a:ext uri="{FF2B5EF4-FFF2-40B4-BE49-F238E27FC236}">
                <a16:creationId xmlns:a16="http://schemas.microsoft.com/office/drawing/2014/main" id="{33B8C3DD-BDDD-E880-ADE7-E18B7F170CA0}"/>
              </a:ext>
            </a:extLst>
          </p:cNvPr>
          <p:cNvGrpSpPr/>
          <p:nvPr/>
        </p:nvGrpSpPr>
        <p:grpSpPr>
          <a:xfrm>
            <a:off x="9266435" y="4248613"/>
            <a:ext cx="655106" cy="150622"/>
            <a:chOff x="2147366" y="4139382"/>
            <a:chExt cx="635280" cy="147600"/>
          </a:xfrm>
        </p:grpSpPr>
        <p:sp>
          <p:nvSpPr>
            <p:cNvPr id="43" name="Google Shape;485;p33">
              <a:extLst>
                <a:ext uri="{FF2B5EF4-FFF2-40B4-BE49-F238E27FC236}">
                  <a16:creationId xmlns:a16="http://schemas.microsoft.com/office/drawing/2014/main" id="{896D8C63-6654-AF90-1DDE-F0F7C0728BCC}"/>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86;p33">
              <a:extLst>
                <a:ext uri="{FF2B5EF4-FFF2-40B4-BE49-F238E27FC236}">
                  <a16:creationId xmlns:a16="http://schemas.microsoft.com/office/drawing/2014/main" id="{38818822-41B4-E372-76FB-704C56857357}"/>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87;p33">
              <a:extLst>
                <a:ext uri="{FF2B5EF4-FFF2-40B4-BE49-F238E27FC236}">
                  <a16:creationId xmlns:a16="http://schemas.microsoft.com/office/drawing/2014/main" id="{931FAA6B-A348-7FDE-0844-6AEFE79D7F4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9" name="Google Shape;394;p24">
            <a:extLst>
              <a:ext uri="{FF2B5EF4-FFF2-40B4-BE49-F238E27FC236}">
                <a16:creationId xmlns:a16="http://schemas.microsoft.com/office/drawing/2014/main" id="{41165F4C-2F3C-C239-3B2B-C5980E5F9667}"/>
              </a:ext>
            </a:extLst>
          </p:cNvPr>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TABLE OF </a:t>
            </a:r>
            <a:r>
              <a:rPr lang="en" sz="6000" dirty="0">
                <a:solidFill>
                  <a:schemeClr val="accent2"/>
                </a:solidFill>
              </a:rPr>
              <a:t>CONTENTS.</a:t>
            </a:r>
            <a:endParaRPr sz="6000" dirty="0">
              <a:solidFill>
                <a:schemeClr val="accent2"/>
              </a:solidFill>
            </a:endParaRPr>
          </a:p>
        </p:txBody>
      </p:sp>
      <p:sp>
        <p:nvSpPr>
          <p:cNvPr id="53" name="Google Shape;399;p24">
            <a:extLst>
              <a:ext uri="{FF2B5EF4-FFF2-40B4-BE49-F238E27FC236}">
                <a16:creationId xmlns:a16="http://schemas.microsoft.com/office/drawing/2014/main" id="{D80621C0-B667-1AEA-9E75-996D2DEB172C}"/>
              </a:ext>
            </a:extLst>
          </p:cNvPr>
          <p:cNvSpPr txBox="1">
            <a:spLocks/>
          </p:cNvSpPr>
          <p:nvPr/>
        </p:nvSpPr>
        <p:spPr>
          <a:xfrm>
            <a:off x="2320988" y="1683675"/>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01</a:t>
            </a:r>
          </a:p>
        </p:txBody>
      </p:sp>
      <p:sp>
        <p:nvSpPr>
          <p:cNvPr id="55" name="CasellaDiTesto 54">
            <a:extLst>
              <a:ext uri="{FF2B5EF4-FFF2-40B4-BE49-F238E27FC236}">
                <a16:creationId xmlns:a16="http://schemas.microsoft.com/office/drawing/2014/main" id="{61D06594-7B55-E9AA-67DC-D355F301BD15}"/>
              </a:ext>
            </a:extLst>
          </p:cNvPr>
          <p:cNvSpPr txBox="1"/>
          <p:nvPr/>
        </p:nvSpPr>
        <p:spPr>
          <a:xfrm>
            <a:off x="5205829" y="1790342"/>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02</a:t>
            </a:r>
          </a:p>
        </p:txBody>
      </p:sp>
      <p:sp>
        <p:nvSpPr>
          <p:cNvPr id="56" name="CasellaDiTesto 55">
            <a:extLst>
              <a:ext uri="{FF2B5EF4-FFF2-40B4-BE49-F238E27FC236}">
                <a16:creationId xmlns:a16="http://schemas.microsoft.com/office/drawing/2014/main" id="{E2C0610E-6610-EF3A-19DC-B45F0343AC98}"/>
              </a:ext>
            </a:extLst>
          </p:cNvPr>
          <p:cNvSpPr txBox="1"/>
          <p:nvPr/>
        </p:nvSpPr>
        <p:spPr>
          <a:xfrm>
            <a:off x="7973037" y="1790342"/>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03</a:t>
            </a:r>
          </a:p>
        </p:txBody>
      </p:sp>
      <p:sp>
        <p:nvSpPr>
          <p:cNvPr id="57" name="Google Shape;399;p24">
            <a:extLst>
              <a:ext uri="{FF2B5EF4-FFF2-40B4-BE49-F238E27FC236}">
                <a16:creationId xmlns:a16="http://schemas.microsoft.com/office/drawing/2014/main" id="{E21D7BB0-AB15-3B54-66B9-EEA178132C8B}"/>
              </a:ext>
            </a:extLst>
          </p:cNvPr>
          <p:cNvSpPr txBox="1">
            <a:spLocks/>
          </p:cNvSpPr>
          <p:nvPr/>
        </p:nvSpPr>
        <p:spPr>
          <a:xfrm>
            <a:off x="10699482" y="1728279"/>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04</a:t>
            </a:r>
          </a:p>
        </p:txBody>
      </p:sp>
      <p:sp>
        <p:nvSpPr>
          <p:cNvPr id="58" name="Google Shape;399;p24">
            <a:extLst>
              <a:ext uri="{FF2B5EF4-FFF2-40B4-BE49-F238E27FC236}">
                <a16:creationId xmlns:a16="http://schemas.microsoft.com/office/drawing/2014/main" id="{24C827B7-74F3-0E57-E4AC-ABA8735ED021}"/>
              </a:ext>
            </a:extLst>
          </p:cNvPr>
          <p:cNvSpPr txBox="1">
            <a:spLocks/>
          </p:cNvSpPr>
          <p:nvPr/>
        </p:nvSpPr>
        <p:spPr>
          <a:xfrm>
            <a:off x="2320988" y="4043324"/>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05</a:t>
            </a:r>
          </a:p>
        </p:txBody>
      </p:sp>
      <p:sp>
        <p:nvSpPr>
          <p:cNvPr id="59" name="CasellaDiTesto 58">
            <a:extLst>
              <a:ext uri="{FF2B5EF4-FFF2-40B4-BE49-F238E27FC236}">
                <a16:creationId xmlns:a16="http://schemas.microsoft.com/office/drawing/2014/main" id="{6D79C21B-0327-D710-0286-BAEE32841DB1}"/>
              </a:ext>
            </a:extLst>
          </p:cNvPr>
          <p:cNvSpPr txBox="1"/>
          <p:nvPr/>
        </p:nvSpPr>
        <p:spPr>
          <a:xfrm>
            <a:off x="5205829" y="4149991"/>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06</a:t>
            </a:r>
          </a:p>
        </p:txBody>
      </p:sp>
      <p:sp>
        <p:nvSpPr>
          <p:cNvPr id="60" name="CasellaDiTesto 59">
            <a:extLst>
              <a:ext uri="{FF2B5EF4-FFF2-40B4-BE49-F238E27FC236}">
                <a16:creationId xmlns:a16="http://schemas.microsoft.com/office/drawing/2014/main" id="{7B648002-C641-602A-3CCA-E25DBA8755AB}"/>
              </a:ext>
            </a:extLst>
          </p:cNvPr>
          <p:cNvSpPr txBox="1"/>
          <p:nvPr/>
        </p:nvSpPr>
        <p:spPr>
          <a:xfrm>
            <a:off x="7973037" y="4149991"/>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07</a:t>
            </a:r>
          </a:p>
        </p:txBody>
      </p:sp>
      <p:sp>
        <p:nvSpPr>
          <p:cNvPr id="61" name="Google Shape;399;p24">
            <a:extLst>
              <a:ext uri="{FF2B5EF4-FFF2-40B4-BE49-F238E27FC236}">
                <a16:creationId xmlns:a16="http://schemas.microsoft.com/office/drawing/2014/main" id="{CDCF9C22-082D-B137-47FD-50091AA9CFC8}"/>
              </a:ext>
            </a:extLst>
          </p:cNvPr>
          <p:cNvSpPr txBox="1">
            <a:spLocks/>
          </p:cNvSpPr>
          <p:nvPr/>
        </p:nvSpPr>
        <p:spPr>
          <a:xfrm>
            <a:off x="10699482" y="4087928"/>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08</a:t>
            </a:r>
          </a:p>
        </p:txBody>
      </p:sp>
      <p:sp>
        <p:nvSpPr>
          <p:cNvPr id="62" name="Google Shape;395;p24">
            <a:extLst>
              <a:ext uri="{FF2B5EF4-FFF2-40B4-BE49-F238E27FC236}">
                <a16:creationId xmlns:a16="http://schemas.microsoft.com/office/drawing/2014/main" id="{96A2FA85-4D82-1663-0E12-D795B6654FBC}"/>
              </a:ext>
            </a:extLst>
          </p:cNvPr>
          <p:cNvSpPr txBox="1">
            <a:spLocks/>
          </p:cNvSpPr>
          <p:nvPr/>
        </p:nvSpPr>
        <p:spPr>
          <a:xfrm>
            <a:off x="765049" y="2175143"/>
            <a:ext cx="2267611" cy="125385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endParaRPr lang="it-IT" dirty="0"/>
          </a:p>
        </p:txBody>
      </p:sp>
      <p:sp>
        <p:nvSpPr>
          <p:cNvPr id="2" name="Google Shape;395;p24">
            <a:extLst>
              <a:ext uri="{FF2B5EF4-FFF2-40B4-BE49-F238E27FC236}">
                <a16:creationId xmlns:a16="http://schemas.microsoft.com/office/drawing/2014/main" id="{B40CF19B-DD9F-4872-0D8A-4886C75CDB3E}"/>
              </a:ext>
            </a:extLst>
          </p:cNvPr>
          <p:cNvSpPr txBox="1">
            <a:spLocks/>
          </p:cNvSpPr>
          <p:nvPr/>
        </p:nvSpPr>
        <p:spPr>
          <a:xfrm>
            <a:off x="780846" y="248922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Why a </a:t>
            </a:r>
            <a:r>
              <a:rPr lang="en-GB" dirty="0">
                <a:solidFill>
                  <a:schemeClr val="accent1"/>
                </a:solidFill>
              </a:rPr>
              <a:t>DDoS</a:t>
            </a:r>
            <a:r>
              <a:rPr lang="en-GB" dirty="0"/>
              <a:t> attack</a:t>
            </a:r>
          </a:p>
        </p:txBody>
      </p:sp>
      <p:sp>
        <p:nvSpPr>
          <p:cNvPr id="3" name="Google Shape;395;p24">
            <a:extLst>
              <a:ext uri="{FF2B5EF4-FFF2-40B4-BE49-F238E27FC236}">
                <a16:creationId xmlns:a16="http://schemas.microsoft.com/office/drawing/2014/main" id="{25792AFA-B248-5CF7-464C-DD9E115A02FA}"/>
              </a:ext>
            </a:extLst>
          </p:cNvPr>
          <p:cNvSpPr txBox="1">
            <a:spLocks/>
          </p:cNvSpPr>
          <p:nvPr/>
        </p:nvSpPr>
        <p:spPr>
          <a:xfrm>
            <a:off x="3546014" y="248031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cs typeface="Arial"/>
                <a:sym typeface="Arial"/>
              </a:rPr>
              <a:t>DNS</a:t>
            </a:r>
            <a:r>
              <a:rPr lang="en-GB" dirty="0"/>
              <a:t> overview</a:t>
            </a:r>
          </a:p>
        </p:txBody>
      </p:sp>
      <p:sp>
        <p:nvSpPr>
          <p:cNvPr id="5" name="CasellaDiTesto 4">
            <a:extLst>
              <a:ext uri="{FF2B5EF4-FFF2-40B4-BE49-F238E27FC236}">
                <a16:creationId xmlns:a16="http://schemas.microsoft.com/office/drawing/2014/main" id="{BD444EA0-35F2-3C67-5E17-60D969A9D329}"/>
              </a:ext>
            </a:extLst>
          </p:cNvPr>
          <p:cNvSpPr txBox="1"/>
          <p:nvPr/>
        </p:nvSpPr>
        <p:spPr>
          <a:xfrm>
            <a:off x="6161432" y="2468965"/>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DNS-based</a:t>
            </a:r>
            <a:r>
              <a:rPr lang="en" sz="1800" dirty="0">
                <a:solidFill>
                  <a:schemeClr val="bg2"/>
                </a:solidFill>
                <a:latin typeface="Roboto Mono"/>
                <a:ea typeface="Roboto Mono"/>
                <a:sym typeface="Roboto Mono"/>
              </a:rPr>
              <a:t> DDoS </a:t>
            </a:r>
            <a:r>
              <a:rPr lang="en" sz="1800" dirty="0">
                <a:solidFill>
                  <a:schemeClr val="bg2"/>
                </a:solidFill>
                <a:latin typeface="Roboto Mono"/>
                <a:ea typeface="Roboto Mono"/>
              </a:rPr>
              <a:t>Attacks</a:t>
            </a:r>
            <a:endParaRPr lang="en-US" sz="1800" dirty="0">
              <a:solidFill>
                <a:schemeClr val="bg2"/>
              </a:solidFill>
              <a:latin typeface="Roboto Mono"/>
              <a:ea typeface="Roboto Mono"/>
              <a:sym typeface="Roboto Mono"/>
            </a:endParaRPr>
          </a:p>
        </p:txBody>
      </p:sp>
      <p:sp>
        <p:nvSpPr>
          <p:cNvPr id="7" name="Google Shape;395;p24">
            <a:extLst>
              <a:ext uri="{FF2B5EF4-FFF2-40B4-BE49-F238E27FC236}">
                <a16:creationId xmlns:a16="http://schemas.microsoft.com/office/drawing/2014/main" id="{4AE954DD-D055-EE19-25F7-1302D267415D}"/>
              </a:ext>
            </a:extLst>
          </p:cNvPr>
          <p:cNvSpPr txBox="1">
            <a:spLocks/>
          </p:cNvSpPr>
          <p:nvPr/>
        </p:nvSpPr>
        <p:spPr>
          <a:xfrm>
            <a:off x="9156901" y="251126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Experimental </a:t>
            </a:r>
            <a:r>
              <a:rPr lang="en-GB" dirty="0">
                <a:solidFill>
                  <a:schemeClr val="accent1"/>
                </a:solidFill>
              </a:rPr>
              <a:t>Setup</a:t>
            </a:r>
            <a:endParaRPr lang="en-GB" dirty="0"/>
          </a:p>
        </p:txBody>
      </p:sp>
      <p:sp>
        <p:nvSpPr>
          <p:cNvPr id="8" name="Google Shape;395;p24">
            <a:extLst>
              <a:ext uri="{FF2B5EF4-FFF2-40B4-BE49-F238E27FC236}">
                <a16:creationId xmlns:a16="http://schemas.microsoft.com/office/drawing/2014/main" id="{A954775D-E940-708E-4FE4-B5CE27754E16}"/>
              </a:ext>
            </a:extLst>
          </p:cNvPr>
          <p:cNvSpPr txBox="1">
            <a:spLocks/>
          </p:cNvSpPr>
          <p:nvPr/>
        </p:nvSpPr>
        <p:spPr>
          <a:xfrm>
            <a:off x="801054" y="481184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DNS </a:t>
            </a:r>
            <a:r>
              <a:rPr lang="en-GB" dirty="0">
                <a:solidFill>
                  <a:schemeClr val="accent1"/>
                </a:solidFill>
              </a:rPr>
              <a:t>Server </a:t>
            </a:r>
            <a:r>
              <a:rPr lang="en-GB" dirty="0">
                <a:solidFill>
                  <a:schemeClr val="bg2"/>
                </a:solidFill>
              </a:rPr>
              <a:t>configuration</a:t>
            </a:r>
          </a:p>
        </p:txBody>
      </p:sp>
      <p:sp>
        <p:nvSpPr>
          <p:cNvPr id="11" name="Google Shape;395;p24">
            <a:extLst>
              <a:ext uri="{FF2B5EF4-FFF2-40B4-BE49-F238E27FC236}">
                <a16:creationId xmlns:a16="http://schemas.microsoft.com/office/drawing/2014/main" id="{16485F88-606A-1470-311B-5B0101CB5E59}"/>
              </a:ext>
            </a:extLst>
          </p:cNvPr>
          <p:cNvSpPr txBox="1">
            <a:spLocks/>
          </p:cNvSpPr>
          <p:nvPr/>
        </p:nvSpPr>
        <p:spPr>
          <a:xfrm>
            <a:off x="3549477" y="4846700"/>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bg2"/>
                </a:solidFill>
                <a:cs typeface="Arial"/>
                <a:sym typeface="Arial"/>
              </a:rPr>
              <a:t>Attack</a:t>
            </a:r>
            <a:br>
              <a:rPr lang="it-IT" dirty="0">
                <a:solidFill>
                  <a:schemeClr val="accent3"/>
                </a:solidFill>
                <a:cs typeface="Arial"/>
                <a:sym typeface="Arial"/>
              </a:rPr>
            </a:br>
            <a:r>
              <a:rPr lang="it-IT" dirty="0">
                <a:solidFill>
                  <a:schemeClr val="accent3"/>
                </a:solidFill>
                <a:cs typeface="Arial"/>
                <a:sym typeface="Arial"/>
              </a:rPr>
              <a:t>Scripts</a:t>
            </a:r>
            <a:endParaRPr lang="it-IT" dirty="0"/>
          </a:p>
        </p:txBody>
      </p:sp>
      <p:sp>
        <p:nvSpPr>
          <p:cNvPr id="12" name="CasellaDiTesto 11">
            <a:extLst>
              <a:ext uri="{FF2B5EF4-FFF2-40B4-BE49-F238E27FC236}">
                <a16:creationId xmlns:a16="http://schemas.microsoft.com/office/drawing/2014/main" id="{F568695F-9166-2157-BB23-2636DBF5E6F1}"/>
              </a:ext>
            </a:extLst>
          </p:cNvPr>
          <p:cNvSpPr txBox="1"/>
          <p:nvPr/>
        </p:nvSpPr>
        <p:spPr>
          <a:xfrm>
            <a:off x="6117630" y="4803171"/>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Experimental </a:t>
            </a:r>
            <a:r>
              <a:rPr lang="en" sz="1800" dirty="0">
                <a:solidFill>
                  <a:schemeClr val="bg2"/>
                </a:solidFill>
                <a:latin typeface="Roboto Mono"/>
                <a:ea typeface="Roboto Mono"/>
                <a:sym typeface="Roboto Mono"/>
              </a:rPr>
              <a:t>results</a:t>
            </a:r>
            <a:endParaRPr lang="en-US" sz="1800" dirty="0">
              <a:solidFill>
                <a:schemeClr val="bg2"/>
              </a:solidFill>
              <a:latin typeface="Roboto Mono"/>
              <a:ea typeface="Roboto Mono"/>
              <a:sym typeface="Roboto Mono"/>
            </a:endParaRPr>
          </a:p>
        </p:txBody>
      </p:sp>
      <p:sp>
        <p:nvSpPr>
          <p:cNvPr id="13" name="Google Shape;395;p24">
            <a:extLst>
              <a:ext uri="{FF2B5EF4-FFF2-40B4-BE49-F238E27FC236}">
                <a16:creationId xmlns:a16="http://schemas.microsoft.com/office/drawing/2014/main" id="{462807ED-01C1-775D-A893-C23136AFA3AB}"/>
              </a:ext>
            </a:extLst>
          </p:cNvPr>
          <p:cNvSpPr txBox="1">
            <a:spLocks/>
          </p:cNvSpPr>
          <p:nvPr/>
        </p:nvSpPr>
        <p:spPr>
          <a:xfrm>
            <a:off x="9191793" y="4837541"/>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Mitigation</a:t>
            </a:r>
            <a:br>
              <a:rPr lang="en-GB" dirty="0"/>
            </a:br>
            <a:r>
              <a:rPr lang="en-GB" dirty="0">
                <a:solidFill>
                  <a:schemeClr val="accent1"/>
                </a:solidFill>
              </a:rPr>
              <a:t>Mechanisms</a:t>
            </a:r>
            <a:endParaRPr lang="en-GB" dirty="0"/>
          </a:p>
        </p:txBody>
      </p:sp>
    </p:spTree>
    <p:extLst>
      <p:ext uri="{BB962C8B-B14F-4D97-AF65-F5344CB8AC3E}">
        <p14:creationId xmlns:p14="http://schemas.microsoft.com/office/powerpoint/2010/main" val="4253384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TOP</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Tool </a:t>
            </a:r>
            <a:r>
              <a:rPr lang="en-GB" sz="2000" dirty="0">
                <a:solidFill>
                  <a:schemeClr val="bg2"/>
                </a:solidFill>
                <a:latin typeface="Roboto Mono" pitchFamily="49" charset="0"/>
                <a:ea typeface="Roboto Mono" pitchFamily="49" charset="0"/>
              </a:rPr>
              <a:t>used</a:t>
            </a:r>
            <a:r>
              <a:rPr lang="it-IT" sz="2000" dirty="0">
                <a:solidFill>
                  <a:schemeClr val="bg2"/>
                </a:solidFill>
                <a:latin typeface="Roboto Mono" pitchFamily="49" charset="0"/>
                <a:ea typeface="Roboto Mono" pitchFamily="49" charset="0"/>
              </a:rPr>
              <a:t> to monitor the system </a:t>
            </a:r>
            <a:r>
              <a:rPr lang="en-GB" sz="2000" dirty="0">
                <a:solidFill>
                  <a:schemeClr val="bg2"/>
                </a:solidFill>
                <a:latin typeface="Roboto Mono" pitchFamily="49" charset="0"/>
                <a:ea typeface="Roboto Mono" pitchFamily="49" charset="0"/>
              </a:rPr>
              <a:t>resources,</a:t>
            </a:r>
            <a:r>
              <a:rPr lang="it-IT" sz="2000" dirty="0">
                <a:solidFill>
                  <a:schemeClr val="bg2"/>
                </a:solidFill>
                <a:latin typeface="Roboto Mono" pitchFamily="49" charset="0"/>
                <a:ea typeface="Roboto Mono" pitchFamily="49" charset="0"/>
              </a:rPr>
              <a:t> like </a:t>
            </a:r>
            <a:r>
              <a:rPr lang="en-GB" sz="2000" dirty="0">
                <a:solidFill>
                  <a:schemeClr val="bg2"/>
                </a:solidFill>
                <a:latin typeface="Roboto Mono" pitchFamily="49" charset="0"/>
                <a:ea typeface="Roboto Mono" pitchFamily="49" charset="0"/>
              </a:rPr>
              <a:t>memory</a:t>
            </a:r>
            <a:r>
              <a:rPr lang="it-IT" sz="2000" dirty="0">
                <a:solidFill>
                  <a:schemeClr val="bg2"/>
                </a:solidFill>
                <a:latin typeface="Roboto Mono" pitchFamily="49" charset="0"/>
                <a:ea typeface="Roboto Mono" pitchFamily="49" charset="0"/>
              </a:rPr>
              <a:t> and CPU </a:t>
            </a:r>
            <a:r>
              <a:rPr lang="en-GB" sz="2000" dirty="0">
                <a:solidFill>
                  <a:schemeClr val="bg2"/>
                </a:solidFill>
                <a:latin typeface="Roboto Mono" pitchFamily="49" charset="0"/>
                <a:ea typeface="Roboto Mono" pitchFamily="49" charset="0"/>
              </a:rPr>
              <a:t>usage.</a:t>
            </a: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resources allocate by the server before and during the attack.</a:t>
            </a:r>
          </a:p>
        </p:txBody>
      </p:sp>
    </p:spTree>
    <p:extLst>
      <p:ext uri="{BB962C8B-B14F-4D97-AF65-F5344CB8AC3E}">
        <p14:creationId xmlns:p14="http://schemas.microsoft.com/office/powerpoint/2010/main" val="259507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Wireshark</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93724"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rPr>
              <a:t>Open-source network protocol analyser</a:t>
            </a:r>
            <a:endParaRPr lang="it-IT" dirty="0"/>
          </a:p>
        </p:txBody>
      </p:sp>
      <p:pic>
        <p:nvPicPr>
          <p:cNvPr id="5" name="Immagine 4" descr="Immagine che contiene nero, oscurità&#10;&#10;Descrizione generata automaticamente">
            <a:extLst>
              <a:ext uri="{FF2B5EF4-FFF2-40B4-BE49-F238E27FC236}">
                <a16:creationId xmlns:a16="http://schemas.microsoft.com/office/drawing/2014/main" id="{ACA449D5-3E3D-FDFF-2141-9DF28B17480D}"/>
              </a:ext>
            </a:extLst>
          </p:cNvPr>
          <p:cNvPicPr>
            <a:picLocks noChangeAspect="1"/>
          </p:cNvPicPr>
          <p:nvPr/>
        </p:nvPicPr>
        <p:blipFill>
          <a:blip r:embed="rId3">
            <a:alphaModFix amt="16000"/>
          </a:blip>
          <a:stretch>
            <a:fillRect/>
          </a:stretch>
        </p:blipFill>
        <p:spPr>
          <a:xfrm>
            <a:off x="1120987" y="897230"/>
            <a:ext cx="3528286" cy="745519"/>
          </a:xfrm>
          <a:prstGeom prst="rect">
            <a:avLst/>
          </a:prstGeom>
        </p:spPr>
      </p:pic>
      <p:sp>
        <p:nvSpPr>
          <p:cNvPr id="4" name="Google Shape;419;p26">
            <a:extLst>
              <a:ext uri="{FF2B5EF4-FFF2-40B4-BE49-F238E27FC236}">
                <a16:creationId xmlns:a16="http://schemas.microsoft.com/office/drawing/2014/main" id="{F0BCE4E3-9688-494B-04FA-1C8DE8593294}"/>
              </a:ext>
            </a:extLst>
          </p:cNvPr>
          <p:cNvSpPr txBox="1">
            <a:spLocks/>
          </p:cNvSpPr>
          <p:nvPr/>
        </p:nvSpPr>
        <p:spPr>
          <a:xfrm>
            <a:off x="1120987" y="2492062"/>
            <a:ext cx="6535503" cy="31808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en-GB" sz="2000" dirty="0">
                <a:solidFill>
                  <a:schemeClr val="bg2"/>
                </a:solidFill>
                <a:latin typeface="Roboto Mono" pitchFamily="49" charset="0"/>
                <a:ea typeface="Roboto Mono" pitchFamily="49" charset="0"/>
              </a:rPr>
              <a:t>Designed</a:t>
            </a:r>
            <a:r>
              <a:rPr lang="it-IT" sz="2000" dirty="0">
                <a:solidFill>
                  <a:schemeClr val="bg2"/>
                </a:solidFill>
                <a:latin typeface="Roboto Mono" pitchFamily="49" charset="0"/>
                <a:ea typeface="Roboto Mono" pitchFamily="49" charset="0"/>
              </a:rPr>
              <a:t> to</a:t>
            </a:r>
            <a:r>
              <a:rPr lang="en-GB" sz="2000" dirty="0"/>
              <a:t> capture, analyse, and display network traffic in real-time</a:t>
            </a:r>
            <a:endParaRPr lang="en-GB" sz="2000" dirty="0">
              <a:solidFill>
                <a:schemeClr val="bg2"/>
              </a:solidFill>
              <a:latin typeface="Roboto Mono" pitchFamily="49" charset="0"/>
              <a:ea typeface="Roboto Mono" pitchFamily="49" charset="0"/>
            </a:endParaRP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status of the attack, in terms of number of packets sent, and the behaviour of the DNS server</a:t>
            </a:r>
          </a:p>
        </p:txBody>
      </p:sp>
    </p:spTree>
    <p:extLst>
      <p:ext uri="{BB962C8B-B14F-4D97-AF65-F5344CB8AC3E}">
        <p14:creationId xmlns:p14="http://schemas.microsoft.com/office/powerpoint/2010/main" val="1379747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30279" y="2365683"/>
            <a:ext cx="6314486" cy="197208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DNS</a:t>
            </a:r>
            <a:r>
              <a:rPr lang="en" sz="7200" dirty="0"/>
              <a:t> server</a:t>
            </a:r>
            <a:br>
              <a:rPr lang="en" sz="7200" dirty="0"/>
            </a:br>
            <a:r>
              <a:rPr lang="en" sz="7200" dirty="0"/>
              <a:t>configuration</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962615" y="2321416"/>
            <a:ext cx="2000238" cy="1893195"/>
          </a:xfrm>
          <a:prstGeom prst="rect">
            <a:avLst/>
          </a:prstGeom>
        </p:spPr>
        <p:txBody>
          <a:bodyPr>
            <a:prstTxWarp prst="textPlain">
              <a:avLst/>
            </a:prstTxWarp>
          </a:bodyPr>
          <a:lstStyle/>
          <a:p>
            <a:pPr algn="ctr"/>
            <a:r>
              <a:rPr lang="en-GB" b="1" i="0" dirty="0">
                <a:ln>
                  <a:noFill/>
                </a:ln>
                <a:solidFill>
                  <a:schemeClr val="accent3"/>
                </a:solidFill>
                <a:latin typeface="Roboto Mono"/>
              </a:rPr>
              <a:t>05</a:t>
            </a:r>
          </a:p>
        </p:txBody>
      </p:sp>
    </p:spTree>
    <p:extLst>
      <p:ext uri="{BB962C8B-B14F-4D97-AF65-F5344CB8AC3E}">
        <p14:creationId xmlns:p14="http://schemas.microsoft.com/office/powerpoint/2010/main" val="419933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5"/>
            <a:ext cx="7272300" cy="5541705"/>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791514" y="1199609"/>
            <a:ext cx="9465156" cy="763500"/>
          </a:xfrm>
          <a:prstGeom prst="rect">
            <a:avLst/>
          </a:prstGeom>
        </p:spPr>
        <p:txBody>
          <a:bodyPr spcFirstLastPara="1" wrap="square" lIns="121900" tIns="121900" rIns="121900" bIns="121900" anchor="t" anchorCtr="0">
            <a:noAutofit/>
          </a:bodyPr>
          <a:lstStyle/>
          <a:p>
            <a:pPr marL="0" lvl="0" indent="0" algn="ctr">
              <a:lnSpc>
                <a:spcPct val="100000"/>
              </a:lnSpc>
              <a:buClr>
                <a:srgbClr val="000000"/>
              </a:buClr>
              <a:buFont typeface="Arial"/>
              <a:buNone/>
            </a:pPr>
            <a:r>
              <a:rPr lang="en" sz="4800" dirty="0">
                <a:solidFill>
                  <a:schemeClr val="accent3"/>
                </a:solidFill>
                <a:latin typeface="Roboto Mono"/>
                <a:cs typeface="Arial"/>
                <a:sym typeface="Arial"/>
              </a:rPr>
              <a:t>T</a:t>
            </a:r>
            <a:r>
              <a:rPr lang="en-GB" sz="4800" dirty="0">
                <a:solidFill>
                  <a:schemeClr val="accent3"/>
                </a:solidFill>
                <a:latin typeface="Roboto Mono"/>
                <a:cs typeface="Arial"/>
                <a:sym typeface="Arial"/>
              </a:rPr>
              <a:t>h</a:t>
            </a:r>
            <a:r>
              <a:rPr lang="en" sz="4800" dirty="0">
                <a:solidFill>
                  <a:schemeClr val="accent3"/>
                </a:solidFill>
                <a:latin typeface="Roboto Mono"/>
                <a:cs typeface="Arial"/>
                <a:sym typeface="Arial"/>
              </a:rPr>
              <a:t>e configuration</a:t>
            </a:r>
            <a:endParaRPr sz="4800" dirty="0">
              <a:solidFill>
                <a:schemeClr val="accent3"/>
              </a:solidFill>
              <a:latin typeface="Roboto Mono"/>
              <a:cs typeface="Arial"/>
              <a:sym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683259" y="1999033"/>
            <a:ext cx="6515610" cy="42536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Running on Ubuntu 20.4 LTS</a:t>
            </a:r>
          </a:p>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BIND9 </a:t>
            </a:r>
            <a:r>
              <a:rPr lang="en-GB" sz="2000" dirty="0">
                <a:solidFill>
                  <a:schemeClr val="bg2"/>
                </a:solidFill>
                <a:latin typeface="Roboto Mono" pitchFamily="49" charset="0"/>
                <a:ea typeface="Roboto Mono" pitchFamily="49" charset="0"/>
              </a:rPr>
              <a:t>implementation</a:t>
            </a:r>
          </a:p>
          <a:p>
            <a:pPr marL="342900">
              <a:lnSpc>
                <a:spcPct val="100000"/>
              </a:lnSpc>
              <a:spcBef>
                <a:spcPts val="2100"/>
              </a:spcBef>
              <a:spcAft>
                <a:spcPts val="2100"/>
              </a:spcAft>
            </a:pPr>
            <a:r>
              <a:rPr lang="en-GB" sz="2000" dirty="0">
                <a:solidFill>
                  <a:schemeClr val="bg2"/>
                </a:solidFill>
                <a:latin typeface="Roboto Mono" pitchFamily="49" charset="0"/>
                <a:ea typeface="Roboto Mono" pitchFamily="49" charset="0"/>
              </a:rPr>
              <a:t>Authoritative server for the domain “ediproject.com”</a:t>
            </a:r>
          </a:p>
          <a:p>
            <a:pPr marL="342900">
              <a:spcBef>
                <a:spcPts val="2100"/>
              </a:spcBef>
              <a:spcAft>
                <a:spcPts val="2100"/>
              </a:spcAft>
            </a:pPr>
            <a:r>
              <a:rPr lang="en-GB" sz="2000" dirty="0">
                <a:solidFill>
                  <a:schemeClr val="bg2"/>
                </a:solidFill>
                <a:latin typeface="Roboto Mono" pitchFamily="49" charset="0"/>
                <a:ea typeface="Roboto Mono" pitchFamily="49" charset="0"/>
              </a:rPr>
              <a:t>No security measures. The devices on the LAN were able perform all queries</a:t>
            </a:r>
          </a:p>
        </p:txBody>
      </p:sp>
    </p:spTree>
    <p:extLst>
      <p:ext uri="{BB962C8B-B14F-4D97-AF65-F5344CB8AC3E}">
        <p14:creationId xmlns:p14="http://schemas.microsoft.com/office/powerpoint/2010/main" val="1716982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400" dirty="0">
                <a:solidFill>
                  <a:schemeClr val="accent3"/>
                </a:solidFill>
                <a:latin typeface="Roboto Mono"/>
                <a:cs typeface="Arial"/>
              </a:rPr>
              <a:t>Resurce Records</a:t>
            </a:r>
            <a:endParaRPr sz="5400" dirty="0">
              <a:solidFill>
                <a:schemeClr val="accent3"/>
              </a:solidFill>
              <a:latin typeface="Roboto Mono"/>
              <a:cs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1 record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SOA</a:t>
            </a:r>
          </a:p>
          <a:p>
            <a:pPr marL="342900">
              <a:spcBef>
                <a:spcPts val="2100"/>
              </a:spcBef>
              <a:spcAft>
                <a:spcPts val="2100"/>
              </a:spcAft>
            </a:pPr>
            <a:r>
              <a:rPr lang="it-IT" sz="2000" dirty="0">
                <a:solidFill>
                  <a:schemeClr val="bg2"/>
                </a:solidFill>
                <a:latin typeface="Roboto Mono" pitchFamily="49" charset="0"/>
                <a:ea typeface="Roboto Mono" pitchFamily="49" charset="0"/>
              </a:rPr>
              <a:t>6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NS</a:t>
            </a:r>
          </a:p>
          <a:p>
            <a:pPr marL="342900">
              <a:spcBef>
                <a:spcPts val="2100"/>
              </a:spcBef>
              <a:spcAft>
                <a:spcPts val="2100"/>
              </a:spcAft>
            </a:pPr>
            <a:r>
              <a:rPr lang="it-IT" sz="2000" dirty="0">
                <a:solidFill>
                  <a:schemeClr val="bg2"/>
                </a:solidFill>
                <a:latin typeface="Roboto Mono" pitchFamily="49" charset="0"/>
                <a:ea typeface="Roboto Mono" pitchFamily="49" charset="0"/>
              </a:rPr>
              <a:t>5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MX</a:t>
            </a:r>
          </a:p>
          <a:p>
            <a:pPr marL="342900">
              <a:spcBef>
                <a:spcPts val="2100"/>
              </a:spcBef>
              <a:spcAft>
                <a:spcPts val="2100"/>
              </a:spcAft>
            </a:pPr>
            <a:r>
              <a:rPr lang="it-IT" sz="2000" dirty="0">
                <a:solidFill>
                  <a:schemeClr val="bg2"/>
                </a:solidFill>
                <a:latin typeface="Roboto Mono" pitchFamily="49" charset="0"/>
                <a:ea typeface="Roboto Mono" pitchFamily="49" charset="0"/>
              </a:rPr>
              <a:t>10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A</a:t>
            </a:r>
            <a:endParaRPr lang="en-GB" sz="2000"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3710489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54409"/>
          </a:xfrm>
          <a:prstGeom prst="rect">
            <a:avLst/>
          </a:prstGeom>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1800"/>
              <a:buNone/>
            </a:pPr>
            <a:r>
              <a:rPr lang="en-US" dirty="0"/>
              <a:t>Combining the capabilities of </a:t>
            </a:r>
            <a:r>
              <a:rPr lang="en-US" dirty="0">
                <a:solidFill>
                  <a:schemeClr val="accent3"/>
                </a:solidFill>
              </a:rPr>
              <a:t>multithreading</a:t>
            </a:r>
            <a:r>
              <a:rPr lang="en-US" dirty="0"/>
              <a:t>, IP </a:t>
            </a:r>
            <a:r>
              <a:rPr lang="en-US" dirty="0">
                <a:solidFill>
                  <a:schemeClr val="accent3"/>
                </a:solidFill>
              </a:rPr>
              <a:t>spoofing</a:t>
            </a:r>
            <a:r>
              <a:rPr lang="en-US" dirty="0"/>
              <a:t>, and </a:t>
            </a:r>
            <a:r>
              <a:rPr lang="en-US" dirty="0">
                <a:solidFill>
                  <a:schemeClr val="accent3"/>
                </a:solidFill>
              </a:rPr>
              <a:t>ping sweeping </a:t>
            </a:r>
            <a:r>
              <a:rPr lang="en-US" dirty="0"/>
              <a:t>to unlock new horizons in cybersecurity attacks!</a:t>
            </a:r>
            <a:endParaRPr lang="en-US" dirty="0">
              <a:solidFill>
                <a:schemeClr val="accent1"/>
              </a:solidFill>
            </a:endParaRPr>
          </a:p>
        </p:txBody>
      </p:sp>
      <p:sp>
        <p:nvSpPr>
          <p:cNvPr id="458" name="Google Shape;458;p31"/>
          <p:cNvSpPr txBox="1">
            <a:spLocks noGrp="1"/>
          </p:cNvSpPr>
          <p:nvPr>
            <p:ph type="title"/>
          </p:nvPr>
        </p:nvSpPr>
        <p:spPr>
          <a:xfrm>
            <a:off x="3926929" y="2389049"/>
            <a:ext cx="6730800" cy="96915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8000" dirty="0"/>
              <a:t>Scripts</a:t>
            </a: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06</a:t>
            </a:r>
            <a:endParaRPr b="1" i="0" dirty="0">
              <a:ln>
                <a:noFill/>
              </a:ln>
              <a:solidFill>
                <a:srgbClr val="96A494"/>
              </a:solidFill>
              <a:latin typeface="Roboto Mono"/>
            </a:endParaRPr>
          </a:p>
        </p:txBody>
      </p:sp>
    </p:spTree>
    <p:extLst>
      <p:ext uri="{BB962C8B-B14F-4D97-AF65-F5344CB8AC3E}">
        <p14:creationId xmlns:p14="http://schemas.microsoft.com/office/powerpoint/2010/main" val="402492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4"/>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88" name="Google Shape;388;p14"/>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query</a:t>
            </a:r>
            <a:endParaRPr sz="5000">
              <a:solidFill>
                <a:schemeClr val="accent1"/>
              </a:solidFill>
            </a:endParaRPr>
          </a:p>
        </p:txBody>
      </p:sp>
      <p:sp>
        <p:nvSpPr>
          <p:cNvPr id="389" name="Google Shape;389;p14"/>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a:t>A script was created to build and send a custom DNS query.</a:t>
            </a:r>
            <a:endParaRPr/>
          </a:p>
          <a:p>
            <a:pPr marL="0" lvl="0" indent="0" algn="l" rtl="0">
              <a:lnSpc>
                <a:spcPct val="115000"/>
              </a:lnSpc>
              <a:spcBef>
                <a:spcPts val="2100"/>
              </a:spcBef>
              <a:spcAft>
                <a:spcPts val="0"/>
              </a:spcAft>
              <a:buSzPts val="1900"/>
              <a:buNone/>
            </a:pPr>
            <a:r>
              <a:rPr lang="en"/>
              <a:t>It allow us to:</a:t>
            </a:r>
            <a:endParaRPr/>
          </a:p>
          <a:p>
            <a:pPr marL="457200" lvl="0" indent="-342900" algn="l" rtl="0">
              <a:lnSpc>
                <a:spcPct val="115000"/>
              </a:lnSpc>
              <a:spcBef>
                <a:spcPts val="2100"/>
              </a:spcBef>
              <a:spcAft>
                <a:spcPts val="0"/>
              </a:spcAft>
              <a:buSzPts val="1800"/>
              <a:buChar char="●"/>
            </a:pPr>
            <a:r>
              <a:rPr lang="en"/>
              <a:t>Different DNS request type</a:t>
            </a:r>
            <a:endParaRPr/>
          </a:p>
          <a:p>
            <a:pPr marL="457200" lvl="0" indent="-342900" algn="l" rtl="0">
              <a:spcBef>
                <a:spcPts val="0"/>
              </a:spcBef>
              <a:spcAft>
                <a:spcPts val="0"/>
              </a:spcAft>
              <a:buSzPts val="1800"/>
              <a:buChar char="●"/>
            </a:pPr>
            <a:r>
              <a:rPr lang="en">
                <a:solidFill>
                  <a:schemeClr val="dk1"/>
                </a:solidFill>
              </a:rPr>
              <a:t>Edit the flags</a:t>
            </a:r>
            <a:endParaRPr/>
          </a:p>
          <a:p>
            <a:pPr marL="457200" lvl="0" indent="-342900" algn="l" rtl="0">
              <a:lnSpc>
                <a:spcPct val="115000"/>
              </a:lnSpc>
              <a:spcBef>
                <a:spcPts val="0"/>
              </a:spcBef>
              <a:spcAft>
                <a:spcPts val="0"/>
              </a:spcAft>
              <a:buSzPts val="1800"/>
              <a:buChar char="●"/>
            </a:pPr>
            <a:r>
              <a:rPr lang="en"/>
              <a:t>Specify spoofed IP</a:t>
            </a:r>
            <a:endParaRPr/>
          </a:p>
          <a:p>
            <a:pPr marL="457200" lvl="0" indent="-342900" algn="l" rtl="0">
              <a:lnSpc>
                <a:spcPct val="115000"/>
              </a:lnSpc>
              <a:spcBef>
                <a:spcPts val="0"/>
              </a:spcBef>
              <a:spcAft>
                <a:spcPts val="0"/>
              </a:spcAft>
              <a:buSzPts val="1800"/>
              <a:buChar char="●"/>
            </a:pPr>
            <a:r>
              <a:rPr lang="en"/>
              <a:t>Use multithreading</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390" name="Google Shape;390;p14"/>
          <p:cNvGrpSpPr/>
          <p:nvPr/>
        </p:nvGrpSpPr>
        <p:grpSpPr>
          <a:xfrm>
            <a:off x="780846" y="826284"/>
            <a:ext cx="635280" cy="147600"/>
            <a:chOff x="2147366" y="4139382"/>
            <a:chExt cx="635280" cy="147600"/>
          </a:xfrm>
        </p:grpSpPr>
        <p:sp>
          <p:nvSpPr>
            <p:cNvPr id="391" name="Google Shape;39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2" name="Google Shape;39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3" name="Google Shape;39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394" name="Google Shape;394;p14"/>
          <p:cNvPicPr preferRelativeResize="0"/>
          <p:nvPr/>
        </p:nvPicPr>
        <p:blipFill>
          <a:blip r:embed="rId3">
            <a:alphaModFix/>
          </a:blip>
          <a:stretch>
            <a:fillRect/>
          </a:stretch>
        </p:blipFill>
        <p:spPr>
          <a:xfrm>
            <a:off x="6442500" y="678925"/>
            <a:ext cx="5597101" cy="530034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25182b5b71e_0_42"/>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0" name="Google Shape;400;g25182b5b71e_0_42"/>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script</a:t>
            </a:r>
            <a:endParaRPr sz="5000">
              <a:solidFill>
                <a:schemeClr val="accent1"/>
              </a:solidFill>
            </a:endParaRPr>
          </a:p>
        </p:txBody>
      </p:sp>
      <p:sp>
        <p:nvSpPr>
          <p:cNvPr id="401" name="Google Shape;401;g25182b5b71e_0_42"/>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2100"/>
              </a:spcAft>
              <a:buSzPts val="1900"/>
              <a:buNone/>
            </a:pPr>
            <a:r>
              <a:rPr lang="en" dirty="0"/>
              <a:t>The script was created in python using dnspython library to build the DNS packet and Scapy library to handle the IP header.</a:t>
            </a:r>
            <a:endParaRPr dirty="0"/>
          </a:p>
        </p:txBody>
      </p:sp>
      <p:grpSp>
        <p:nvGrpSpPr>
          <p:cNvPr id="402" name="Google Shape;402;g25182b5b71e_0_42"/>
          <p:cNvGrpSpPr/>
          <p:nvPr/>
        </p:nvGrpSpPr>
        <p:grpSpPr>
          <a:xfrm>
            <a:off x="780846" y="826284"/>
            <a:ext cx="635280" cy="147600"/>
            <a:chOff x="2147366" y="4139382"/>
            <a:chExt cx="635280" cy="147600"/>
          </a:xfrm>
        </p:grpSpPr>
        <p:sp>
          <p:nvSpPr>
            <p:cNvPr id="403" name="Google Shape;403;g25182b5b71e_0_4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4" name="Google Shape;404;g25182b5b71e_0_4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5" name="Google Shape;405;g25182b5b71e_0_4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06" name="Google Shape;406;g25182b5b71e_0_42"/>
          <p:cNvPicPr preferRelativeResize="0"/>
          <p:nvPr/>
        </p:nvPicPr>
        <p:blipFill>
          <a:blip r:embed="rId3">
            <a:alphaModFix/>
          </a:blip>
          <a:stretch>
            <a:fillRect/>
          </a:stretch>
        </p:blipFill>
        <p:spPr>
          <a:xfrm>
            <a:off x="6456300" y="1428675"/>
            <a:ext cx="5597099" cy="380085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25182b5b71e_0_29"/>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2" name="Google Shape;412;g25182b5b71e_0_29"/>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Multithreading</a:t>
            </a:r>
            <a:endParaRPr sz="5000">
              <a:solidFill>
                <a:schemeClr val="accent1"/>
              </a:solidFill>
            </a:endParaRPr>
          </a:p>
        </p:txBody>
      </p:sp>
      <p:sp>
        <p:nvSpPr>
          <p:cNvPr id="413" name="Google Shape;413;g25182b5b71e_0_29"/>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None/>
            </a:pPr>
            <a:r>
              <a:rPr lang="en"/>
              <a:t>It was implemented using </a:t>
            </a:r>
            <a:r>
              <a:rPr lang="en">
                <a:solidFill>
                  <a:schemeClr val="accent1"/>
                </a:solidFill>
              </a:rPr>
              <a:t>threading </a:t>
            </a:r>
            <a:r>
              <a:rPr lang="en"/>
              <a:t>python library. By default is disabled, but is possible to specify the number of thread to use for the attack. It is also possible handle the total number of DNS request sent.</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14" name="Google Shape;414;g25182b5b71e_0_29"/>
          <p:cNvGrpSpPr/>
          <p:nvPr/>
        </p:nvGrpSpPr>
        <p:grpSpPr>
          <a:xfrm>
            <a:off x="780846" y="826284"/>
            <a:ext cx="635280" cy="147600"/>
            <a:chOff x="2147366" y="4139382"/>
            <a:chExt cx="635280" cy="147600"/>
          </a:xfrm>
        </p:grpSpPr>
        <p:sp>
          <p:nvSpPr>
            <p:cNvPr id="415" name="Google Shape;415;g25182b5b71e_0_2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6" name="Google Shape;416;g25182b5b71e_0_2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7" name="Google Shape;417;g25182b5b71e_0_2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18" name="Google Shape;418;g25182b5b71e_0_29"/>
          <p:cNvPicPr preferRelativeResize="0"/>
          <p:nvPr/>
        </p:nvPicPr>
        <p:blipFill>
          <a:blip r:embed="rId3">
            <a:alphaModFix/>
          </a:blip>
          <a:stretch>
            <a:fillRect/>
          </a:stretch>
        </p:blipFill>
        <p:spPr>
          <a:xfrm>
            <a:off x="6442500" y="1581263"/>
            <a:ext cx="5162550" cy="3495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g25182b5b71e_0_16"/>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4" name="Google Shape;424;g25182b5b71e_0_16"/>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t>IP </a:t>
            </a:r>
            <a:r>
              <a:rPr lang="en" sz="5000">
                <a:solidFill>
                  <a:schemeClr val="accent1"/>
                </a:solidFill>
              </a:rPr>
              <a:t>Spoofing</a:t>
            </a:r>
            <a:endParaRPr sz="5000">
              <a:solidFill>
                <a:schemeClr val="accent1"/>
              </a:solidFill>
            </a:endParaRPr>
          </a:p>
        </p:txBody>
      </p:sp>
      <p:sp>
        <p:nvSpPr>
          <p:cNvPr id="425" name="Google Shape;425;g25182b5b71e_0_16"/>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a:t>Was performed using the </a:t>
            </a:r>
            <a:r>
              <a:rPr lang="en">
                <a:solidFill>
                  <a:schemeClr val="accent1"/>
                </a:solidFill>
              </a:rPr>
              <a:t>ping sweeping</a:t>
            </a:r>
            <a:r>
              <a:rPr lang="en"/>
              <a:t> technique. Its purpose was to identify active hosts within a specific network range. By crafting </a:t>
            </a:r>
            <a:r>
              <a:rPr lang="en">
                <a:solidFill>
                  <a:schemeClr val="accent1"/>
                </a:solidFill>
              </a:rPr>
              <a:t>Address Resolution Protocol</a:t>
            </a:r>
            <a:r>
              <a:rPr lang="en"/>
              <a:t> (</a:t>
            </a:r>
            <a:r>
              <a:rPr lang="en">
                <a:solidFill>
                  <a:schemeClr val="accent1"/>
                </a:solidFill>
              </a:rPr>
              <a:t>ARP</a:t>
            </a:r>
            <a:r>
              <a:rPr lang="en"/>
              <a:t>) request packets and sending them to the network, capture the responses and extract the IP addresses of the active hosts.</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26" name="Google Shape;426;g25182b5b71e_0_16"/>
          <p:cNvGrpSpPr/>
          <p:nvPr/>
        </p:nvGrpSpPr>
        <p:grpSpPr>
          <a:xfrm>
            <a:off x="780846" y="826284"/>
            <a:ext cx="635280" cy="147600"/>
            <a:chOff x="2147366" y="4139382"/>
            <a:chExt cx="635280" cy="147600"/>
          </a:xfrm>
        </p:grpSpPr>
        <p:sp>
          <p:nvSpPr>
            <p:cNvPr id="427" name="Google Shape;427;g25182b5b71e_0_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8" name="Google Shape;428;g25182b5b71e_0_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9" name="Google Shape;429;g25182b5b71e_0_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30" name="Google Shape;430;g25182b5b71e_0_16"/>
          <p:cNvPicPr preferRelativeResize="0"/>
          <p:nvPr/>
        </p:nvPicPr>
        <p:blipFill>
          <a:blip r:embed="rId3">
            <a:alphaModFix/>
          </a:blip>
          <a:stretch>
            <a:fillRect/>
          </a:stretch>
        </p:blipFill>
        <p:spPr>
          <a:xfrm>
            <a:off x="6394950" y="1200801"/>
            <a:ext cx="5662500" cy="4256600"/>
          </a:xfrm>
          <a:prstGeom prst="rect">
            <a:avLst/>
          </a:prstGeom>
          <a:noFill/>
          <a:ln>
            <a:noFill/>
          </a:ln>
          <a:effectLst>
            <a:outerShdw blurRad="63500" sx="102000" sy="102000" algn="ctr" rotWithShape="0">
              <a:srgbClr val="000000">
                <a:alpha val="941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Distributed Denial of Service (DDoS) is a cyber attack aimed at running out of service a given target.</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DDoS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Attack</a:t>
            </a:r>
            <a:r>
              <a:rPr lang="en" sz="7200" dirty="0"/>
              <a:t> </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What happened to the </a:t>
            </a:r>
            <a:r>
              <a:rPr lang="en" dirty="0">
                <a:solidFill>
                  <a:srgbClr val="B9D4B4"/>
                </a:solidFill>
              </a:rPr>
              <a:t>DNS server </a:t>
            </a:r>
            <a:r>
              <a:rPr lang="en" dirty="0"/>
              <a:t>and to the target of the reflection </a:t>
            </a:r>
            <a:r>
              <a:rPr lang="en" dirty="0">
                <a:solidFill>
                  <a:srgbClr val="B9D4B4"/>
                </a:solidFill>
              </a:rPr>
              <a:t>attack</a:t>
            </a:r>
            <a:r>
              <a:rPr lang="en" dirty="0"/>
              <a: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5800" dirty="0"/>
              <a:t>Experimental </a:t>
            </a:r>
            <a:r>
              <a:rPr lang="it-IT" sz="5800" dirty="0">
                <a:solidFill>
                  <a:srgbClr val="B9D4B4"/>
                </a:solidFill>
              </a:rPr>
              <a:t>RESULTS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07</a:t>
            </a:r>
            <a:endParaRPr b="1" i="0" dirty="0">
              <a:ln>
                <a:noFill/>
              </a:ln>
              <a:solidFill>
                <a:srgbClr val="96A494"/>
              </a:solidFill>
              <a:latin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306384" y="1686724"/>
            <a:ext cx="5634681" cy="121150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3"/>
                </a:solidFill>
              </a:rPr>
              <a:t>AMPLIFICATION</a:t>
            </a:r>
            <a:r>
              <a:rPr lang="en" sz="3600" dirty="0"/>
              <a:t> FACTOR</a:t>
            </a:r>
            <a:endParaRPr sz="3600" dirty="0"/>
          </a:p>
        </p:txBody>
      </p:sp>
      <p:sp>
        <p:nvSpPr>
          <p:cNvPr id="387" name="Google Shape;387;p23"/>
          <p:cNvSpPr txBox="1">
            <a:spLocks noGrp="1"/>
          </p:cNvSpPr>
          <p:nvPr>
            <p:ph type="body" idx="1"/>
          </p:nvPr>
        </p:nvSpPr>
        <p:spPr>
          <a:xfrm>
            <a:off x="1306384" y="2898225"/>
            <a:ext cx="5322600" cy="2537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400" dirty="0">
                <a:solidFill>
                  <a:schemeClr val="accent3"/>
                </a:solidFill>
              </a:rPr>
              <a:t>The</a:t>
            </a:r>
            <a:r>
              <a:rPr lang="en" dirty="0">
                <a:solidFill>
                  <a:schemeClr val="accent3"/>
                </a:solidFill>
              </a:rPr>
              <a:t> </a:t>
            </a:r>
            <a:r>
              <a:rPr lang="en" sz="2400" dirty="0">
                <a:solidFill>
                  <a:schemeClr val="accent3"/>
                </a:solidFill>
              </a:rPr>
              <a:t>AF</a:t>
            </a:r>
            <a:r>
              <a:rPr lang="en" dirty="0">
                <a:solidFill>
                  <a:schemeClr val="accent3"/>
                </a:solidFill>
              </a:rPr>
              <a:t> </a:t>
            </a:r>
            <a:r>
              <a:rPr lang="en" dirty="0"/>
              <a:t>depends on the request type.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A </a:t>
            </a:r>
            <a:r>
              <a:rPr lang="it-IT" sz="2400" dirty="0">
                <a:solidFill>
                  <a:schemeClr val="accent3"/>
                </a:solidFill>
              </a:rPr>
              <a:t>BIG</a:t>
            </a:r>
            <a:r>
              <a:rPr lang="it-IT" dirty="0"/>
              <a:t> </a:t>
            </a:r>
            <a:r>
              <a:rPr lang="it-IT" dirty="0" err="1"/>
              <a:t>Amplification</a:t>
            </a:r>
            <a:r>
              <a:rPr lang="it-IT" dirty="0"/>
              <a:t> </a:t>
            </a:r>
            <a:r>
              <a:rPr lang="it-IT" dirty="0" err="1"/>
              <a:t>Factor</a:t>
            </a:r>
            <a:r>
              <a:rPr lang="it-IT" dirty="0"/>
              <a:t> </a:t>
            </a:r>
            <a:r>
              <a:rPr lang="it-IT" dirty="0" err="1"/>
              <a:t>is</a:t>
            </a:r>
            <a:r>
              <a:rPr lang="it-IT" dirty="0"/>
              <a:t> </a:t>
            </a:r>
            <a:r>
              <a:rPr lang="it-IT" dirty="0" err="1"/>
              <a:t>beneficial</a:t>
            </a:r>
            <a:r>
              <a:rPr lang="it-IT" dirty="0"/>
              <a:t> for the </a:t>
            </a:r>
            <a:r>
              <a:rPr lang="it-IT" dirty="0" err="1"/>
              <a:t>attacker</a:t>
            </a:r>
            <a:r>
              <a:rPr lang="it-IT" dirty="0"/>
              <a:t>, </a:t>
            </a:r>
            <a:r>
              <a:rPr lang="it-IT" dirty="0" err="1"/>
              <a:t>which</a:t>
            </a:r>
            <a:r>
              <a:rPr lang="it-IT" dirty="0"/>
              <a:t> </a:t>
            </a:r>
            <a:r>
              <a:rPr lang="it-IT" dirty="0" err="1"/>
              <a:t>will</a:t>
            </a:r>
            <a:r>
              <a:rPr lang="it-IT" dirty="0"/>
              <a:t> </a:t>
            </a:r>
            <a:r>
              <a:rPr lang="it-IT" dirty="0" err="1"/>
              <a:t>need</a:t>
            </a:r>
            <a:r>
              <a:rPr lang="it-IT" dirty="0"/>
              <a:t> to use </a:t>
            </a:r>
            <a:r>
              <a:rPr lang="it-IT" dirty="0" err="1"/>
              <a:t>fewer</a:t>
            </a:r>
            <a:r>
              <a:rPr lang="it-IT" dirty="0"/>
              <a:t> </a:t>
            </a:r>
            <a:r>
              <a:rPr lang="it-IT" dirty="0" err="1"/>
              <a:t>resources</a:t>
            </a:r>
            <a:endParaRPr lang="it-IT" dirty="0"/>
          </a:p>
        </p:txBody>
      </p:sp>
      <p:pic>
        <p:nvPicPr>
          <p:cNvPr id="3" name="Immagine 2">
            <a:extLst>
              <a:ext uri="{FF2B5EF4-FFF2-40B4-BE49-F238E27FC236}">
                <a16:creationId xmlns:a16="http://schemas.microsoft.com/office/drawing/2014/main" id="{A0AD9B97-3F71-05FD-10AB-AF8DA62242EF}"/>
              </a:ext>
            </a:extLst>
          </p:cNvPr>
          <p:cNvPicPr>
            <a:picLocks noChangeAspect="1"/>
          </p:cNvPicPr>
          <p:nvPr/>
        </p:nvPicPr>
        <p:blipFill rotWithShape="1">
          <a:blip r:embed="rId3"/>
          <a:srcRect l="1282" t="2851" r="551" b="6136"/>
          <a:stretch/>
        </p:blipFill>
        <p:spPr>
          <a:xfrm>
            <a:off x="6702438" y="2963372"/>
            <a:ext cx="5123081" cy="15996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Google Shape;786;p39">
            <a:extLst>
              <a:ext uri="{FF2B5EF4-FFF2-40B4-BE49-F238E27FC236}">
                <a16:creationId xmlns:a16="http://schemas.microsoft.com/office/drawing/2014/main" id="{72B57CEF-BC55-D8AC-363D-CC5DADF7BBBD}"/>
              </a:ext>
            </a:extLst>
          </p:cNvPr>
          <p:cNvSpPr txBox="1">
            <a:spLocks/>
          </p:cNvSpPr>
          <p:nvPr/>
        </p:nvSpPr>
        <p:spPr>
          <a:xfrm>
            <a:off x="2751739" y="5071457"/>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10,000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1626624" y="400639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2400" dirty="0">
                <a:solidFill>
                  <a:schemeClr val="accent2"/>
                </a:solidFill>
              </a:rPr>
              <a:t>Type NS</a:t>
            </a:r>
            <a:endParaRPr sz="2400"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a:t>
            </a:r>
            <a:r>
              <a:rPr lang="en" dirty="0"/>
              <a:t>IME SERIES OF </a:t>
            </a:r>
            <a:r>
              <a:rPr lang="en" sz="6000" dirty="0">
                <a:solidFill>
                  <a:schemeClr val="accent2"/>
                </a:solidFill>
              </a:rPr>
              <a:t>QUERY LATENCY</a:t>
            </a:r>
            <a:endParaRPr sz="6000" dirty="0">
              <a:solidFill>
                <a:schemeClr val="accent2"/>
              </a:solidFill>
            </a:endParaRPr>
          </a:p>
        </p:txBody>
      </p:sp>
      <p:sp>
        <p:nvSpPr>
          <p:cNvPr id="400" name="Google Shape;400;p24"/>
          <p:cNvSpPr txBox="1">
            <a:spLocks noGrp="1"/>
          </p:cNvSpPr>
          <p:nvPr>
            <p:ph type="body" idx="9"/>
          </p:nvPr>
        </p:nvSpPr>
        <p:spPr>
          <a:xfrm>
            <a:off x="8311732" y="2358266"/>
            <a:ext cx="3294600" cy="1116000"/>
          </a:xfrm>
          <a:prstGeom prst="rect">
            <a:avLst/>
          </a:prstGeom>
        </p:spPr>
        <p:txBody>
          <a:bodyPr spcFirstLastPara="1" wrap="square" lIns="121900" tIns="121900" rIns="121900" bIns="121900" anchor="ctr" anchorCtr="0">
            <a:noAutofit/>
          </a:bodyPr>
          <a:lstStyle/>
          <a:p>
            <a:pPr marL="0" lvl="0" indent="0" algn="l" rtl="0">
              <a:spcBef>
                <a:spcPts val="0"/>
              </a:spcBef>
              <a:spcAft>
                <a:spcPts val="600"/>
              </a:spcAft>
              <a:buNone/>
            </a:pPr>
            <a:r>
              <a:rPr lang="en" dirty="0"/>
              <a:t>The Data consists of:</a:t>
            </a: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Baseline</a:t>
            </a:r>
            <a:endParaRPr lang="en" dirty="0">
              <a:solidFill>
                <a:schemeClr val="accent3"/>
              </a:solidFill>
            </a:endParaRPr>
          </a:p>
          <a:p>
            <a:pPr marL="0" lvl="0" indent="0" algn="l" rtl="0">
              <a:spcBef>
                <a:spcPts val="0"/>
              </a:spcBef>
              <a:spcAft>
                <a:spcPts val="600"/>
              </a:spcAft>
              <a:buNone/>
            </a:pPr>
            <a:r>
              <a:rPr lang="en" dirty="0"/>
              <a:t>2 minutes </a:t>
            </a:r>
            <a:r>
              <a:rPr lang="en" dirty="0">
                <a:sym typeface="Wingdings" panose="05000000000000000000" pitchFamily="2" charset="2"/>
              </a:rPr>
              <a:t> </a:t>
            </a:r>
            <a:r>
              <a:rPr lang="en" dirty="0">
                <a:solidFill>
                  <a:schemeClr val="accent1"/>
                </a:solidFill>
                <a:sym typeface="Wingdings" panose="05000000000000000000" pitchFamily="2" charset="2"/>
              </a:rPr>
              <a:t>Attack</a:t>
            </a:r>
            <a:endParaRPr lang="en" dirty="0">
              <a:solidFill>
                <a:schemeClr val="accent1"/>
              </a:solidFill>
            </a:endParaRP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Effects</a:t>
            </a:r>
            <a:endParaRPr dirty="0">
              <a:solidFill>
                <a:schemeClr val="accent3"/>
              </a:solidFill>
            </a:endParaRPr>
          </a:p>
        </p:txBody>
      </p:sp>
      <p:pic>
        <p:nvPicPr>
          <p:cNvPr id="18" name="Google Shape;483;p33">
            <a:extLst>
              <a:ext uri="{FF2B5EF4-FFF2-40B4-BE49-F238E27FC236}">
                <a16:creationId xmlns:a16="http://schemas.microsoft.com/office/drawing/2014/main" id="{937315F2-D1FC-17DC-E5E3-1CEB8A5E1BCA}"/>
              </a:ext>
            </a:extLst>
          </p:cNvPr>
          <p:cNvPicPr preferRelativeResize="0"/>
          <p:nvPr/>
        </p:nvPicPr>
        <p:blipFill>
          <a:blip r:embed="rId3"/>
          <a:srcRect t="9863" b="9863"/>
          <a:stretch/>
        </p:blipFill>
        <p:spPr>
          <a:xfrm>
            <a:off x="854678" y="2128124"/>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19" name="Google Shape;483;p33">
            <a:extLst>
              <a:ext uri="{FF2B5EF4-FFF2-40B4-BE49-F238E27FC236}">
                <a16:creationId xmlns:a16="http://schemas.microsoft.com/office/drawing/2014/main" id="{FAFEF08C-23DB-9AC9-A93F-929764BA3EA9}"/>
              </a:ext>
            </a:extLst>
          </p:cNvPr>
          <p:cNvPicPr preferRelativeResize="0"/>
          <p:nvPr/>
        </p:nvPicPr>
        <p:blipFill>
          <a:blip r:embed="rId4"/>
          <a:srcRect t="9770" b="9770"/>
          <a:stretch/>
        </p:blipFill>
        <p:spPr>
          <a:xfrm>
            <a:off x="4758579" y="2132521"/>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0" name="Google Shape;483;p33">
            <a:extLst>
              <a:ext uri="{FF2B5EF4-FFF2-40B4-BE49-F238E27FC236}">
                <a16:creationId xmlns:a16="http://schemas.microsoft.com/office/drawing/2014/main" id="{BBA99208-D617-D196-C441-BF4DAB1951B6}"/>
              </a:ext>
            </a:extLst>
          </p:cNvPr>
          <p:cNvPicPr preferRelativeResize="0"/>
          <p:nvPr/>
        </p:nvPicPr>
        <p:blipFill>
          <a:blip r:embed="rId5"/>
          <a:srcRect t="9770" b="9770"/>
          <a:stretch/>
        </p:blipFill>
        <p:spPr>
          <a:xfrm>
            <a:off x="953780" y="4545758"/>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1" name="Google Shape;483;p33">
            <a:extLst>
              <a:ext uri="{FF2B5EF4-FFF2-40B4-BE49-F238E27FC236}">
                <a16:creationId xmlns:a16="http://schemas.microsoft.com/office/drawing/2014/main" id="{F8B0B12D-CD33-25EF-175E-E4B0AFA6F003}"/>
              </a:ext>
            </a:extLst>
          </p:cNvPr>
          <p:cNvPicPr preferRelativeResize="0"/>
          <p:nvPr/>
        </p:nvPicPr>
        <p:blipFill>
          <a:blip r:embed="rId6"/>
          <a:srcRect t="9770" b="9770"/>
          <a:stretch/>
        </p:blipFill>
        <p:spPr>
          <a:xfrm>
            <a:off x="4758579" y="4528050"/>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sp>
        <p:nvSpPr>
          <p:cNvPr id="2" name="Google Shape;403;p24">
            <a:extLst>
              <a:ext uri="{FF2B5EF4-FFF2-40B4-BE49-F238E27FC236}">
                <a16:creationId xmlns:a16="http://schemas.microsoft.com/office/drawing/2014/main" id="{55920DDB-F795-6037-F4FF-729E717C9A21}"/>
              </a:ext>
            </a:extLst>
          </p:cNvPr>
          <p:cNvSpPr txBox="1">
            <a:spLocks/>
          </p:cNvSpPr>
          <p:nvPr/>
        </p:nvSpPr>
        <p:spPr>
          <a:xfrm>
            <a:off x="1626624" y="1603032"/>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a:t>
            </a:r>
          </a:p>
        </p:txBody>
      </p:sp>
      <p:sp>
        <p:nvSpPr>
          <p:cNvPr id="3" name="Google Shape;403;p24">
            <a:extLst>
              <a:ext uri="{FF2B5EF4-FFF2-40B4-BE49-F238E27FC236}">
                <a16:creationId xmlns:a16="http://schemas.microsoft.com/office/drawing/2014/main" id="{B0F04F8C-57F3-F208-0151-F870F8ED3C6C}"/>
              </a:ext>
            </a:extLst>
          </p:cNvPr>
          <p:cNvSpPr txBox="1">
            <a:spLocks/>
          </p:cNvSpPr>
          <p:nvPr/>
        </p:nvSpPr>
        <p:spPr>
          <a:xfrm>
            <a:off x="5530525" y="1606335"/>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MX</a:t>
            </a:r>
          </a:p>
        </p:txBody>
      </p:sp>
      <p:sp>
        <p:nvSpPr>
          <p:cNvPr id="4" name="Google Shape;403;p24">
            <a:extLst>
              <a:ext uri="{FF2B5EF4-FFF2-40B4-BE49-F238E27FC236}">
                <a16:creationId xmlns:a16="http://schemas.microsoft.com/office/drawing/2014/main" id="{940E3ECB-1B94-822F-6AA5-3E7930002ECE}"/>
              </a:ext>
            </a:extLst>
          </p:cNvPr>
          <p:cNvSpPr txBox="1">
            <a:spLocks/>
          </p:cNvSpPr>
          <p:nvPr/>
        </p:nvSpPr>
        <p:spPr>
          <a:xfrm>
            <a:off x="5530525" y="4006390"/>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ANY</a:t>
            </a:r>
          </a:p>
        </p:txBody>
      </p:sp>
      <p:sp>
        <p:nvSpPr>
          <p:cNvPr id="9" name="Google Shape;400;p24">
            <a:extLst>
              <a:ext uri="{FF2B5EF4-FFF2-40B4-BE49-F238E27FC236}">
                <a16:creationId xmlns:a16="http://schemas.microsoft.com/office/drawing/2014/main" id="{0F708B93-84DA-1FB8-386C-605BD889810D}"/>
              </a:ext>
            </a:extLst>
          </p:cNvPr>
          <p:cNvSpPr txBox="1">
            <a:spLocks/>
          </p:cNvSpPr>
          <p:nvPr/>
        </p:nvSpPr>
        <p:spPr>
          <a:xfrm>
            <a:off x="8447905" y="4751517"/>
            <a:ext cx="3294600" cy="111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00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600"/>
              </a:spcAft>
              <a:buFont typeface="Roboto Mono"/>
              <a:buNone/>
            </a:pPr>
            <a:r>
              <a:rPr lang="en-US" dirty="0">
                <a:solidFill>
                  <a:schemeClr val="accent3"/>
                </a:solidFill>
              </a:rPr>
              <a:t>Moving Average</a:t>
            </a:r>
            <a:r>
              <a:rPr lang="en-US" dirty="0"/>
              <a:t> as a visual aid to compensate for the </a:t>
            </a:r>
            <a:r>
              <a:rPr lang="en-US" dirty="0">
                <a:solidFill>
                  <a:schemeClr val="accent1"/>
                </a:solidFill>
              </a:rPr>
              <a:t>instability</a:t>
            </a:r>
            <a:r>
              <a:rPr lang="en-US" dirty="0"/>
              <a:t> of the measurements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Q</a:t>
            </a:r>
            <a:r>
              <a:rPr lang="en" sz="5700" dirty="0"/>
              <a:t>UERY </a:t>
            </a:r>
            <a:br>
              <a:rPr lang="en" sz="5700" dirty="0"/>
            </a:br>
            <a:r>
              <a:rPr lang="en" sz="7700" dirty="0">
                <a:solidFill>
                  <a:schemeClr val="accent2"/>
                </a:solidFill>
              </a:rPr>
              <a:t>TIMES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err="1"/>
              <a:t>As</a:t>
            </a:r>
            <a:r>
              <a:rPr lang="it-IT" dirty="0"/>
              <a:t> </a:t>
            </a:r>
            <a:r>
              <a:rPr lang="it-IT" dirty="0" err="1"/>
              <a:t>expected</a:t>
            </a:r>
            <a:r>
              <a:rPr lang="it-IT" dirty="0"/>
              <a:t>, a </a:t>
            </a:r>
            <a:r>
              <a:rPr lang="it-IT" dirty="0" err="1"/>
              <a:t>bigger</a:t>
            </a:r>
            <a:r>
              <a:rPr lang="it-IT" dirty="0"/>
              <a:t> </a:t>
            </a:r>
            <a:r>
              <a:rPr lang="it-IT" dirty="0" err="1">
                <a:solidFill>
                  <a:schemeClr val="accent3"/>
                </a:solidFill>
              </a:rPr>
              <a:t>amplification</a:t>
            </a:r>
            <a:r>
              <a:rPr lang="it-IT" dirty="0">
                <a:solidFill>
                  <a:schemeClr val="accent3"/>
                </a:solidFill>
              </a:rPr>
              <a:t> </a:t>
            </a:r>
            <a:r>
              <a:rPr lang="it-IT" dirty="0" err="1">
                <a:solidFill>
                  <a:schemeClr val="accent3"/>
                </a:solidFill>
              </a:rPr>
              <a:t>factor</a:t>
            </a:r>
            <a:r>
              <a:rPr lang="it-IT" dirty="0"/>
              <a:t> </a:t>
            </a:r>
            <a:r>
              <a:rPr lang="it-IT" dirty="0" err="1"/>
              <a:t>results</a:t>
            </a:r>
            <a:r>
              <a:rPr lang="it-IT" dirty="0"/>
              <a:t> in more </a:t>
            </a:r>
            <a:r>
              <a:rPr lang="it-IT" dirty="0" err="1">
                <a:solidFill>
                  <a:schemeClr val="accent1">
                    <a:lumMod val="60000"/>
                    <a:lumOff val="40000"/>
                  </a:schemeClr>
                </a:solidFill>
              </a:rPr>
              <a:t>latency</a:t>
            </a:r>
            <a:endParaRPr dirty="0">
              <a:solidFill>
                <a:schemeClr val="accent1">
                  <a:lumMod val="60000"/>
                  <a:lumOff val="40000"/>
                </a:schemeClr>
              </a:solidFill>
            </a:endParaRPr>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75" b="675"/>
          <a:stretch/>
        </p:blipFill>
        <p:spPr>
          <a:xfrm>
            <a:off x="6862058" y="1578648"/>
            <a:ext cx="4844925" cy="36129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P</a:t>
            </a:r>
            <a:r>
              <a:rPr lang="en" sz="5700" dirty="0"/>
              <a:t>ING </a:t>
            </a:r>
            <a:r>
              <a:rPr lang="en" sz="7700" dirty="0">
                <a:solidFill>
                  <a:schemeClr val="accent2"/>
                </a:solidFill>
              </a:rPr>
              <a:t>LATENCY</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overall </a:t>
            </a:r>
            <a:r>
              <a:rPr lang="it-IT" dirty="0">
                <a:solidFill>
                  <a:schemeClr val="accent1">
                    <a:lumMod val="60000"/>
                    <a:lumOff val="40000"/>
                  </a:schemeClr>
                </a:solidFill>
              </a:rPr>
              <a:t>system </a:t>
            </a:r>
            <a:r>
              <a:rPr lang="it-IT" dirty="0" err="1">
                <a:solidFill>
                  <a:schemeClr val="accent1">
                    <a:lumMod val="60000"/>
                    <a:lumOff val="40000"/>
                  </a:schemeClr>
                </a:solidFill>
              </a:rPr>
              <a:t>latency</a:t>
            </a:r>
            <a:r>
              <a:rPr lang="it-IT" dirty="0"/>
              <a:t> </a:t>
            </a:r>
            <a:r>
              <a:rPr lang="it-IT" dirty="0" err="1"/>
              <a:t>isn’t</a:t>
            </a:r>
            <a:r>
              <a:rPr lang="it-IT" dirty="0"/>
              <a:t> </a:t>
            </a:r>
            <a:r>
              <a:rPr lang="it-IT" dirty="0" err="1"/>
              <a:t>impacted</a:t>
            </a:r>
            <a:r>
              <a:rPr lang="it-IT" dirty="0"/>
              <a:t> </a:t>
            </a:r>
            <a:r>
              <a:rPr lang="it-IT" dirty="0" err="1"/>
              <a:t>as</a:t>
            </a:r>
            <a:r>
              <a:rPr lang="it-IT" dirty="0"/>
              <a:t> </a:t>
            </a:r>
            <a:r>
              <a:rPr lang="it-IT" dirty="0" err="1"/>
              <a:t>much</a:t>
            </a:r>
            <a:r>
              <a:rPr lang="it-IT" dirty="0"/>
              <a:t> </a:t>
            </a:r>
            <a:r>
              <a:rPr lang="it-IT" dirty="0" err="1"/>
              <a:t>as</a:t>
            </a:r>
            <a:r>
              <a:rPr lang="it-IT" dirty="0"/>
              <a:t> the </a:t>
            </a:r>
            <a:r>
              <a:rPr lang="it-IT" dirty="0">
                <a:solidFill>
                  <a:schemeClr val="accent3"/>
                </a:solidFill>
              </a:rPr>
              <a:t>DNS </a:t>
            </a:r>
            <a:r>
              <a:rPr lang="it-IT" u="sng" dirty="0" err="1">
                <a:solidFill>
                  <a:schemeClr val="accent3"/>
                </a:solidFill>
              </a:rPr>
              <a:t>requests</a:t>
            </a:r>
            <a:r>
              <a:rPr lang="it-IT" dirty="0"/>
              <a:t>.</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85" b="685"/>
          <a:stretch/>
        </p:blipFill>
        <p:spPr>
          <a:xfrm>
            <a:off x="6870874" y="1569308"/>
            <a:ext cx="4818617" cy="3612831"/>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EFFECTS ON </a:t>
            </a:r>
            <a:r>
              <a:rPr lang="en" sz="5400" dirty="0">
                <a:solidFill>
                  <a:schemeClr val="accent2"/>
                </a:solidFill>
              </a:rPr>
              <a:t>SYSTEM RESOURCES</a:t>
            </a:r>
            <a:endParaRPr sz="6000" dirty="0">
              <a:solidFill>
                <a:schemeClr val="accent2"/>
              </a:solidFill>
            </a:endParaRPr>
          </a:p>
        </p:txBody>
      </p:sp>
      <p:sp>
        <p:nvSpPr>
          <p:cNvPr id="530" name="Google Shape;530;p36"/>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There were no noticeable effects on CPU usage</a:t>
            </a:r>
            <a:endParaRPr dirty="0"/>
          </a:p>
        </p:txBody>
      </p:sp>
      <p:sp>
        <p:nvSpPr>
          <p:cNvPr id="531" name="Google Shape;531;p36"/>
          <p:cNvSpPr txBox="1">
            <a:spLocks noGrp="1"/>
          </p:cNvSpPr>
          <p:nvPr>
            <p:ph type="title"/>
          </p:nvPr>
        </p:nvSpPr>
        <p:spPr>
          <a:xfrm>
            <a:off x="715025" y="2922350"/>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CPU</a:t>
            </a:r>
            <a:endParaRPr dirty="0"/>
          </a:p>
        </p:txBody>
      </p:sp>
      <p:sp>
        <p:nvSpPr>
          <p:cNvPr id="533" name="Google Shape;533;p36"/>
          <p:cNvSpPr txBox="1">
            <a:spLocks noGrp="1"/>
          </p:cNvSpPr>
          <p:nvPr>
            <p:ph type="title" idx="4"/>
          </p:nvPr>
        </p:nvSpPr>
        <p:spPr>
          <a:xfrm>
            <a:off x="8308450" y="2725704"/>
            <a:ext cx="3479895"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5400" dirty="0"/>
              <a:t>MEMORY</a:t>
            </a:r>
            <a:endParaRPr sz="8800" dirty="0"/>
          </a:p>
        </p:txBody>
      </p:sp>
      <p:sp>
        <p:nvSpPr>
          <p:cNvPr id="534" name="Google Shape;534;p36"/>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Memory is unaffected too</a:t>
            </a:r>
            <a:endParaRPr dirty="0"/>
          </a:p>
        </p:txBody>
      </p:sp>
      <p:pic>
        <p:nvPicPr>
          <p:cNvPr id="6" name="Google Shape;483;p33">
            <a:extLst>
              <a:ext uri="{FF2B5EF4-FFF2-40B4-BE49-F238E27FC236}">
                <a16:creationId xmlns:a16="http://schemas.microsoft.com/office/drawing/2014/main" id="{9F397DFF-D426-A0ED-A93B-EB67CF0F7C1A}"/>
              </a:ext>
            </a:extLst>
          </p:cNvPr>
          <p:cNvPicPr preferRelativeResize="0"/>
          <p:nvPr/>
        </p:nvPicPr>
        <p:blipFill>
          <a:blip r:embed="rId3"/>
          <a:srcRect t="1811" b="1811"/>
          <a:stretch/>
        </p:blipFill>
        <p:spPr>
          <a:xfrm>
            <a:off x="4144618" y="2514599"/>
            <a:ext cx="3855614" cy="2897660"/>
          </a:xfrm>
          <a:prstGeom prst="roundRect">
            <a:avLst>
              <a:gd name="adj" fmla="val 4729"/>
            </a:avLst>
          </a:prstGeom>
          <a:noFill/>
          <a:ln>
            <a:noFill/>
          </a:ln>
          <a:effectLst>
            <a:outerShdw blurRad="63500" sx="102000" sy="102000" algn="ctr" rotWithShape="0">
              <a:srgbClr val="000000">
                <a:alpha val="98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2" name="Google Shape;483;p33">
            <a:extLst>
              <a:ext uri="{FF2B5EF4-FFF2-40B4-BE49-F238E27FC236}">
                <a16:creationId xmlns:a16="http://schemas.microsoft.com/office/drawing/2014/main" id="{72F129D8-C805-0C7B-63CD-7938052E80FE}"/>
              </a:ext>
            </a:extLst>
          </p:cNvPr>
          <p:cNvPicPr preferRelativeResize="0"/>
          <p:nvPr/>
        </p:nvPicPr>
        <p:blipFill rotWithShape="1">
          <a:blip r:embed="rId3"/>
          <a:srcRect l="-387" t="8876" r="387" b="9885"/>
          <a:stretch/>
        </p:blipFill>
        <p:spPr>
          <a:xfrm>
            <a:off x="4560211" y="212399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PERFORMANCE OF THE SERVER: </a:t>
            </a:r>
            <a:r>
              <a:rPr lang="en" sz="6000" dirty="0">
                <a:solidFill>
                  <a:schemeClr val="accent2"/>
                </a:solidFill>
              </a:rPr>
              <a:t>CPU</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quite </a:t>
            </a:r>
            <a:r>
              <a:rPr lang="en" dirty="0">
                <a:solidFill>
                  <a:schemeClr val="accent3"/>
                </a:solidFill>
              </a:rPr>
              <a:t>small</a:t>
            </a:r>
            <a:r>
              <a:rPr lang="en" dirty="0"/>
              <a:t>, around </a:t>
            </a:r>
            <a:r>
              <a:rPr lang="en" dirty="0">
                <a:solidFill>
                  <a:schemeClr val="accent1"/>
                </a:solidFill>
              </a:rPr>
              <a:t>2%</a:t>
            </a:r>
            <a:endParaRPr dirty="0">
              <a:solidFill>
                <a:schemeClr val="accent1"/>
              </a:solidFill>
            </a:endParaRP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more </a:t>
            </a:r>
            <a:r>
              <a:rPr lang="en" dirty="0">
                <a:solidFill>
                  <a:schemeClr val="accent3"/>
                </a:solidFill>
              </a:rPr>
              <a:t>noticeable</a:t>
            </a:r>
            <a:r>
              <a:rPr lang="en" dirty="0"/>
              <a:t>, but still just around </a:t>
            </a:r>
            <a:r>
              <a:rPr lang="en" dirty="0">
                <a:solidFill>
                  <a:schemeClr val="accent1"/>
                </a:solidFill>
              </a:rPr>
              <a:t>4%</a:t>
            </a:r>
            <a:endParaRPr dirty="0">
              <a:solidFill>
                <a:schemeClr val="accent1"/>
              </a:solidFill>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a:t>
            </a:r>
            <a:endParaRPr dirty="0">
              <a:solidFill>
                <a:schemeClr val="accent1"/>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ANY</a:t>
            </a:r>
            <a:endParaRPr dirty="0">
              <a:solidFill>
                <a:schemeClr val="accent1"/>
              </a:solidFill>
            </a:endParaRPr>
          </a:p>
        </p:txBody>
      </p:sp>
      <p:pic>
        <p:nvPicPr>
          <p:cNvPr id="11" name="Google Shape;483;p33">
            <a:extLst>
              <a:ext uri="{FF2B5EF4-FFF2-40B4-BE49-F238E27FC236}">
                <a16:creationId xmlns:a16="http://schemas.microsoft.com/office/drawing/2014/main" id="{ABDDA37C-6FA3-9484-41CC-1B0729B73D16}"/>
              </a:ext>
            </a:extLst>
          </p:cNvPr>
          <p:cNvPicPr preferRelativeResize="0"/>
          <p:nvPr/>
        </p:nvPicPr>
        <p:blipFill rotWithShape="1">
          <a:blip r:embed="rId4"/>
          <a:srcRect l="-115" t="17015" r="115" b="1179"/>
          <a:stretch/>
        </p:blipFill>
        <p:spPr>
          <a:xfrm>
            <a:off x="8394688" y="4490980"/>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2" name="Google Shape;483;p33">
            <a:extLst>
              <a:ext uri="{FF2B5EF4-FFF2-40B4-BE49-F238E27FC236}">
                <a16:creationId xmlns:a16="http://schemas.microsoft.com/office/drawing/2014/main" id="{D82EEBAD-B898-EEEC-1D72-AF37C581881C}"/>
              </a:ext>
            </a:extLst>
          </p:cNvPr>
          <p:cNvPicPr preferRelativeResize="0"/>
          <p:nvPr/>
        </p:nvPicPr>
        <p:blipFill rotWithShape="1">
          <a:blip r:embed="rId5"/>
          <a:srcRect t="8372" b="10390"/>
          <a:stretch/>
        </p:blipFill>
        <p:spPr>
          <a:xfrm>
            <a:off x="4572567" y="446576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3" name="Google Shape;483;p33">
            <a:extLst>
              <a:ext uri="{FF2B5EF4-FFF2-40B4-BE49-F238E27FC236}">
                <a16:creationId xmlns:a16="http://schemas.microsoft.com/office/drawing/2014/main" id="{C3C27BF9-8BA5-8E93-A42B-86600556BFD3}"/>
              </a:ext>
            </a:extLst>
          </p:cNvPr>
          <p:cNvPicPr preferRelativeResize="0"/>
          <p:nvPr/>
        </p:nvPicPr>
        <p:blipFill rotWithShape="1">
          <a:blip r:embed="rId6"/>
          <a:srcRect l="581" t="16670" r="-581" b="1524"/>
          <a:stretch/>
        </p:blipFill>
        <p:spPr>
          <a:xfrm>
            <a:off x="8413244" y="208692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Tree>
    <p:extLst>
      <p:ext uri="{BB962C8B-B14F-4D97-AF65-F5344CB8AC3E}">
        <p14:creationId xmlns:p14="http://schemas.microsoft.com/office/powerpoint/2010/main" val="3783838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4800" dirty="0"/>
              <a:t>SERVER </a:t>
            </a:r>
            <a:r>
              <a:rPr lang="en" sz="6600" dirty="0">
                <a:solidFill>
                  <a:schemeClr val="accent2"/>
                </a:solidFill>
              </a:rPr>
              <a:t>MEMORY</a:t>
            </a:r>
            <a:endParaRPr sz="6600" dirty="0">
              <a:solidFill>
                <a:schemeClr val="accent2"/>
              </a:solidFill>
            </a:endParaRPr>
          </a:p>
          <a:p>
            <a:pPr marL="0" lvl="0" indent="0" algn="r" rtl="0">
              <a:spcBef>
                <a:spcPts val="0"/>
              </a:spcBef>
              <a:spcAft>
                <a:spcPts val="0"/>
              </a:spcAft>
              <a:buNone/>
            </a:pPr>
            <a:endParaRPr sz="48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solidFill>
                  <a:schemeClr val="accent3"/>
                </a:solidFill>
              </a:rPr>
              <a:t>memory</a:t>
            </a:r>
            <a:r>
              <a:rPr lang="it-IT" dirty="0">
                <a:solidFill>
                  <a:schemeClr val="accent3"/>
                </a:solidFill>
              </a:rPr>
              <a:t> </a:t>
            </a:r>
            <a:r>
              <a:rPr lang="it-IT" dirty="0" err="1">
                <a:solidFill>
                  <a:schemeClr val="accent3"/>
                </a:solidFill>
              </a:rPr>
              <a:t>cleaning</a:t>
            </a:r>
            <a:r>
              <a:rPr lang="it-IT" dirty="0"/>
              <a:t> </a:t>
            </a:r>
            <a:r>
              <a:rPr lang="it-IT" dirty="0" err="1"/>
              <a:t>mechanisms</a:t>
            </a:r>
            <a:r>
              <a:rPr lang="it-IT" dirty="0"/>
              <a:t> </a:t>
            </a:r>
            <a:r>
              <a:rPr lang="it-IT" dirty="0" err="1"/>
              <a:t>allow</a:t>
            </a:r>
            <a:r>
              <a:rPr lang="it-IT" dirty="0"/>
              <a:t> the server to be </a:t>
            </a:r>
            <a:r>
              <a:rPr lang="it-IT" dirty="0" err="1"/>
              <a:t>basically</a:t>
            </a:r>
            <a:r>
              <a:rPr lang="it-IT" dirty="0"/>
              <a:t> </a:t>
            </a:r>
            <a:r>
              <a:rPr lang="it-IT" dirty="0" err="1">
                <a:solidFill>
                  <a:schemeClr val="accent1"/>
                </a:solidFill>
              </a:rPr>
              <a:t>unaffected</a:t>
            </a:r>
            <a:r>
              <a:rPr lang="it-IT" dirty="0"/>
              <a:t> by the </a:t>
            </a:r>
            <a:r>
              <a:rPr lang="it-IT" dirty="0" err="1"/>
              <a:t>attack</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l="103" r="103"/>
          <a:stretch/>
        </p:blipFill>
        <p:spPr>
          <a:xfrm>
            <a:off x="6806037" y="1622524"/>
            <a:ext cx="4942184" cy="3761234"/>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TIME FOR A </a:t>
            </a:r>
            <a:r>
              <a:rPr lang="en" sz="6000" dirty="0">
                <a:solidFill>
                  <a:schemeClr val="accent2"/>
                </a:solidFill>
              </a:rPr>
              <a:t>BIG ATTACK</a:t>
            </a:r>
            <a:endParaRPr sz="6000" dirty="0">
              <a:solidFill>
                <a:schemeClr val="accent2"/>
              </a:solidFill>
            </a:endParaRPr>
          </a:p>
        </p:txBody>
      </p:sp>
      <p:sp>
        <p:nvSpPr>
          <p:cNvPr id="571" name="Google Shape;571;p39"/>
          <p:cNvSpPr txBox="1">
            <a:spLocks noGrp="1"/>
          </p:cNvSpPr>
          <p:nvPr>
            <p:ph type="subTitle" idx="1"/>
          </p:nvPr>
        </p:nvSpPr>
        <p:spPr>
          <a:xfrm>
            <a:off x="8454700" y="2415775"/>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Query times</a:t>
            </a:r>
            <a:endParaRPr dirty="0"/>
          </a:p>
        </p:txBody>
      </p:sp>
      <p:sp>
        <p:nvSpPr>
          <p:cNvPr id="572" name="Google Shape;572;p39"/>
          <p:cNvSpPr txBox="1">
            <a:spLocks noGrp="1"/>
          </p:cNvSpPr>
          <p:nvPr>
            <p:ph type="subTitle" idx="2"/>
          </p:nvPr>
        </p:nvSpPr>
        <p:spPr>
          <a:xfrm>
            <a:off x="8454700" y="4303307"/>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Server  CPU</a:t>
            </a:r>
            <a:endParaRPr dirty="0"/>
          </a:p>
        </p:txBody>
      </p:sp>
      <p:sp>
        <p:nvSpPr>
          <p:cNvPr id="785" name="Google Shape;785;p39"/>
          <p:cNvSpPr txBox="1">
            <a:spLocks noGrp="1"/>
          </p:cNvSpPr>
          <p:nvPr>
            <p:ph type="body" idx="3"/>
          </p:nvPr>
        </p:nvSpPr>
        <p:spPr>
          <a:xfrm>
            <a:off x="8454700" y="2851775"/>
            <a:ext cx="3231000" cy="155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latency</a:t>
            </a:r>
            <a:r>
              <a:rPr lang="it-IT" dirty="0"/>
              <a:t> </a:t>
            </a:r>
            <a:r>
              <a:rPr lang="it-IT" dirty="0" err="1"/>
              <a:t>reached</a:t>
            </a:r>
            <a:r>
              <a:rPr lang="it-IT" dirty="0"/>
              <a:t> a </a:t>
            </a:r>
            <a:r>
              <a:rPr lang="it-IT" dirty="0" err="1"/>
              <a:t>mean</a:t>
            </a:r>
            <a:r>
              <a:rPr lang="it-IT" dirty="0"/>
              <a:t> </a:t>
            </a:r>
            <a:r>
              <a:rPr lang="it-IT" dirty="0" err="1"/>
              <a:t>value</a:t>
            </a:r>
            <a:r>
              <a:rPr lang="it-IT" dirty="0"/>
              <a:t> of </a:t>
            </a:r>
            <a:r>
              <a:rPr lang="it-IT" dirty="0">
                <a:solidFill>
                  <a:schemeClr val="accent1"/>
                </a:solidFill>
              </a:rPr>
              <a:t>174 ms</a:t>
            </a:r>
            <a:r>
              <a:rPr lang="it-IT" dirty="0"/>
              <a:t>. </a:t>
            </a:r>
            <a:r>
              <a:rPr lang="it-IT" dirty="0" err="1"/>
              <a:t>This</a:t>
            </a:r>
            <a:r>
              <a:rPr lang="it-IT" dirty="0"/>
              <a:t> </a:t>
            </a:r>
            <a:r>
              <a:rPr lang="it-IT" dirty="0" err="1"/>
              <a:t>has</a:t>
            </a:r>
            <a:r>
              <a:rPr lang="it-IT" dirty="0"/>
              <a:t> a </a:t>
            </a:r>
            <a:r>
              <a:rPr lang="it-IT" dirty="0" err="1">
                <a:solidFill>
                  <a:schemeClr val="accent3"/>
                </a:solidFill>
              </a:rPr>
              <a:t>noticeable</a:t>
            </a:r>
            <a:r>
              <a:rPr lang="it-IT" dirty="0"/>
              <a:t> impact on the user </a:t>
            </a:r>
            <a:r>
              <a:rPr lang="it-IT" dirty="0" err="1"/>
              <a:t>experience</a:t>
            </a:r>
            <a:r>
              <a:rPr lang="it-IT" dirty="0"/>
              <a:t>.</a:t>
            </a:r>
            <a:endParaRPr dirty="0"/>
          </a:p>
          <a:p>
            <a:pPr marL="0" lvl="0" indent="0" algn="l" rtl="0">
              <a:spcBef>
                <a:spcPts val="0"/>
              </a:spcBef>
              <a:spcAft>
                <a:spcPts val="0"/>
              </a:spcAft>
              <a:buNone/>
            </a:pPr>
            <a:endParaRPr dirty="0"/>
          </a:p>
        </p:txBody>
      </p:sp>
      <p:sp>
        <p:nvSpPr>
          <p:cNvPr id="786" name="Google Shape;786;p39"/>
          <p:cNvSpPr txBox="1">
            <a:spLocks noGrp="1"/>
          </p:cNvSpPr>
          <p:nvPr>
            <p:ph type="body" idx="4"/>
          </p:nvPr>
        </p:nvSpPr>
        <p:spPr>
          <a:xfrm>
            <a:off x="8454700" y="4738967"/>
            <a:ext cx="3231000" cy="87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server’s</a:t>
            </a:r>
            <a:r>
              <a:rPr lang="it-IT" dirty="0"/>
              <a:t> processing power </a:t>
            </a:r>
            <a:r>
              <a:rPr lang="it-IT" dirty="0" err="1"/>
              <a:t>was</a:t>
            </a:r>
            <a:r>
              <a:rPr lang="it-IT" dirty="0"/>
              <a:t> put under </a:t>
            </a:r>
            <a:r>
              <a:rPr lang="it-IT" dirty="0" err="1">
                <a:solidFill>
                  <a:schemeClr val="accent1"/>
                </a:solidFill>
              </a:rPr>
              <a:t>great</a:t>
            </a:r>
            <a:r>
              <a:rPr lang="it-IT" dirty="0">
                <a:solidFill>
                  <a:schemeClr val="accent1"/>
                </a:solidFill>
              </a:rPr>
              <a:t> strain</a:t>
            </a:r>
            <a:r>
              <a:rPr lang="it-IT" dirty="0"/>
              <a:t>, </a:t>
            </a:r>
            <a:r>
              <a:rPr lang="it-IT" dirty="0" err="1"/>
              <a:t>reaching</a:t>
            </a:r>
            <a:r>
              <a:rPr lang="it-IT" dirty="0"/>
              <a:t> a </a:t>
            </a:r>
            <a:r>
              <a:rPr lang="it-IT" dirty="0" err="1"/>
              <a:t>mean</a:t>
            </a:r>
            <a:r>
              <a:rPr lang="it-IT" dirty="0"/>
              <a:t> </a:t>
            </a:r>
            <a:r>
              <a:rPr lang="it-IT" dirty="0" err="1"/>
              <a:t>usage</a:t>
            </a:r>
            <a:r>
              <a:rPr lang="it-IT" dirty="0"/>
              <a:t> of </a:t>
            </a:r>
            <a:r>
              <a:rPr lang="it-IT" dirty="0">
                <a:solidFill>
                  <a:schemeClr val="accent1"/>
                </a:solidFill>
              </a:rPr>
              <a:t>24.5%</a:t>
            </a:r>
            <a:r>
              <a:rPr lang="it-IT" dirty="0"/>
              <a:t>. </a:t>
            </a:r>
            <a:r>
              <a:rPr lang="it-IT" dirty="0" err="1"/>
              <a:t>Possibly</a:t>
            </a:r>
            <a:r>
              <a:rPr lang="it-IT" dirty="0"/>
              <a:t> </a:t>
            </a:r>
            <a:r>
              <a:rPr lang="it-IT" dirty="0" err="1"/>
              <a:t>because</a:t>
            </a:r>
            <a:r>
              <a:rPr lang="it-IT" dirty="0"/>
              <a:t> of some </a:t>
            </a:r>
            <a:r>
              <a:rPr lang="it-IT" dirty="0" err="1">
                <a:solidFill>
                  <a:schemeClr val="accent3"/>
                </a:solidFill>
              </a:rPr>
              <a:t>packet</a:t>
            </a:r>
            <a:r>
              <a:rPr lang="it-IT" dirty="0">
                <a:solidFill>
                  <a:schemeClr val="accent3"/>
                </a:solidFill>
              </a:rPr>
              <a:t> filtering </a:t>
            </a:r>
            <a:r>
              <a:rPr lang="it-IT" dirty="0" err="1"/>
              <a:t>behavior</a:t>
            </a:r>
            <a:r>
              <a:rPr lang="it-IT" dirty="0"/>
              <a:t>.</a:t>
            </a:r>
            <a:endParaRPr dirty="0"/>
          </a:p>
          <a:p>
            <a:pPr marL="0" lvl="0" indent="0" algn="l" rtl="0">
              <a:spcBef>
                <a:spcPts val="0"/>
              </a:spcBef>
              <a:spcAft>
                <a:spcPts val="0"/>
              </a:spcAft>
              <a:buNone/>
            </a:pPr>
            <a:endParaRPr dirty="0"/>
          </a:p>
        </p:txBody>
      </p:sp>
      <p:pic>
        <p:nvPicPr>
          <p:cNvPr id="2" name="Google Shape;483;p33">
            <a:extLst>
              <a:ext uri="{FF2B5EF4-FFF2-40B4-BE49-F238E27FC236}">
                <a16:creationId xmlns:a16="http://schemas.microsoft.com/office/drawing/2014/main" id="{322AB4D6-B48A-2ABD-99DC-604CF52E2DBF}"/>
              </a:ext>
            </a:extLst>
          </p:cNvPr>
          <p:cNvPicPr preferRelativeResize="0"/>
          <p:nvPr/>
        </p:nvPicPr>
        <p:blipFill rotWithShape="1">
          <a:blip r:embed="rId3"/>
          <a:srcRect l="-387" t="9604" r="387" b="10078"/>
          <a:stretch/>
        </p:blipFill>
        <p:spPr>
          <a:xfrm>
            <a:off x="711775" y="1856706"/>
            <a:ext cx="3192657" cy="1990136"/>
          </a:xfrm>
          <a:prstGeom prst="roundRect">
            <a:avLst>
              <a:gd name="adj" fmla="val 4729"/>
            </a:avLst>
          </a:prstGeom>
          <a:noFill/>
          <a:ln>
            <a:noFill/>
          </a:ln>
          <a:effectLst>
            <a:outerShdw blurRad="63500" sx="102000" sy="102000" algn="ctr" rotWithShape="0">
              <a:srgbClr val="000000">
                <a:alpha val="9800"/>
              </a:srgbClr>
            </a:outerShdw>
          </a:effectLst>
        </p:spPr>
      </p:pic>
      <p:pic>
        <p:nvPicPr>
          <p:cNvPr id="3" name="Google Shape;483;p33">
            <a:extLst>
              <a:ext uri="{FF2B5EF4-FFF2-40B4-BE49-F238E27FC236}">
                <a16:creationId xmlns:a16="http://schemas.microsoft.com/office/drawing/2014/main" id="{E553EA17-AA92-3A89-C322-6BD5641DAC9D}"/>
              </a:ext>
            </a:extLst>
          </p:cNvPr>
          <p:cNvPicPr preferRelativeResize="0"/>
          <p:nvPr/>
        </p:nvPicPr>
        <p:blipFill rotWithShape="1">
          <a:blip r:embed="rId4"/>
          <a:srcRect l="-387" t="15213" r="387" b="1819"/>
          <a:stretch/>
        </p:blipFill>
        <p:spPr>
          <a:xfrm>
            <a:off x="4564066" y="1856706"/>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4" name="Google Shape;483;p33">
            <a:extLst>
              <a:ext uri="{FF2B5EF4-FFF2-40B4-BE49-F238E27FC236}">
                <a16:creationId xmlns:a16="http://schemas.microsoft.com/office/drawing/2014/main" id="{AA6DAAB0-19A3-4359-71BC-4080D3DDFFF0}"/>
              </a:ext>
            </a:extLst>
          </p:cNvPr>
          <p:cNvPicPr preferRelativeResize="0"/>
          <p:nvPr/>
        </p:nvPicPr>
        <p:blipFill>
          <a:blip r:embed="rId5"/>
          <a:srcRect t="9938" b="9938"/>
          <a:stretch/>
        </p:blipFill>
        <p:spPr>
          <a:xfrm>
            <a:off x="673433" y="4141688"/>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5" name="Google Shape;483;p33">
            <a:extLst>
              <a:ext uri="{FF2B5EF4-FFF2-40B4-BE49-F238E27FC236}">
                <a16:creationId xmlns:a16="http://schemas.microsoft.com/office/drawing/2014/main" id="{7796677E-2817-4189-AFEF-63568714184E}"/>
              </a:ext>
            </a:extLst>
          </p:cNvPr>
          <p:cNvPicPr preferRelativeResize="0"/>
          <p:nvPr/>
        </p:nvPicPr>
        <p:blipFill rotWithShape="1">
          <a:blip r:embed="rId6"/>
          <a:srcRect l="-387" t="12636" r="387" b="2070"/>
          <a:stretch/>
        </p:blipFill>
        <p:spPr>
          <a:xfrm>
            <a:off x="4564066" y="414168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6" name="Google Shape;786;p39">
            <a:extLst>
              <a:ext uri="{FF2B5EF4-FFF2-40B4-BE49-F238E27FC236}">
                <a16:creationId xmlns:a16="http://schemas.microsoft.com/office/drawing/2014/main" id="{2E741D82-750E-74D9-5854-475DD60B3B46}"/>
              </a:ext>
            </a:extLst>
          </p:cNvPr>
          <p:cNvSpPr txBox="1">
            <a:spLocks/>
          </p:cNvSpPr>
          <p:nvPr/>
        </p:nvSpPr>
        <p:spPr>
          <a:xfrm>
            <a:off x="8176355" y="1969911"/>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50,000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t-IT" dirty="0" err="1"/>
              <a:t>DDoS</a:t>
            </a:r>
            <a:r>
              <a:rPr lang="it-IT" dirty="0"/>
              <a:t> </a:t>
            </a:r>
            <a:r>
              <a:rPr lang="it-IT" dirty="0" err="1"/>
              <a:t>attacks</a:t>
            </a:r>
            <a:r>
              <a:rPr lang="it-IT" dirty="0"/>
              <a:t> are </a:t>
            </a:r>
            <a:r>
              <a:rPr lang="it-IT" dirty="0" err="1"/>
              <a:t>quite</a:t>
            </a:r>
            <a:r>
              <a:rPr lang="it-IT" dirty="0"/>
              <a:t> common, and the </a:t>
            </a:r>
            <a:r>
              <a:rPr lang="it-IT" dirty="0" err="1"/>
              <a:t>implementation</a:t>
            </a:r>
            <a:r>
              <a:rPr lang="it-IT" dirty="0"/>
              <a:t> of </a:t>
            </a:r>
            <a:r>
              <a:rPr lang="it-IT" dirty="0" err="1"/>
              <a:t>mitigation</a:t>
            </a:r>
            <a:r>
              <a:rPr lang="it-IT" dirty="0"/>
              <a:t> </a:t>
            </a:r>
            <a:r>
              <a:rPr lang="it-IT" dirty="0" err="1"/>
              <a:t>mechanisms</a:t>
            </a:r>
            <a:r>
              <a:rPr lang="it-IT" dirty="0"/>
              <a:t> </a:t>
            </a:r>
            <a:r>
              <a:rPr lang="it-IT" dirty="0" err="1"/>
              <a:t>is</a:t>
            </a:r>
            <a:r>
              <a:rPr lang="it-IT" dirty="0"/>
              <a:t> </a:t>
            </a:r>
            <a:r>
              <a:rPr lang="it-IT" dirty="0" err="1"/>
              <a:t>crucial</a:t>
            </a:r>
            <a:r>
              <a:rPr lang="it-IT" dirty="0"/>
              <a:t>.</a:t>
            </a:r>
            <a:endParaRPr lang="it-IT"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Mechanisms for </a:t>
            </a:r>
            <a:r>
              <a:rPr lang="en" sz="6800" dirty="0">
                <a:solidFill>
                  <a:schemeClr val="accent3"/>
                </a:solidFill>
              </a:rPr>
              <a:t>MITIGATION </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dirty="0">
                <a:solidFill>
                  <a:schemeClr val="accent3"/>
                </a:solidFill>
                <a:latin typeface="Roboto Mono"/>
              </a:rPr>
              <a:t>8</a:t>
            </a:r>
            <a:endParaRPr b="1" i="0" dirty="0">
              <a:ln>
                <a:noFill/>
              </a:ln>
              <a:solidFill>
                <a:schemeClr val="accent3"/>
              </a:solidFill>
              <a:latin typeface="Roboto Mono"/>
            </a:endParaRPr>
          </a:p>
        </p:txBody>
      </p:sp>
    </p:spTree>
    <p:extLst>
      <p:ext uri="{BB962C8B-B14F-4D97-AF65-F5344CB8AC3E}">
        <p14:creationId xmlns:p14="http://schemas.microsoft.com/office/powerpoint/2010/main" val="4110082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97" name="Google Shape;497;p34"/>
          <p:cNvPicPr preferRelativeResize="0"/>
          <p:nvPr/>
        </p:nvPicPr>
        <p:blipFill>
          <a:blip r:embed="rId3"/>
          <a:srcRect t="12422" b="12422"/>
          <a:stretch/>
        </p:blipFill>
        <p:spPr>
          <a:xfrm>
            <a:off x="550225" y="802978"/>
            <a:ext cx="5790000" cy="4351500"/>
          </a:xfrm>
          <a:prstGeom prst="roundRect">
            <a:avLst>
              <a:gd name="adj" fmla="val 3224"/>
            </a:avLst>
          </a:prstGeom>
          <a:noFill/>
          <a:ln>
            <a:noFill/>
          </a:ln>
          <a:effectLst>
            <a:outerShdw blurRad="63500" sx="102000" sy="102000" algn="ctr" rotWithShape="0">
              <a:srgbClr val="000000">
                <a:alpha val="9800"/>
              </a:srgbClr>
            </a:outerShdw>
          </a:effectLst>
        </p:spPr>
      </p:pic>
      <p:sp>
        <p:nvSpPr>
          <p:cNvPr id="498" name="Google Shape;498;p34"/>
          <p:cNvSpPr txBox="1">
            <a:spLocks noGrp="1"/>
          </p:cNvSpPr>
          <p:nvPr>
            <p:ph type="title" idx="4294967295"/>
          </p:nvPr>
        </p:nvSpPr>
        <p:spPr>
          <a:xfrm>
            <a:off x="6591400" y="802975"/>
            <a:ext cx="5374200" cy="435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it-IT" sz="5400" dirty="0"/>
              <a:t>THERE IS </a:t>
            </a:r>
            <a:r>
              <a:rPr lang="it-IT" sz="6000" dirty="0">
                <a:solidFill>
                  <a:schemeClr val="accent3"/>
                </a:solidFill>
              </a:rPr>
              <a:t>PLENTY</a:t>
            </a:r>
            <a:r>
              <a:rPr lang="it-IT" sz="6500" dirty="0"/>
              <a:t> </a:t>
            </a:r>
            <a:r>
              <a:rPr lang="it-IT" sz="6000" dirty="0"/>
              <a:t>OF DDOS </a:t>
            </a:r>
            <a:br>
              <a:rPr lang="it-IT" sz="6000" dirty="0"/>
            </a:br>
            <a:r>
              <a:rPr lang="it-IT" sz="6000" dirty="0"/>
              <a:t>ATTACK </a:t>
            </a:r>
            <a:r>
              <a:rPr lang="it-IT" sz="6000" dirty="0">
                <a:solidFill>
                  <a:schemeClr val="accent3"/>
                </a:solidFill>
              </a:rPr>
              <a:t>TYPES</a:t>
            </a:r>
          </a:p>
        </p:txBody>
      </p:sp>
      <p:sp>
        <p:nvSpPr>
          <p:cNvPr id="499" name="Google Shape;499;p34"/>
          <p:cNvSpPr txBox="1">
            <a:spLocks noGrp="1"/>
          </p:cNvSpPr>
          <p:nvPr>
            <p:ph type="body" idx="4294967295"/>
          </p:nvPr>
        </p:nvSpPr>
        <p:spPr>
          <a:xfrm>
            <a:off x="413996" y="5088835"/>
            <a:ext cx="11129100" cy="1227365"/>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r>
              <a:rPr lang="en-US" sz="2000" dirty="0"/>
              <a:t>Our interest was in experimenting with a </a:t>
            </a:r>
            <a:r>
              <a:rPr lang="en-US" sz="2000" dirty="0">
                <a:solidFill>
                  <a:schemeClr val="accent1"/>
                </a:solidFill>
                <a:latin typeface="Roboto Mono" pitchFamily="49" charset="0"/>
                <a:ea typeface="Roboto Mono" pitchFamily="49" charset="0"/>
                <a:cs typeface="Roboto"/>
                <a:sym typeface="Roboto"/>
              </a:rPr>
              <a:t>commonly employed</a:t>
            </a:r>
            <a:r>
              <a:rPr lang="en-US" sz="2000" dirty="0"/>
              <a:t> approach in real-world scenarios, as </a:t>
            </a:r>
            <a:r>
              <a:rPr lang="en-US" sz="2000" dirty="0">
                <a:solidFill>
                  <a:schemeClr val="accent3"/>
                </a:solidFill>
                <a:latin typeface="Roboto Mono" pitchFamily="49" charset="0"/>
                <a:ea typeface="Roboto Mono" pitchFamily="49" charset="0"/>
                <a:cs typeface="Roboto"/>
                <a:sym typeface="Roboto"/>
              </a:rPr>
              <a:t>opposed</a:t>
            </a:r>
            <a:r>
              <a:rPr lang="en-US" sz="2000" dirty="0"/>
              <a:t> to </a:t>
            </a:r>
            <a:r>
              <a:rPr lang="en-US" sz="2000" dirty="0">
                <a:solidFill>
                  <a:schemeClr val="accent3"/>
                </a:solidFill>
                <a:latin typeface="Roboto Mono" pitchFamily="49" charset="0"/>
                <a:ea typeface="Roboto Mono" pitchFamily="49" charset="0"/>
                <a:cs typeface="Roboto"/>
              </a:rPr>
              <a:t>sporadic</a:t>
            </a:r>
            <a:r>
              <a:rPr lang="en-US" sz="2000" dirty="0"/>
              <a:t> cases.</a:t>
            </a:r>
          </a:p>
        </p:txBody>
      </p:sp>
      <p:grpSp>
        <p:nvGrpSpPr>
          <p:cNvPr id="500" name="Google Shape;500;p34"/>
          <p:cNvGrpSpPr/>
          <p:nvPr/>
        </p:nvGrpSpPr>
        <p:grpSpPr>
          <a:xfrm>
            <a:off x="704646" y="902484"/>
            <a:ext cx="635280" cy="147600"/>
            <a:chOff x="2147366" y="4139382"/>
            <a:chExt cx="635280" cy="147600"/>
          </a:xfrm>
        </p:grpSpPr>
        <p:sp>
          <p:nvSpPr>
            <p:cNvPr id="501" name="Google Shape;501;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2" name="Google Shape;502;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3" name="Google Shape;503;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4" name="Google Shape;504;p34"/>
          <p:cNvGrpSpPr/>
          <p:nvPr/>
        </p:nvGrpSpPr>
        <p:grpSpPr>
          <a:xfrm>
            <a:off x="413996" y="309734"/>
            <a:ext cx="635280" cy="147600"/>
            <a:chOff x="2147366" y="4139382"/>
            <a:chExt cx="635280" cy="147600"/>
          </a:xfrm>
        </p:grpSpPr>
        <p:sp>
          <p:nvSpPr>
            <p:cNvPr id="505" name="Google Shape;505;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6" name="Google Shape;506;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7" name="Google Shape;507;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Proactive</a:t>
            </a:r>
            <a:r>
              <a:rPr lang="en"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840882" y="2163585"/>
            <a:ext cx="3289582" cy="2858646"/>
          </a:xfrm>
          <a:prstGeom prst="rect">
            <a:avLst/>
          </a:prstGeom>
        </p:spPr>
        <p:txBody>
          <a:bodyPr spcFirstLastPara="1" wrap="square" lIns="121900" tIns="121900" rIns="121900" bIns="121900" anchor="t" anchorCtr="0">
            <a:noAutofit/>
          </a:bodyPr>
          <a:lstStyle/>
          <a:p>
            <a:pPr marL="285750" indent="-285750" algn="ctr">
              <a:spcBef>
                <a:spcPts val="2100"/>
              </a:spcBef>
              <a:spcAft>
                <a:spcPts val="2100"/>
              </a:spcAft>
            </a:pPr>
            <a:r>
              <a:rPr lang="it-IT" sz="2400" b="1" dirty="0"/>
              <a:t>Rate </a:t>
            </a:r>
            <a:r>
              <a:rPr lang="it-IT" sz="2400" b="1" dirty="0" err="1"/>
              <a:t>Limiting</a:t>
            </a:r>
            <a:endParaRPr lang="it-IT" sz="2400" b="1" dirty="0"/>
          </a:p>
          <a:p>
            <a:pPr marL="285750" indent="-285750" algn="ctr">
              <a:spcBef>
                <a:spcPts val="2100"/>
              </a:spcBef>
              <a:spcAft>
                <a:spcPts val="2100"/>
              </a:spcAft>
            </a:pPr>
            <a:r>
              <a:rPr lang="it-IT" sz="2400" b="1" dirty="0" err="1"/>
              <a:t>Trusted</a:t>
            </a:r>
            <a:r>
              <a:rPr lang="it-IT" sz="2400" b="1" dirty="0"/>
              <a:t> Sources</a:t>
            </a:r>
          </a:p>
          <a:p>
            <a:pPr marL="285750" indent="-285750" algn="ctr">
              <a:spcBef>
                <a:spcPts val="2100"/>
              </a:spcBef>
              <a:spcAft>
                <a:spcPts val="2100"/>
              </a:spcAft>
            </a:pPr>
            <a:r>
              <a:rPr lang="it-IT" sz="2400" b="1" dirty="0"/>
              <a:t>Firewall</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Reactive</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4" name="Google Shape;426;p27">
            <a:extLst>
              <a:ext uri="{FF2B5EF4-FFF2-40B4-BE49-F238E27FC236}">
                <a16:creationId xmlns:a16="http://schemas.microsoft.com/office/drawing/2014/main" id="{416D7D4F-30FB-E091-B04E-436260D4E326}"/>
              </a:ext>
            </a:extLst>
          </p:cNvPr>
          <p:cNvSpPr txBox="1">
            <a:spLocks/>
          </p:cNvSpPr>
          <p:nvPr/>
        </p:nvSpPr>
        <p:spPr>
          <a:xfrm>
            <a:off x="6723664" y="2163585"/>
            <a:ext cx="4081552" cy="36424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lgn="ctr">
              <a:spcBef>
                <a:spcPts val="2100"/>
              </a:spcBef>
              <a:spcAft>
                <a:spcPts val="2100"/>
              </a:spcAft>
            </a:pPr>
            <a:r>
              <a:rPr lang="it-IT" sz="2400" b="1" dirty="0"/>
              <a:t>Machine Learning</a:t>
            </a:r>
          </a:p>
          <a:p>
            <a:pPr marL="285750" indent="-285750" algn="ctr">
              <a:spcBef>
                <a:spcPts val="2100"/>
              </a:spcBef>
              <a:spcAft>
                <a:spcPts val="2100"/>
              </a:spcAft>
            </a:pPr>
            <a:r>
              <a:rPr lang="it-IT" sz="2400" b="1" dirty="0" err="1"/>
              <a:t>Anycast</a:t>
            </a:r>
            <a:r>
              <a:rPr lang="it-IT" sz="2400" b="1" dirty="0"/>
              <a:t> </a:t>
            </a:r>
            <a:r>
              <a:rPr lang="it-IT" sz="2400" b="1" dirty="0" err="1"/>
              <a:t>Scheme</a:t>
            </a:r>
            <a:endParaRPr lang="it-IT" sz="2400" b="1" dirty="0"/>
          </a:p>
          <a:p>
            <a:pPr marL="285750" indent="-285750" algn="ctr">
              <a:spcBef>
                <a:spcPts val="2100"/>
              </a:spcBef>
              <a:spcAft>
                <a:spcPts val="2100"/>
              </a:spcAft>
            </a:pPr>
            <a:r>
              <a:rPr lang="it-IT" sz="2400" b="1" dirty="0"/>
              <a:t>Caching </a:t>
            </a:r>
            <a:r>
              <a:rPr lang="it-IT" sz="2400" b="1" dirty="0" err="1"/>
              <a:t>Behavior</a:t>
            </a:r>
            <a:endParaRPr lang="it-IT" sz="24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65" name="Google Shape;565;p38"/>
          <p:cNvSpPr txBox="1">
            <a:spLocks noGrp="1"/>
          </p:cNvSpPr>
          <p:nvPr>
            <p:ph type="title"/>
          </p:nvPr>
        </p:nvSpPr>
        <p:spPr>
          <a:xfrm>
            <a:off x="1115273" y="436400"/>
            <a:ext cx="9707400" cy="866272"/>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400" dirty="0">
                <a:solidFill>
                  <a:schemeClr val="accent1"/>
                </a:solidFill>
              </a:rPr>
              <a:t>Proactive </a:t>
            </a:r>
            <a:r>
              <a:rPr lang="en" sz="4400" dirty="0">
                <a:solidFill>
                  <a:schemeClr val="tx1"/>
                </a:solidFill>
              </a:rPr>
              <a:t>measures</a:t>
            </a:r>
            <a:endParaRPr sz="4400" dirty="0">
              <a:solidFill>
                <a:schemeClr val="tx1"/>
              </a:solidFill>
            </a:endParaRPr>
          </a:p>
        </p:txBody>
      </p:sp>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Rate Limiting</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Trusted</a:t>
            </a:r>
            <a:r>
              <a:rPr lang="en-US" dirty="0"/>
              <a:t> </a:t>
            </a:r>
            <a:r>
              <a:rPr lang="en-US" dirty="0">
                <a:solidFill>
                  <a:schemeClr val="accent2"/>
                </a:solidFill>
              </a:rPr>
              <a:t>Sources</a:t>
            </a: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16529" y="2266456"/>
            <a:ext cx="1700941" cy="415498"/>
          </a:xfrm>
          <a:prstGeom prst="rect">
            <a:avLst/>
          </a:prstGeom>
          <a:noFill/>
        </p:spPr>
        <p:txBody>
          <a:bodyPr wrap="square" rtlCol="0">
            <a:spAutoFit/>
          </a:bodyPr>
          <a:lstStyle/>
          <a:p>
            <a:pPr algn="ctr"/>
            <a:r>
              <a:rPr lang="en-US" sz="2100" b="1" dirty="0">
                <a:solidFill>
                  <a:schemeClr val="accent3"/>
                </a:solidFill>
                <a:latin typeface="Roboto Mono"/>
                <a:ea typeface="Roboto Mono"/>
              </a:rPr>
              <a:t>Firewall</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357636"/>
            <a:ext cx="3080871" cy="2594626"/>
          </a:xfrm>
        </p:spPr>
        <p:txBody>
          <a:bodyPr/>
          <a:lstStyle/>
          <a:p>
            <a:r>
              <a:rPr lang="en-US" dirty="0"/>
              <a:t>Limit N. responses to same IP</a:t>
            </a:r>
          </a:p>
          <a:p>
            <a:endParaRPr lang="en-US" dirty="0"/>
          </a:p>
          <a:p>
            <a:r>
              <a:rPr lang="en-US" dirty="0"/>
              <a:t>Reducing reflection effect</a:t>
            </a:r>
          </a:p>
          <a:p>
            <a:pPr marL="120650" indent="0">
              <a:buNone/>
            </a:pPr>
            <a:endParaRPr lang="en-US" dirty="0"/>
          </a:p>
          <a:p>
            <a:r>
              <a:rPr lang="en-US" dirty="0"/>
              <a:t>Probably exploited by the used server</a:t>
            </a:r>
          </a:p>
        </p:txBody>
      </p:sp>
      <p:sp>
        <p:nvSpPr>
          <p:cNvPr id="12" name="Segnaposto testo 10">
            <a:extLst>
              <a:ext uri="{FF2B5EF4-FFF2-40B4-BE49-F238E27FC236}">
                <a16:creationId xmlns:a16="http://schemas.microsoft.com/office/drawing/2014/main" id="{076A97EC-A717-884B-6C94-9CD65492CCA2}"/>
              </a:ext>
            </a:extLst>
          </p:cNvPr>
          <p:cNvSpPr txBox="1">
            <a:spLocks/>
          </p:cNvSpPr>
          <p:nvPr/>
        </p:nvSpPr>
        <p:spPr>
          <a:xfrm>
            <a:off x="932941" y="4506599"/>
            <a:ext cx="3080871" cy="92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endParaRPr lang="en-US" dirty="0"/>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297" y="3505091"/>
            <a:ext cx="2920307" cy="2299716"/>
          </a:xfrm>
        </p:spPr>
        <p:txBody>
          <a:bodyPr/>
          <a:lstStyle/>
          <a:p>
            <a:r>
              <a:rPr lang="en-US" dirty="0"/>
              <a:t>Trusted whitelist</a:t>
            </a:r>
          </a:p>
          <a:p>
            <a:endParaRPr lang="en-US" dirty="0"/>
          </a:p>
          <a:p>
            <a:r>
              <a:rPr lang="en-US" dirty="0"/>
              <a:t>Reduce available IP to spoof</a:t>
            </a:r>
          </a:p>
          <a:p>
            <a:endParaRPr lang="en-US" dirty="0"/>
          </a:p>
          <a:p>
            <a:r>
              <a:rPr lang="en-US" dirty="0"/>
              <a:t>Risk trusted IP to be spoofed</a:t>
            </a:r>
          </a:p>
          <a:p>
            <a:endParaRPr lang="en-US" dirty="0"/>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77225" y="3940225"/>
            <a:ext cx="2920307" cy="113274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Traffic control</a:t>
            </a:r>
          </a:p>
          <a:p>
            <a:endParaRPr lang="en-US" dirty="0"/>
          </a:p>
          <a:p>
            <a:r>
              <a:rPr lang="en-US" dirty="0"/>
              <a:t>Traffic filtering</a:t>
            </a:r>
          </a:p>
          <a:p>
            <a:endParaRPr lang="en-US" dirty="0"/>
          </a:p>
        </p:txBody>
      </p:sp>
    </p:spTree>
    <p:extLst>
      <p:ext uri="{BB962C8B-B14F-4D97-AF65-F5344CB8AC3E}">
        <p14:creationId xmlns:p14="http://schemas.microsoft.com/office/powerpoint/2010/main" val="1147570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Anycast Scheme</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Machine Learning</a:t>
            </a:r>
            <a:endParaRPr lang="en-US" dirty="0">
              <a:solidFill>
                <a:schemeClr val="accent2"/>
              </a:solidFill>
            </a:endParaRP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42750" y="2112568"/>
            <a:ext cx="1700941" cy="738664"/>
          </a:xfrm>
          <a:prstGeom prst="rect">
            <a:avLst/>
          </a:prstGeom>
          <a:noFill/>
        </p:spPr>
        <p:txBody>
          <a:bodyPr wrap="square" rtlCol="0">
            <a:spAutoFit/>
          </a:bodyPr>
          <a:lstStyle/>
          <a:p>
            <a:pPr algn="ctr"/>
            <a:r>
              <a:rPr lang="en-US" sz="2100" b="1" dirty="0">
                <a:solidFill>
                  <a:schemeClr val="accent3"/>
                </a:solidFill>
                <a:latin typeface="Roboto Mono"/>
                <a:ea typeface="Roboto Mono"/>
              </a:rPr>
              <a:t>Caching Behavior</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429000"/>
            <a:ext cx="3080871" cy="2541816"/>
          </a:xfrm>
        </p:spPr>
        <p:txBody>
          <a:bodyPr/>
          <a:lstStyle/>
          <a:p>
            <a:r>
              <a:rPr lang="en-US" dirty="0"/>
              <a:t>Server replication</a:t>
            </a:r>
          </a:p>
          <a:p>
            <a:endParaRPr lang="en-US" dirty="0"/>
          </a:p>
          <a:p>
            <a:r>
              <a:rPr lang="en-US" dirty="0"/>
              <a:t>Traffic distribution (routing)</a:t>
            </a:r>
          </a:p>
          <a:p>
            <a:endParaRPr lang="en-US" dirty="0"/>
          </a:p>
          <a:p>
            <a:r>
              <a:rPr lang="en-US" dirty="0"/>
              <a:t>Hard to push all servers down</a:t>
            </a:r>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595" y="3443759"/>
            <a:ext cx="2920307" cy="2299716"/>
          </a:xfrm>
        </p:spPr>
        <p:txBody>
          <a:bodyPr/>
          <a:lstStyle/>
          <a:p>
            <a:r>
              <a:rPr lang="en-US" dirty="0"/>
              <a:t>Classification algorithms (SVM, Neural Networks, Trees)</a:t>
            </a:r>
          </a:p>
          <a:p>
            <a:endParaRPr lang="en-US" dirty="0"/>
          </a:p>
          <a:p>
            <a:r>
              <a:rPr lang="en-US" dirty="0"/>
              <a:t>Vulnerable to adversarial approach (EAD)</a:t>
            </a:r>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33068" y="3505091"/>
            <a:ext cx="2920307" cy="19707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No TTL expired eviction if unavailability</a:t>
            </a:r>
          </a:p>
          <a:p>
            <a:endParaRPr lang="en-US" dirty="0"/>
          </a:p>
          <a:p>
            <a:r>
              <a:rPr lang="en-US" dirty="0"/>
              <a:t>Cached query served even during attack</a:t>
            </a:r>
          </a:p>
          <a:p>
            <a:endParaRPr lang="en-US" dirty="0"/>
          </a:p>
        </p:txBody>
      </p:sp>
      <p:sp>
        <p:nvSpPr>
          <p:cNvPr id="4" name="Google Shape;565;p38">
            <a:extLst>
              <a:ext uri="{FF2B5EF4-FFF2-40B4-BE49-F238E27FC236}">
                <a16:creationId xmlns:a16="http://schemas.microsoft.com/office/drawing/2014/main" id="{8250141F-6CF2-EED0-CAAD-59E1F0EC7076}"/>
              </a:ext>
            </a:extLst>
          </p:cNvPr>
          <p:cNvSpPr txBox="1">
            <a:spLocks/>
          </p:cNvSpPr>
          <p:nvPr/>
        </p:nvSpPr>
        <p:spPr>
          <a:xfrm>
            <a:off x="1115273" y="436400"/>
            <a:ext cx="9707400" cy="8662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it-IT" sz="4400" dirty="0" err="1">
                <a:solidFill>
                  <a:schemeClr val="accent3"/>
                </a:solidFill>
                <a:latin typeface="Roboto Mono"/>
                <a:ea typeface="Roboto Mono"/>
                <a:sym typeface="Roboto Mono"/>
              </a:rPr>
              <a:t>Reactive</a:t>
            </a:r>
            <a:r>
              <a:rPr lang="it-IT" sz="4400" dirty="0">
                <a:solidFill>
                  <a:schemeClr val="accent1"/>
                </a:solidFill>
              </a:rPr>
              <a:t> </a:t>
            </a:r>
            <a:r>
              <a:rPr lang="it-IT" sz="4400" dirty="0" err="1">
                <a:solidFill>
                  <a:schemeClr val="tx1"/>
                </a:solidFill>
              </a:rPr>
              <a:t>measures</a:t>
            </a:r>
            <a:endParaRPr lang="it-IT" sz="4400" dirty="0">
              <a:solidFill>
                <a:schemeClr val="tx1"/>
              </a:solidFill>
            </a:endParaRPr>
          </a:p>
        </p:txBody>
      </p:sp>
    </p:spTree>
    <p:extLst>
      <p:ext uri="{BB962C8B-B14F-4D97-AF65-F5344CB8AC3E}">
        <p14:creationId xmlns:p14="http://schemas.microsoft.com/office/powerpoint/2010/main" val="1523615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52581" y="2897341"/>
            <a:ext cx="6597194" cy="106331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CONCLUSIONS</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750245" y="2343716"/>
            <a:ext cx="2168160" cy="1893195"/>
          </a:xfrm>
          <a:prstGeom prst="rect">
            <a:avLst/>
          </a:prstGeom>
        </p:spPr>
        <p:txBody>
          <a:bodyPr>
            <a:prstTxWarp prst="textPlain">
              <a:avLst/>
            </a:prstTxWarp>
          </a:bodyPr>
          <a:lstStyle/>
          <a:p>
            <a:pPr algn="ctr"/>
            <a:r>
              <a:rPr lang="en-GB" b="1" i="0" dirty="0">
                <a:ln>
                  <a:noFill/>
                </a:ln>
                <a:solidFill>
                  <a:schemeClr val="accent3"/>
                </a:solidFill>
                <a:latin typeface="Roboto Mono"/>
              </a:rPr>
              <a:t>0</a:t>
            </a:r>
            <a:r>
              <a:rPr lang="en-GB" b="1" dirty="0">
                <a:solidFill>
                  <a:schemeClr val="accent3"/>
                </a:solidFill>
                <a:latin typeface="Roboto Mono"/>
              </a:rPr>
              <a:t>9</a:t>
            </a:r>
            <a:endParaRPr lang="en-GB" b="1" i="0" dirty="0">
              <a:ln>
                <a:noFill/>
              </a:ln>
              <a:solidFill>
                <a:schemeClr val="accent3"/>
              </a:solidFill>
              <a:latin typeface="Roboto Mono"/>
            </a:endParaRPr>
          </a:p>
        </p:txBody>
      </p:sp>
    </p:spTree>
    <p:extLst>
      <p:ext uri="{BB962C8B-B14F-4D97-AF65-F5344CB8AC3E}">
        <p14:creationId xmlns:p14="http://schemas.microsoft.com/office/powerpoint/2010/main" val="3313711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9E04DAD0-EBE9-10FF-AC32-DA8798904720}"/>
              </a:ext>
            </a:extLst>
          </p:cNvPr>
          <p:cNvSpPr>
            <a:spLocks noGrp="1"/>
          </p:cNvSpPr>
          <p:nvPr>
            <p:ph type="body" idx="1"/>
          </p:nvPr>
        </p:nvSpPr>
        <p:spPr>
          <a:xfrm>
            <a:off x="1323278" y="3051757"/>
            <a:ext cx="9545443" cy="1431034"/>
          </a:xfrm>
        </p:spPr>
        <p:txBody>
          <a:bodyPr/>
          <a:lstStyle/>
          <a:p>
            <a:r>
              <a:rPr lang="en-US" sz="2400" dirty="0"/>
              <a:t>The attack was successful (DNS queries and Ping)</a:t>
            </a:r>
          </a:p>
          <a:p>
            <a:r>
              <a:rPr lang="en-US" sz="2400" dirty="0"/>
              <a:t>No complete denial of service (resources limit)</a:t>
            </a:r>
          </a:p>
          <a:p>
            <a:r>
              <a:rPr lang="en-US" sz="2400" dirty="0"/>
              <a:t>Side effect: impact on server resources (CPU)</a:t>
            </a:r>
          </a:p>
          <a:p>
            <a:pPr>
              <a:buAutoNum type="arabicPeriod"/>
            </a:pPr>
            <a:endParaRPr lang="en-US" sz="2400" dirty="0"/>
          </a:p>
          <a:p>
            <a:pPr>
              <a:buAutoNum type="arabicPeriod"/>
            </a:pPr>
            <a:endParaRPr lang="en-US" dirty="0"/>
          </a:p>
          <a:p>
            <a:pPr>
              <a:buAutoNum type="arabicPeriod"/>
            </a:pPr>
            <a:endParaRPr lang="en-US" dirty="0"/>
          </a:p>
          <a:p>
            <a:pPr marL="114300" indent="0">
              <a:buNone/>
            </a:pPr>
            <a:endParaRPr lang="en-US" dirty="0"/>
          </a:p>
        </p:txBody>
      </p:sp>
      <p:sp>
        <p:nvSpPr>
          <p:cNvPr id="4" name="Google Shape;458;p31">
            <a:extLst>
              <a:ext uri="{FF2B5EF4-FFF2-40B4-BE49-F238E27FC236}">
                <a16:creationId xmlns:a16="http://schemas.microsoft.com/office/drawing/2014/main" id="{83F54BF1-5CDE-A853-1CA5-4784263B5C81}"/>
              </a:ext>
            </a:extLst>
          </p:cNvPr>
          <p:cNvSpPr txBox="1">
            <a:spLocks noGrp="1"/>
          </p:cNvSpPr>
          <p:nvPr>
            <p:ph type="title"/>
          </p:nvPr>
        </p:nvSpPr>
        <p:spPr>
          <a:xfrm>
            <a:off x="2937428" y="1706137"/>
            <a:ext cx="6072757" cy="1002608"/>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Final </a:t>
            </a:r>
            <a:r>
              <a:rPr lang="en" sz="6800" dirty="0">
                <a:solidFill>
                  <a:schemeClr val="accent3"/>
                </a:solidFill>
              </a:rPr>
              <a:t>REMARKS </a:t>
            </a:r>
            <a:endParaRPr sz="6800" dirty="0">
              <a:solidFill>
                <a:schemeClr val="accent3"/>
              </a:solidFill>
            </a:endParaRPr>
          </a:p>
        </p:txBody>
      </p:sp>
    </p:spTree>
    <p:extLst>
      <p:ext uri="{BB962C8B-B14F-4D97-AF65-F5344CB8AC3E}">
        <p14:creationId xmlns:p14="http://schemas.microsoft.com/office/powerpoint/2010/main" val="2456900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1423639" y="2725485"/>
            <a:ext cx="9344721" cy="191998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11500" dirty="0">
                <a:sym typeface="Arial"/>
              </a:rPr>
              <a:t>QUESTIONS ?</a:t>
            </a:r>
            <a:endParaRPr sz="115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42389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rotWithShape="1">
          <a:blip r:embed="rId3"/>
          <a:srcRect l="1993" t="8727" r="2512" b="295"/>
          <a:stretch/>
        </p:blipFill>
        <p:spPr>
          <a:xfrm>
            <a:off x="5367912" y="2782835"/>
            <a:ext cx="6331240"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507647" y="2822074"/>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t>DID YOU </a:t>
            </a:r>
            <a:r>
              <a:rPr lang="en" sz="6000" dirty="0">
                <a:solidFill>
                  <a:schemeClr val="accent3"/>
                </a:solidFill>
              </a:rPr>
              <a:t>KNOW?</a:t>
            </a:r>
            <a:endParaRPr sz="6000" dirty="0">
              <a:solidFill>
                <a:schemeClr val="accent3"/>
              </a:solidFill>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24686" y="3533110"/>
            <a:ext cx="3831938" cy="95440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sz="2000" dirty="0"/>
              <a:t>1/3 of all DDoS attacks are DNS-based.</a:t>
            </a:r>
            <a:r>
              <a:rPr lang="en-GB" sz="2000" b="0" dirty="0"/>
              <a:t> </a:t>
            </a:r>
            <a:endParaRPr lang="en-GB" sz="2000" dirty="0"/>
          </a:p>
        </p:txBody>
      </p:sp>
    </p:spTree>
    <p:extLst>
      <p:ext uri="{BB962C8B-B14F-4D97-AF65-F5344CB8AC3E}">
        <p14:creationId xmlns:p14="http://schemas.microsoft.com/office/powerpoint/2010/main" val="131808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DNS (Domain Name System) is a crucial part of the internet infrastructure that translates human-friendly domain names into machine-readable IP addresses. </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DNS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Service</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a:t>
            </a:r>
            <a:r>
              <a:rPr lang="it-IT" b="1" i="0" dirty="0">
                <a:ln>
                  <a:noFill/>
                </a:ln>
                <a:solidFill>
                  <a:schemeClr val="accent1"/>
                </a:solidFill>
                <a:latin typeface="Roboto Mono"/>
              </a:rPr>
              <a:t>2</a:t>
            </a:r>
            <a:endParaRPr b="1" i="0" dirty="0">
              <a:ln>
                <a:noFill/>
              </a:ln>
              <a:solidFill>
                <a:schemeClr val="accent1"/>
              </a:solidFill>
              <a:latin typeface="Roboto Mono"/>
            </a:endParaRPr>
          </a:p>
        </p:txBody>
      </p:sp>
    </p:spTree>
    <p:extLst>
      <p:ext uri="{BB962C8B-B14F-4D97-AF65-F5344CB8AC3E}">
        <p14:creationId xmlns:p14="http://schemas.microsoft.com/office/powerpoint/2010/main" val="236065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80846" y="1363345"/>
            <a:ext cx="5912700" cy="939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5700" dirty="0"/>
              <a:t>WHAT IS </a:t>
            </a:r>
            <a:r>
              <a:rPr lang="en" sz="7700" dirty="0">
                <a:solidFill>
                  <a:schemeClr val="accent2"/>
                </a:solidFill>
              </a:rPr>
              <a:t>DNS?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854646" y="3114156"/>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sz="2000" dirty="0"/>
              <a:t>DNS is a distributed hierarchical system that translates human-readable domain names into their corresponding IP addresses. </a:t>
            </a:r>
          </a:p>
        </p:txBody>
      </p:sp>
      <p:pic>
        <p:nvPicPr>
          <p:cNvPr id="483" name="Google Shape;483;p33"/>
          <p:cNvPicPr preferRelativeResize="0">
            <a:picLocks/>
          </p:cNvPicPr>
          <p:nvPr/>
        </p:nvPicPr>
        <p:blipFill>
          <a:blip r:embed="rId3"/>
          <a:stretch/>
        </p:blipFill>
        <p:spPr>
          <a:xfrm>
            <a:off x="6574588" y="2324243"/>
            <a:ext cx="5155769" cy="3312519"/>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6693546" y="2476230"/>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1042160"/>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3" name="Google Shape;513;p35"/>
          <p:cNvSpPr txBox="1">
            <a:spLocks noGrp="1"/>
          </p:cNvSpPr>
          <p:nvPr>
            <p:ph type="title"/>
          </p:nvPr>
        </p:nvSpPr>
        <p:spPr>
          <a:xfrm>
            <a:off x="925500" y="1020850"/>
            <a:ext cx="5170500" cy="1572721"/>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7000" dirty="0">
                <a:solidFill>
                  <a:schemeClr val="accent1"/>
                </a:solidFill>
              </a:rPr>
              <a:t>DNS</a:t>
            </a:r>
            <a:br>
              <a:rPr lang="en" sz="7000" dirty="0">
                <a:solidFill>
                  <a:schemeClr val="accent1"/>
                </a:solidFill>
              </a:rPr>
            </a:br>
            <a:r>
              <a:rPr lang="en" sz="5000" dirty="0"/>
              <a:t>COMPONENTS</a:t>
            </a:r>
            <a:endParaRPr sz="5000" dirty="0"/>
          </a:p>
        </p:txBody>
      </p:sp>
      <p:sp>
        <p:nvSpPr>
          <p:cNvPr id="514" name="Google Shape;514;p35"/>
          <p:cNvSpPr txBox="1">
            <a:spLocks noGrp="1"/>
          </p:cNvSpPr>
          <p:nvPr>
            <p:ph type="body" idx="4294967295"/>
          </p:nvPr>
        </p:nvSpPr>
        <p:spPr>
          <a:xfrm>
            <a:off x="925500" y="2934021"/>
            <a:ext cx="5170500" cy="2751884"/>
          </a:xfrm>
          <a:prstGeom prst="rect">
            <a:avLst/>
          </a:prstGeom>
          <a:noFill/>
          <a:ln>
            <a:noFill/>
          </a:ln>
        </p:spPr>
        <p:txBody>
          <a:bodyPr spcFirstLastPara="1" wrap="square" lIns="121900" tIns="121900" rIns="121900" bIns="121900" anchor="t" anchorCtr="0">
            <a:noAutofit/>
          </a:bodyPr>
          <a:lstStyle/>
          <a:p>
            <a:pPr marL="285750" lvl="0" indent="-285750" algn="l" rtl="0">
              <a:lnSpc>
                <a:spcPct val="115000"/>
              </a:lnSpc>
              <a:spcBef>
                <a:spcPts val="2100"/>
              </a:spcBef>
              <a:spcAft>
                <a:spcPts val="0"/>
              </a:spcAft>
              <a:buSzPts val="1900"/>
              <a:buFont typeface="Arial" panose="020B0604020202020204" pitchFamily="34" charset="0"/>
              <a:buChar char="•"/>
            </a:pPr>
            <a:r>
              <a:rPr lang="en" sz="2000" dirty="0"/>
              <a:t>DNS Resolver</a:t>
            </a:r>
          </a:p>
          <a:p>
            <a:pPr marL="285750" lvl="0" indent="-285750" algn="l" rtl="0">
              <a:lnSpc>
                <a:spcPct val="115000"/>
              </a:lnSpc>
              <a:spcBef>
                <a:spcPts val="2100"/>
              </a:spcBef>
              <a:spcAft>
                <a:spcPts val="0"/>
              </a:spcAft>
              <a:buSzPts val="1900"/>
              <a:buFont typeface="Arial" panose="020B0604020202020204" pitchFamily="34" charset="0"/>
              <a:buChar char="•"/>
            </a:pPr>
            <a:r>
              <a:rPr lang="it-IT" sz="2000" dirty="0"/>
              <a:t>Recursive DNS Server</a:t>
            </a:r>
          </a:p>
          <a:p>
            <a:pPr marL="285750" lvl="0" indent="-285750" algn="l" rtl="0">
              <a:lnSpc>
                <a:spcPct val="115000"/>
              </a:lnSpc>
              <a:spcBef>
                <a:spcPts val="2100"/>
              </a:spcBef>
              <a:spcAft>
                <a:spcPts val="0"/>
              </a:spcAft>
              <a:buSzPts val="1900"/>
              <a:buFont typeface="Arial" panose="020B0604020202020204" pitchFamily="34" charset="0"/>
              <a:buChar char="•"/>
            </a:pPr>
            <a:r>
              <a:rPr lang="en-GB" sz="2000" dirty="0"/>
              <a:t>Authoritative</a:t>
            </a:r>
            <a:r>
              <a:rPr lang="it-IT" sz="2000" dirty="0"/>
              <a:t> DNS Server</a:t>
            </a:r>
            <a:endParaRPr sz="2000"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pic>
        <p:nvPicPr>
          <p:cNvPr id="515" name="Google Shape;515;p35"/>
          <p:cNvPicPr preferRelativeResize="0"/>
          <p:nvPr/>
        </p:nvPicPr>
        <p:blipFill>
          <a:blip r:embed="rId3"/>
          <a:stretch/>
        </p:blipFill>
        <p:spPr>
          <a:xfrm>
            <a:off x="6588000" y="1753200"/>
            <a:ext cx="5397500" cy="3351600"/>
          </a:xfrm>
          <a:prstGeom prst="roundRect">
            <a:avLst>
              <a:gd name="adj" fmla="val 1771"/>
            </a:avLst>
          </a:prstGeom>
          <a:noFill/>
          <a:ln>
            <a:noFill/>
          </a:ln>
          <a:effectLst>
            <a:outerShdw blurRad="63500" sx="102000" sy="102000" algn="ctr" rotWithShape="0">
              <a:srgbClr val="000000">
                <a:alpha val="9800"/>
              </a:srgbClr>
            </a:outerShdw>
          </a:effectLst>
        </p:spPr>
      </p:pic>
      <p:grpSp>
        <p:nvGrpSpPr>
          <p:cNvPr id="516" name="Google Shape;516;p35"/>
          <p:cNvGrpSpPr/>
          <p:nvPr/>
        </p:nvGrpSpPr>
        <p:grpSpPr>
          <a:xfrm>
            <a:off x="6704379" y="1831363"/>
            <a:ext cx="635280" cy="147600"/>
            <a:chOff x="2147366" y="4139382"/>
            <a:chExt cx="635280" cy="147600"/>
          </a:xfrm>
        </p:grpSpPr>
        <p:sp>
          <p:nvSpPr>
            <p:cNvPr id="517" name="Google Shape;517;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8" name="Google Shape;518;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9" name="Google Shape;519;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20" name="Google Shape;520;p35"/>
          <p:cNvGrpSpPr/>
          <p:nvPr/>
        </p:nvGrpSpPr>
        <p:grpSpPr>
          <a:xfrm>
            <a:off x="780846" y="826284"/>
            <a:ext cx="635280" cy="147600"/>
            <a:chOff x="2147366" y="4139382"/>
            <a:chExt cx="635280" cy="147600"/>
          </a:xfrm>
        </p:grpSpPr>
        <p:sp>
          <p:nvSpPr>
            <p:cNvPr id="521" name="Google Shape;521;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2" name="Google Shape;522;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3" name="Google Shape;523;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92888" y="1509379"/>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6600" dirty="0">
                <a:solidFill>
                  <a:schemeClr val="accent2"/>
                </a:solidFill>
              </a:rPr>
              <a:t>DNS</a:t>
            </a:r>
            <a:br>
              <a:rPr lang="en" sz="5700" dirty="0"/>
            </a:br>
            <a:r>
              <a:rPr lang="en" sz="4800" dirty="0"/>
              <a:t>VULNERABILITIES</a:t>
            </a:r>
            <a:endParaRPr sz="48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024686" y="3182538"/>
            <a:ext cx="5322600" cy="2608657"/>
          </a:xfrm>
          <a:prstGeom prst="rect">
            <a:avLst/>
          </a:prstGeom>
        </p:spPr>
        <p:txBody>
          <a:bodyPr spcFirstLastPara="1" wrap="square" lIns="122400" tIns="121900" rIns="121900" bIns="121900" numCol="2" anchor="ctr" anchorCtr="0">
            <a:noAutofit/>
          </a:bodyPr>
          <a:lstStyle/>
          <a:p>
            <a:pPr marL="285750" indent="-285750">
              <a:lnSpc>
                <a:spcPct val="100000"/>
              </a:lnSpc>
              <a:spcBef>
                <a:spcPts val="1200"/>
              </a:spcBef>
              <a:spcAft>
                <a:spcPts val="1200"/>
              </a:spcAft>
            </a:pPr>
            <a:r>
              <a:rPr lang="en-GB" sz="2000" dirty="0"/>
              <a:t>DNS Cache Poisoning</a:t>
            </a:r>
          </a:p>
          <a:p>
            <a:pPr marL="285750" indent="-285750">
              <a:lnSpc>
                <a:spcPct val="100000"/>
              </a:lnSpc>
              <a:spcBef>
                <a:spcPts val="1200"/>
              </a:spcBef>
              <a:spcAft>
                <a:spcPts val="1200"/>
              </a:spcAft>
            </a:pPr>
            <a:r>
              <a:rPr lang="en-GB" sz="2000" dirty="0"/>
              <a:t>DNS Spoofing</a:t>
            </a:r>
          </a:p>
          <a:p>
            <a:pPr marL="285750" indent="-285750">
              <a:lnSpc>
                <a:spcPct val="100000"/>
              </a:lnSpc>
              <a:spcBef>
                <a:spcPts val="1200"/>
              </a:spcBef>
              <a:spcAft>
                <a:spcPts val="1200"/>
              </a:spcAft>
            </a:pPr>
            <a:r>
              <a:rPr lang="en-GB" sz="2000" dirty="0"/>
              <a:t>DNS Hijacking</a:t>
            </a:r>
          </a:p>
          <a:p>
            <a:pPr marL="285750" indent="-285750">
              <a:lnSpc>
                <a:spcPct val="100000"/>
              </a:lnSpc>
              <a:spcBef>
                <a:spcPts val="1200"/>
              </a:spcBef>
              <a:spcAft>
                <a:spcPts val="1200"/>
              </a:spcAft>
            </a:pPr>
            <a:r>
              <a:rPr lang="en-GB" sz="2000" dirty="0"/>
              <a:t>DNS Tunnelling</a:t>
            </a:r>
          </a:p>
          <a:p>
            <a:pPr marL="285750" indent="-285750">
              <a:lnSpc>
                <a:spcPct val="100000"/>
              </a:lnSpc>
              <a:spcBef>
                <a:spcPts val="1200"/>
              </a:spcBef>
              <a:spcAft>
                <a:spcPts val="1200"/>
              </a:spcAft>
            </a:pPr>
            <a:r>
              <a:rPr lang="en-GB" sz="2000" dirty="0"/>
              <a:t>Zone Transfer Exploitation</a:t>
            </a:r>
          </a:p>
          <a:p>
            <a:pPr marL="285750" indent="-285750">
              <a:lnSpc>
                <a:spcPct val="100000"/>
              </a:lnSpc>
              <a:spcBef>
                <a:spcPts val="1200"/>
              </a:spcBef>
              <a:spcAft>
                <a:spcPts val="1200"/>
              </a:spcAft>
            </a:pPr>
            <a:r>
              <a:rPr lang="en-GB" sz="2000" dirty="0">
                <a:solidFill>
                  <a:schemeClr val="accent2"/>
                </a:solidFill>
              </a:rPr>
              <a:t>DDoS Attacks</a:t>
            </a:r>
          </a:p>
          <a:p>
            <a:pPr marL="285750" indent="-285750">
              <a:lnSpc>
                <a:spcPct val="100000"/>
              </a:lnSpc>
              <a:spcBef>
                <a:spcPts val="2100"/>
              </a:spcBef>
              <a:spcAft>
                <a:spcPts val="2100"/>
              </a:spcAft>
            </a:pPr>
            <a:endParaRPr lang="it-IT" dirty="0"/>
          </a:p>
        </p:txBody>
      </p:sp>
      <p:pic>
        <p:nvPicPr>
          <p:cNvPr id="483" name="Google Shape;483;p33"/>
          <p:cNvPicPr preferRelativeResize="0"/>
          <p:nvPr/>
        </p:nvPicPr>
        <p:blipFill>
          <a:blip r:embed="rId3"/>
          <a:srcRect l="10082" r="10082"/>
          <a:stretch/>
        </p:blipFill>
        <p:spPr>
          <a:xfrm>
            <a:off x="6870875" y="1675739"/>
            <a:ext cx="4665600" cy="35064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4810589CC74B74C8B7E1854161A6674" ma:contentTypeVersion="13" ma:contentTypeDescription="Creare un nuovo documento." ma:contentTypeScope="" ma:versionID="4eb2f32668f8afd9e5294ccd37eb6a67">
  <xsd:schema xmlns:xsd="http://www.w3.org/2001/XMLSchema" xmlns:xs="http://www.w3.org/2001/XMLSchema" xmlns:p="http://schemas.microsoft.com/office/2006/metadata/properties" xmlns:ns3="c3ab20fa-e76c-446e-a00b-196a3ad77dae" xmlns:ns4="f118f4c6-d6e7-4e9a-9f70-97674d31cadf" targetNamespace="http://schemas.microsoft.com/office/2006/metadata/properties" ma:root="true" ma:fieldsID="9576c5b617f31cb8b208bdf71c26ad10" ns3:_="" ns4:_="">
    <xsd:import namespace="c3ab20fa-e76c-446e-a00b-196a3ad77dae"/>
    <xsd:import namespace="f118f4c6-d6e7-4e9a-9f70-97674d31cad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ab20fa-e76c-446e-a00b-196a3ad77d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118f4c6-d6e7-4e9a-9f70-97674d31cadf"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3ab20fa-e76c-446e-a00b-196a3ad77dae" xsi:nil="true"/>
  </documentManagement>
</p:properties>
</file>

<file path=customXml/itemProps1.xml><?xml version="1.0" encoding="utf-8"?>
<ds:datastoreItem xmlns:ds="http://schemas.openxmlformats.org/officeDocument/2006/customXml" ds:itemID="{D63BBF55-43EB-4998-B852-DA7B2EED4E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ab20fa-e76c-446e-a00b-196a3ad77dae"/>
    <ds:schemaRef ds:uri="f118f4c6-d6e7-4e9a-9f70-97674d31ca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B84741-F706-468E-87AF-CB06C784C6BF}">
  <ds:schemaRefs>
    <ds:schemaRef ds:uri="http://schemas.microsoft.com/sharepoint/v3/contenttype/forms"/>
  </ds:schemaRefs>
</ds:datastoreItem>
</file>

<file path=customXml/itemProps3.xml><?xml version="1.0" encoding="utf-8"?>
<ds:datastoreItem xmlns:ds="http://schemas.openxmlformats.org/officeDocument/2006/customXml" ds:itemID="{E2405579-CFCE-4655-AFF9-83FA17AFCD16}">
  <ds:schemaRefs>
    <ds:schemaRef ds:uri="http://schemas.microsoft.com/office/2006/metadata/properties"/>
    <ds:schemaRef ds:uri="http://schemas.microsoft.com/office/infopath/2007/PartnerControls"/>
    <ds:schemaRef ds:uri="c3ab20fa-e76c-446e-a00b-196a3ad77dae"/>
  </ds:schemaRefs>
</ds:datastoreItem>
</file>

<file path=docProps/app.xml><?xml version="1.0" encoding="utf-8"?>
<Properties xmlns="http://schemas.openxmlformats.org/officeDocument/2006/extended-properties" xmlns:vt="http://schemas.openxmlformats.org/officeDocument/2006/docPropsVTypes">
  <TotalTime>1843</TotalTime>
  <Words>4237</Words>
  <Application>Microsoft Macintosh PowerPoint</Application>
  <PresentationFormat>Widescreen</PresentationFormat>
  <Paragraphs>453</Paragraphs>
  <Slides>45</Slides>
  <Notes>45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Abril Fatface</vt:lpstr>
      <vt:lpstr>Aldrich</vt:lpstr>
      <vt:lpstr>Arial</vt:lpstr>
      <vt:lpstr>Calibri</vt:lpstr>
      <vt:lpstr>Griffy</vt:lpstr>
      <vt:lpstr>Roboto</vt:lpstr>
      <vt:lpstr>Roboto Mono</vt:lpstr>
      <vt:lpstr>Roboto Mono SemiBold</vt:lpstr>
      <vt:lpstr>Times New Roman</vt:lpstr>
      <vt:lpstr>SlidesMania</vt:lpstr>
      <vt:lpstr>From Ripples to Waves  DNS Reflection and Amplification Attack</vt:lpstr>
      <vt:lpstr>TABLE OF CONTENTS.</vt:lpstr>
      <vt:lpstr>DDoS Attack </vt:lpstr>
      <vt:lpstr>THERE IS PLENTY OF DDOS  ATTACK TYPES</vt:lpstr>
      <vt:lpstr>DID YOU KNOW?</vt:lpstr>
      <vt:lpstr>DNS Service</vt:lpstr>
      <vt:lpstr>WHAT IS DNS? </vt:lpstr>
      <vt:lpstr>DNS COMPONENTS</vt:lpstr>
      <vt:lpstr>DNS VULNERABILITIES </vt:lpstr>
      <vt:lpstr>DNS-based DDoS Attacks</vt:lpstr>
      <vt:lpstr>DNS Query Flood</vt:lpstr>
      <vt:lpstr>DNS Water Torture</vt:lpstr>
      <vt:lpstr>TCP Flood</vt:lpstr>
      <vt:lpstr>DNS Reflection and Amplification</vt:lpstr>
      <vt:lpstr>Experimental SETUP</vt:lpstr>
      <vt:lpstr>Why</vt:lpstr>
      <vt:lpstr>What</vt:lpstr>
      <vt:lpstr>PING</vt:lpstr>
      <vt:lpstr>DIG</vt:lpstr>
      <vt:lpstr>TOP</vt:lpstr>
      <vt:lpstr>Wireshark</vt:lpstr>
      <vt:lpstr>DNS server configuration</vt:lpstr>
      <vt:lpstr>The configuration</vt:lpstr>
      <vt:lpstr>Resurce Records</vt:lpstr>
      <vt:lpstr>Scripts</vt:lpstr>
      <vt:lpstr>DNS query</vt:lpstr>
      <vt:lpstr>DNS script</vt:lpstr>
      <vt:lpstr>Multithreading</vt:lpstr>
      <vt:lpstr>IP Spoofing</vt:lpstr>
      <vt:lpstr>Experimental RESULTS</vt:lpstr>
      <vt:lpstr>AMPLIFICATION FACTOR</vt:lpstr>
      <vt:lpstr>Type NS</vt:lpstr>
      <vt:lpstr>QUERY  TIMES </vt:lpstr>
      <vt:lpstr>PING LATENCY </vt:lpstr>
      <vt:lpstr>EFFECTS ON SYSTEM RESOURCES</vt:lpstr>
      <vt:lpstr>PERFORMANCE OF THE SERVER: CPU</vt:lpstr>
      <vt:lpstr>SERVER MEMORY </vt:lpstr>
      <vt:lpstr>TIME FOR A BIG ATTACK</vt:lpstr>
      <vt:lpstr>Mechanisms for MITIGATION </vt:lpstr>
      <vt:lpstr>Proactive measures</vt:lpstr>
      <vt:lpstr>Proactive measures</vt:lpstr>
      <vt:lpstr>PowerPoint Presentation</vt:lpstr>
      <vt:lpstr>CONCLUSIONS</vt:lpstr>
      <vt:lpstr>Final REMARKS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DNS reflection and amplification</dc:title>
  <cp:lastModifiedBy>karim intini</cp:lastModifiedBy>
  <cp:revision>57</cp:revision>
  <dcterms:modified xsi:type="dcterms:W3CDTF">2023-06-14T07:03:59Z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0x01010084810589CC74B74C8B7E1854161A6674</vt:lpwstr>
  </property>
</Properties>
</file>