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68450"/>
  </p:normalViewPr>
  <p:slideViewPr>
    <p:cSldViewPr snapToGrid="0">
      <p:cViewPr varScale="1">
        <p:scale>
          <a:sx n="66" d="100"/>
          <a:sy n="66" d="100"/>
        </p:scale>
        <p:origin x="877" y="3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Good Morning !</a:t>
            </a:r>
          </a:p>
          <a:p>
            <a:pPr marL="158750" indent="0">
              <a:buNone/>
            </a:pPr>
            <a:endParaRPr lang="en-US" sz="1800" dirty="0">
              <a:effectLst/>
              <a:latin typeface="Times New Roman" panose="02020603050405020304" pitchFamily="18" charset="0"/>
              <a:ea typeface="Times New Roman" panose="02020603050405020304" pitchFamily="18" charset="0"/>
            </a:endParaRPr>
          </a:p>
          <a:p>
            <a:pPr marL="158750" indent="0">
              <a:buNone/>
            </a:pPr>
            <a:r>
              <a:rPr lang="en-GB" sz="1800" dirty="0">
                <a:effectLst/>
                <a:latin typeface="Times New Roman" panose="02020603050405020304" pitchFamily="18" charset="0"/>
                <a:ea typeface="Calibri" panose="020F0502020204030204" pitchFamily="34" charset="0"/>
              </a:rPr>
              <a:t>In this presentation, we will talk about DDoS attacks and how they affect the DNS . </a:t>
            </a:r>
          </a:p>
          <a:p>
            <a:pPr marL="158750" indent="0">
              <a:buNone/>
            </a:pPr>
            <a:endParaRPr lang="en-GB" sz="1800" dirty="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Firstly, we’ll start by understanding why attackers carry out DDoS attacks and the motivation behind them.</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GB" sz="1800" dirty="0">
              <a:effectLst/>
              <a:latin typeface="Times New Roman" panose="02020603050405020304" pitchFamily="18" charset="0"/>
              <a:ea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we'll provide an overview of the DNS, which is a crucial part of the internet infrastructure that translates human-friendly domain names into computer-readable IP addresses.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then explore how DDoS attacks and the DNS are connected. We'll look at the methods attackers use to exploit vulnerabilities in the DNS.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Calibri" panose="020F0502020204030204" pitchFamily="34" charset="0"/>
              </a:rPr>
              <a:t>To provide you with practical observations, </a:t>
            </a:r>
            <a:r>
              <a:rPr lang="en-IT" sz="1800" dirty="0">
                <a:effectLst/>
                <a:latin typeface="Times New Roman" panose="02020603050405020304" pitchFamily="18" charset="0"/>
                <a:ea typeface="Times New Roman" panose="02020603050405020304" pitchFamily="18" charset="0"/>
              </a:rPr>
              <a:t>we'll present a setup that simulates real-world scenarios, allowing us to analyze and understand how DNS-based DDoS attacks work.</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Following that, we will explore our DNS server configuration.</a:t>
            </a: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 will focus on the main part of our presentation: the attack scripts. These scripts were created to target our DNS servers, and we will discuss their technical aspects.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share the results of our experiments and explain how effective the attacks were in our controlled environment.</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Lastly, we'll talk about mitigation techniques. We'll explore different strategies and methods that organizations can use to defend against DDoS attacks.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25</a:t>
            </a:r>
          </a:p>
          <a:p>
            <a:pPr marL="0" lvl="0" indent="0" algn="l" rtl="0">
              <a:spcBef>
                <a:spcPts val="0"/>
              </a:spcBef>
              <a:spcAft>
                <a:spcPts val="0"/>
              </a:spcAft>
              <a:buNone/>
            </a:pPr>
            <a:r>
              <a:rPr lang="it-IT" dirty="0"/>
              <a:t>To </a:t>
            </a:r>
            <a:r>
              <a:rPr lang="it-IT" dirty="0" err="1"/>
              <a:t>perform</a:t>
            </a:r>
            <a:r>
              <a:rPr lang="it-IT" dirty="0"/>
              <a:t> </a:t>
            </a:r>
            <a:r>
              <a:rPr lang="it-IT" dirty="0" err="1"/>
              <a:t>our</a:t>
            </a:r>
            <a:r>
              <a:rPr lang="it-IT" dirty="0"/>
              <a:t> DDOS </a:t>
            </a:r>
            <a:r>
              <a:rPr lang="it-IT" dirty="0" err="1"/>
              <a:t>attack</a:t>
            </a:r>
            <a:r>
              <a:rPr lang="it-IT" dirty="0"/>
              <a:t>, </a:t>
            </a:r>
            <a:r>
              <a:rPr lang="it-IT" dirty="0" err="1"/>
              <a:t>we</a:t>
            </a:r>
            <a:r>
              <a:rPr lang="it-IT" dirty="0"/>
              <a:t> </a:t>
            </a:r>
            <a:r>
              <a:rPr lang="it-IT" dirty="0" err="1"/>
              <a:t>created</a:t>
            </a:r>
            <a:r>
              <a:rPr lang="it-IT" dirty="0"/>
              <a:t> some scripts </a:t>
            </a:r>
            <a:r>
              <a:rPr lang="it-IT" dirty="0" err="1"/>
              <a:t>that</a:t>
            </a:r>
            <a:r>
              <a:rPr lang="it-IT" dirty="0"/>
              <a:t> </a:t>
            </a:r>
            <a:r>
              <a:rPr lang="it-IT" dirty="0" err="1"/>
              <a:t>implement</a:t>
            </a:r>
            <a:r>
              <a:rPr lang="it-IT" dirty="0"/>
              <a:t> </a:t>
            </a:r>
            <a:r>
              <a:rPr lang="it-IT" dirty="0" err="1"/>
              <a:t>functions</a:t>
            </a:r>
            <a:r>
              <a:rPr lang="it-IT" dirty="0"/>
              <a:t> </a:t>
            </a:r>
            <a:r>
              <a:rPr lang="it-IT" dirty="0" err="1"/>
              <a:t>such</a:t>
            </a:r>
            <a:r>
              <a:rPr lang="it-IT" dirty="0"/>
              <a:t> </a:t>
            </a:r>
            <a:r>
              <a:rPr lang="it-IT" dirty="0" err="1"/>
              <a:t>as</a:t>
            </a:r>
            <a:r>
              <a:rPr lang="it-IT" dirty="0"/>
              <a:t> multithreading, IP spoofing, and </a:t>
            </a:r>
            <a:r>
              <a:rPr lang="it-IT" dirty="0" err="1"/>
              <a:t>ping</a:t>
            </a:r>
            <a:r>
              <a:rPr lang="it-IT" dirty="0"/>
              <a:t> </a:t>
            </a:r>
            <a:r>
              <a:rPr lang="it-IT" dirty="0" err="1"/>
              <a:t>sweeping</a:t>
            </a:r>
            <a:r>
              <a:rPr lang="it-IT" dirty="0"/>
              <a:t> </a:t>
            </a:r>
          </a:p>
          <a:p>
            <a:pPr marL="0" lvl="0" indent="0" algn="l" rtl="0">
              <a:spcBef>
                <a:spcPts val="0"/>
              </a:spcBef>
              <a:spcAft>
                <a:spcPts val="0"/>
              </a:spcAft>
              <a:buNone/>
            </a:pPr>
            <a:r>
              <a:rPr lang="it-IT" dirty="0" err="1"/>
              <a:t>that</a:t>
            </a:r>
            <a:r>
              <a:rPr lang="it-IT" dirty="0"/>
              <a:t> </a:t>
            </a:r>
            <a:r>
              <a:rPr lang="it-IT" dirty="0" err="1"/>
              <a:t>we</a:t>
            </a:r>
            <a:r>
              <a:rPr lang="it-IT" dirty="0"/>
              <a:t> </a:t>
            </a:r>
            <a:r>
              <a:rPr lang="it-IT" dirty="0" err="1"/>
              <a:t>will</a:t>
            </a:r>
            <a:r>
              <a:rPr lang="it-IT" dirty="0"/>
              <a:t> use </a:t>
            </a:r>
            <a:r>
              <a:rPr lang="it-IT" dirty="0" err="1"/>
              <a:t>combined</a:t>
            </a:r>
            <a:r>
              <a:rPr lang="it-IT" dirty="0"/>
              <a:t> </a:t>
            </a:r>
            <a:r>
              <a:rPr lang="it-IT" dirty="0" err="1"/>
              <a:t>together</a:t>
            </a:r>
            <a:r>
              <a:rPr lang="it-IT" dirty="0"/>
              <a:t> in order to </a:t>
            </a:r>
            <a:r>
              <a:rPr lang="it-IT" dirty="0" err="1"/>
              <a:t>perform</a:t>
            </a:r>
            <a:r>
              <a:rPr lang="it-IT" dirty="0"/>
              <a:t> </a:t>
            </a:r>
            <a:r>
              <a:rPr lang="it-IT" dirty="0" err="1"/>
              <a:t>our</a:t>
            </a:r>
            <a:r>
              <a:rPr lang="it-IT" dirty="0"/>
              <a:t> </a:t>
            </a:r>
            <a:r>
              <a:rPr lang="it-IT" dirty="0" err="1"/>
              <a:t>DDos</a:t>
            </a:r>
            <a:r>
              <a:rPr lang="it-IT" dirty="0"/>
              <a:t> </a:t>
            </a:r>
            <a:r>
              <a:rPr lang="it-IT" dirty="0" err="1"/>
              <a:t>attack</a:t>
            </a:r>
            <a:r>
              <a:rPr lang="it-IT" dirty="0"/>
              <a:t>.</a:t>
            </a:r>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26</a:t>
            </a:r>
          </a:p>
          <a:p>
            <a:pPr marL="0" lvl="0" indent="0" algn="l" rtl="0">
              <a:spcBef>
                <a:spcPts val="0"/>
              </a:spcBef>
              <a:spcAft>
                <a:spcPts val="0"/>
              </a:spcAft>
              <a:buNone/>
            </a:pPr>
            <a:r>
              <a:rPr lang="it-IT" dirty="0" err="1"/>
              <a:t>Let's</a:t>
            </a:r>
            <a:r>
              <a:rPr lang="it-IT" dirty="0"/>
              <a:t> </a:t>
            </a:r>
            <a:r>
              <a:rPr lang="it-IT" dirty="0" err="1"/>
              <a:t>begin</a:t>
            </a:r>
            <a:r>
              <a:rPr lang="it-IT" dirty="0"/>
              <a:t> by </a:t>
            </a:r>
            <a:r>
              <a:rPr lang="it-IT" dirty="0" err="1"/>
              <a:t>delving</a:t>
            </a:r>
            <a:r>
              <a:rPr lang="it-IT" dirty="0"/>
              <a:t> </a:t>
            </a:r>
            <a:r>
              <a:rPr lang="it-IT" dirty="0" err="1"/>
              <a:t>into</a:t>
            </a:r>
            <a:r>
              <a:rPr lang="it-IT" dirty="0"/>
              <a:t> </a:t>
            </a:r>
            <a:r>
              <a:rPr lang="it-IT" dirty="0" err="1"/>
              <a:t>our</a:t>
            </a:r>
            <a:r>
              <a:rPr lang="it-IT" dirty="0"/>
              <a:t> first script, </a:t>
            </a:r>
            <a:r>
              <a:rPr lang="it-IT" dirty="0" err="1"/>
              <a:t>which</a:t>
            </a:r>
            <a:r>
              <a:rPr lang="it-IT" dirty="0"/>
              <a:t> </a:t>
            </a:r>
            <a:r>
              <a:rPr lang="it-IT" dirty="0" err="1"/>
              <a:t>revolves</a:t>
            </a:r>
            <a:r>
              <a:rPr lang="it-IT" dirty="0"/>
              <a:t> </a:t>
            </a:r>
            <a:r>
              <a:rPr lang="it-IT" dirty="0" err="1"/>
              <a:t>around</a:t>
            </a:r>
            <a:r>
              <a:rPr lang="it-IT" dirty="0"/>
              <a:t> DNS queries. With </a:t>
            </a:r>
            <a:r>
              <a:rPr lang="it-IT" dirty="0" err="1"/>
              <a:t>this</a:t>
            </a:r>
            <a:r>
              <a:rPr lang="it-IT" dirty="0"/>
              <a:t> custom-</a:t>
            </a:r>
            <a:r>
              <a:rPr lang="it-IT" dirty="0" err="1"/>
              <a:t>built</a:t>
            </a:r>
            <a:r>
              <a:rPr lang="it-IT" dirty="0"/>
              <a:t> script, </a:t>
            </a:r>
          </a:p>
          <a:p>
            <a:pPr marL="0" lvl="0" indent="0" algn="l" rtl="0">
              <a:spcBef>
                <a:spcPts val="0"/>
              </a:spcBef>
              <a:spcAft>
                <a:spcPts val="0"/>
              </a:spcAft>
              <a:buNone/>
            </a:pPr>
            <a:r>
              <a:rPr lang="it-IT" dirty="0" err="1"/>
              <a:t>we</a:t>
            </a:r>
            <a:r>
              <a:rPr lang="it-IT" dirty="0"/>
              <a:t> </a:t>
            </a:r>
            <a:r>
              <a:rPr lang="it-IT" dirty="0" err="1"/>
              <a:t>possess</a:t>
            </a:r>
            <a:r>
              <a:rPr lang="it-IT" dirty="0"/>
              <a:t> the power to </a:t>
            </a:r>
            <a:r>
              <a:rPr lang="it-IT" dirty="0" err="1"/>
              <a:t>construct</a:t>
            </a:r>
            <a:r>
              <a:rPr lang="it-IT" dirty="0"/>
              <a:t> and </a:t>
            </a:r>
            <a:r>
              <a:rPr lang="it-IT" dirty="0" err="1"/>
              <a:t>send</a:t>
            </a:r>
            <a:r>
              <a:rPr lang="it-IT" dirty="0"/>
              <a:t> </a:t>
            </a:r>
            <a:r>
              <a:rPr lang="it-IT" dirty="0" err="1"/>
              <a:t>personalized</a:t>
            </a:r>
            <a:r>
              <a:rPr lang="it-IT" dirty="0"/>
              <a:t> DNS queries, </a:t>
            </a:r>
            <a:r>
              <a:rPr lang="it-IT" dirty="0" err="1"/>
              <a:t>enabling</a:t>
            </a:r>
            <a:r>
              <a:rPr lang="it-IT" dirty="0"/>
              <a:t> </a:t>
            </a:r>
            <a:r>
              <a:rPr lang="it-IT" dirty="0" err="1"/>
              <a:t>us</a:t>
            </a:r>
            <a:r>
              <a:rPr lang="it-IT" dirty="0"/>
              <a:t> to navigate the intricate DNS </a:t>
            </a:r>
            <a:r>
              <a:rPr lang="it-IT" dirty="0" err="1"/>
              <a:t>landscape</a:t>
            </a:r>
            <a:r>
              <a:rPr lang="it-IT" dirty="0"/>
              <a:t>. </a:t>
            </a:r>
          </a:p>
          <a:p>
            <a:pPr marL="0" lvl="0" indent="0" algn="l" rtl="0">
              <a:spcBef>
                <a:spcPts val="0"/>
              </a:spcBef>
              <a:spcAft>
                <a:spcPts val="0"/>
              </a:spcAft>
              <a:buNone/>
            </a:pPr>
            <a:r>
              <a:rPr lang="it-IT" dirty="0"/>
              <a:t>The script </a:t>
            </a:r>
            <a:r>
              <a:rPr lang="it-IT" dirty="0" err="1"/>
              <a:t>empowers</a:t>
            </a:r>
            <a:r>
              <a:rPr lang="it-IT" dirty="0"/>
              <a:t> </a:t>
            </a:r>
            <a:r>
              <a:rPr lang="it-IT" dirty="0" err="1"/>
              <a:t>us</a:t>
            </a:r>
            <a:r>
              <a:rPr lang="it-IT" dirty="0"/>
              <a:t> to </a:t>
            </a:r>
            <a:r>
              <a:rPr lang="it-IT" dirty="0" err="1"/>
              <a:t>tailor</a:t>
            </a:r>
            <a:r>
              <a:rPr lang="it-IT" dirty="0"/>
              <a:t> the DNS </a:t>
            </a:r>
            <a:r>
              <a:rPr lang="it-IT" dirty="0" err="1"/>
              <a:t>request</a:t>
            </a:r>
            <a:r>
              <a:rPr lang="it-IT" dirty="0"/>
              <a:t> </a:t>
            </a:r>
            <a:r>
              <a:rPr lang="it-IT" dirty="0" err="1"/>
              <a:t>type</a:t>
            </a:r>
            <a:r>
              <a:rPr lang="it-IT" dirty="0"/>
              <a:t>, </a:t>
            </a:r>
            <a:r>
              <a:rPr lang="it-IT" dirty="0" err="1"/>
              <a:t>edit</a:t>
            </a:r>
            <a:r>
              <a:rPr lang="it-IT" dirty="0"/>
              <a:t> the flags, </a:t>
            </a:r>
            <a:r>
              <a:rPr lang="it-IT" dirty="0" err="1"/>
              <a:t>specify</a:t>
            </a:r>
            <a:r>
              <a:rPr lang="it-IT" dirty="0"/>
              <a:t> a </a:t>
            </a:r>
            <a:r>
              <a:rPr lang="it-IT" dirty="0" err="1"/>
              <a:t>spoofed</a:t>
            </a:r>
            <a:r>
              <a:rPr lang="it-IT" dirty="0"/>
              <a:t> IP </a:t>
            </a:r>
            <a:r>
              <a:rPr lang="it-IT" dirty="0" err="1"/>
              <a:t>address</a:t>
            </a:r>
            <a:r>
              <a:rPr lang="it-IT" dirty="0"/>
              <a:t>, </a:t>
            </a:r>
          </a:p>
          <a:p>
            <a:pPr marL="0" lvl="0" indent="0" algn="l" rtl="0">
              <a:spcBef>
                <a:spcPts val="0"/>
              </a:spcBef>
              <a:spcAft>
                <a:spcPts val="0"/>
              </a:spcAft>
              <a:buNone/>
            </a:pPr>
            <a:r>
              <a:rPr lang="it-IT" dirty="0"/>
              <a:t>and leverage the </a:t>
            </a:r>
            <a:r>
              <a:rPr lang="it-IT" dirty="0" err="1"/>
              <a:t>advantages</a:t>
            </a:r>
            <a:r>
              <a:rPr lang="it-IT" dirty="0"/>
              <a:t> of multithreading for </a:t>
            </a:r>
            <a:r>
              <a:rPr lang="it-IT" dirty="0" err="1"/>
              <a:t>enhanced</a:t>
            </a:r>
            <a:r>
              <a:rPr lang="it-IT" dirty="0"/>
              <a:t> </a:t>
            </a:r>
            <a:r>
              <a:rPr lang="it-IT" dirty="0" err="1"/>
              <a:t>efficiency</a:t>
            </a:r>
            <a:r>
              <a:rPr lang="it-IT"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27</a:t>
            </a:r>
          </a:p>
          <a:p>
            <a:pPr marL="0" lvl="0" indent="0" algn="l" rtl="0">
              <a:spcBef>
                <a:spcPts val="0"/>
              </a:spcBef>
              <a:spcAft>
                <a:spcPts val="0"/>
              </a:spcAft>
              <a:buNone/>
            </a:pPr>
            <a:r>
              <a:rPr lang="it-IT" dirty="0" err="1"/>
              <a:t>Our</a:t>
            </a:r>
            <a:r>
              <a:rPr lang="it-IT" dirty="0"/>
              <a:t> DNS script </a:t>
            </a:r>
            <a:r>
              <a:rPr lang="it-IT" dirty="0" err="1"/>
              <a:t>is</a:t>
            </a:r>
            <a:r>
              <a:rPr lang="it-IT" dirty="0"/>
              <a:t> a </a:t>
            </a:r>
            <a:r>
              <a:rPr lang="it-IT" dirty="0" err="1"/>
              <a:t>remarkable</a:t>
            </a:r>
            <a:r>
              <a:rPr lang="it-IT" dirty="0"/>
              <a:t> </a:t>
            </a:r>
            <a:r>
              <a:rPr lang="it-IT" dirty="0" err="1"/>
              <a:t>creation</a:t>
            </a:r>
            <a:r>
              <a:rPr lang="it-IT" dirty="0"/>
              <a:t>, </a:t>
            </a:r>
            <a:r>
              <a:rPr lang="it-IT" dirty="0" err="1"/>
              <a:t>crafted</a:t>
            </a:r>
            <a:r>
              <a:rPr lang="it-IT" dirty="0"/>
              <a:t> </a:t>
            </a:r>
            <a:r>
              <a:rPr lang="it-IT" dirty="0" err="1"/>
              <a:t>using</a:t>
            </a:r>
            <a:r>
              <a:rPr lang="it-IT" dirty="0"/>
              <a:t> the Python programming </a:t>
            </a:r>
            <a:r>
              <a:rPr lang="it-IT" dirty="0" err="1"/>
              <a:t>language</a:t>
            </a:r>
            <a:r>
              <a:rPr lang="it-IT" dirty="0"/>
              <a:t>. </a:t>
            </a:r>
          </a:p>
          <a:p>
            <a:pPr marL="0" lvl="0" indent="0" algn="l" rtl="0">
              <a:spcBef>
                <a:spcPts val="0"/>
              </a:spcBef>
              <a:spcAft>
                <a:spcPts val="0"/>
              </a:spcAft>
              <a:buNone/>
            </a:pPr>
            <a:r>
              <a:rPr lang="it-IT" dirty="0" err="1"/>
              <a:t>It</a:t>
            </a:r>
            <a:r>
              <a:rPr lang="it-IT" dirty="0"/>
              <a:t> </a:t>
            </a:r>
            <a:r>
              <a:rPr lang="it-IT" dirty="0" err="1"/>
              <a:t>seamlessly</a:t>
            </a:r>
            <a:r>
              <a:rPr lang="it-IT" dirty="0"/>
              <a:t> </a:t>
            </a:r>
            <a:r>
              <a:rPr lang="it-IT" dirty="0" err="1"/>
              <a:t>integrates</a:t>
            </a:r>
            <a:r>
              <a:rPr lang="it-IT" dirty="0"/>
              <a:t> the </a:t>
            </a:r>
            <a:r>
              <a:rPr lang="it-IT" dirty="0" err="1"/>
              <a:t>dnspython</a:t>
            </a:r>
            <a:r>
              <a:rPr lang="it-IT" dirty="0"/>
              <a:t> library, </a:t>
            </a:r>
            <a:r>
              <a:rPr lang="it-IT" dirty="0" err="1"/>
              <a:t>which</a:t>
            </a:r>
            <a:r>
              <a:rPr lang="it-IT" dirty="0"/>
              <a:t> </a:t>
            </a:r>
            <a:r>
              <a:rPr lang="it-IT" dirty="0" err="1"/>
              <a:t>enables</a:t>
            </a:r>
            <a:r>
              <a:rPr lang="it-IT" dirty="0"/>
              <a:t> </a:t>
            </a:r>
            <a:r>
              <a:rPr lang="it-IT" dirty="0" err="1"/>
              <a:t>us</a:t>
            </a:r>
            <a:r>
              <a:rPr lang="it-IT" dirty="0"/>
              <a:t> to </a:t>
            </a:r>
            <a:r>
              <a:rPr lang="it-IT" dirty="0" err="1"/>
              <a:t>construct</a:t>
            </a:r>
            <a:r>
              <a:rPr lang="it-IT" dirty="0"/>
              <a:t> and </a:t>
            </a:r>
            <a:r>
              <a:rPr lang="it-IT" dirty="0" err="1"/>
              <a:t>manipulate</a:t>
            </a:r>
            <a:r>
              <a:rPr lang="it-IT" dirty="0"/>
              <a:t> DNS </a:t>
            </a:r>
            <a:r>
              <a:rPr lang="it-IT" dirty="0" err="1"/>
              <a:t>packets</a:t>
            </a:r>
            <a:r>
              <a:rPr lang="it-IT" dirty="0"/>
              <a:t> with </a:t>
            </a:r>
            <a:r>
              <a:rPr lang="it-IT" dirty="0" err="1"/>
              <a:t>precision</a:t>
            </a:r>
            <a:r>
              <a:rPr lang="it-IT" dirty="0"/>
              <a:t> and finesse. </a:t>
            </a:r>
          </a:p>
          <a:p>
            <a:pPr marL="0" lvl="0" indent="0" algn="l" rtl="0">
              <a:spcBef>
                <a:spcPts val="0"/>
              </a:spcBef>
              <a:spcAft>
                <a:spcPts val="0"/>
              </a:spcAft>
              <a:buNone/>
            </a:pPr>
            <a:r>
              <a:rPr lang="it-IT" dirty="0" err="1"/>
              <a:t>Additionally</a:t>
            </a:r>
            <a:r>
              <a:rPr lang="it-IT" dirty="0"/>
              <a:t>, </a:t>
            </a:r>
            <a:r>
              <a:rPr lang="it-IT" dirty="0" err="1"/>
              <a:t>we</a:t>
            </a:r>
            <a:r>
              <a:rPr lang="it-IT" dirty="0"/>
              <a:t> leverage the </a:t>
            </a:r>
            <a:r>
              <a:rPr lang="it-IT" dirty="0" err="1"/>
              <a:t>Scapy</a:t>
            </a:r>
            <a:r>
              <a:rPr lang="it-IT" dirty="0"/>
              <a:t> library to handle the IP </a:t>
            </a:r>
            <a:r>
              <a:rPr lang="it-IT" dirty="0" err="1"/>
              <a:t>headers</a:t>
            </a:r>
            <a:r>
              <a:rPr lang="it-IT" dirty="0"/>
              <a:t>, </a:t>
            </a:r>
            <a:r>
              <a:rPr lang="it-IT" dirty="0" err="1"/>
              <a:t>allowing</a:t>
            </a:r>
            <a:r>
              <a:rPr lang="it-IT" dirty="0"/>
              <a:t> </a:t>
            </a:r>
            <a:r>
              <a:rPr lang="it-IT" dirty="0" err="1"/>
              <a:t>us</a:t>
            </a:r>
            <a:r>
              <a:rPr lang="it-IT" dirty="0"/>
              <a:t> to control and </a:t>
            </a:r>
            <a:r>
              <a:rPr lang="it-IT" dirty="0" err="1"/>
              <a:t>customize</a:t>
            </a:r>
            <a:r>
              <a:rPr lang="it-IT" dirty="0"/>
              <a:t> </a:t>
            </a:r>
            <a:r>
              <a:rPr lang="it-IT" dirty="0" err="1"/>
              <a:t>every</a:t>
            </a:r>
            <a:r>
              <a:rPr lang="it-IT" dirty="0"/>
              <a:t> </a:t>
            </a:r>
            <a:r>
              <a:rPr lang="it-IT" dirty="0" err="1"/>
              <a:t>aspect</a:t>
            </a:r>
            <a:r>
              <a:rPr lang="it-IT" dirty="0"/>
              <a:t> </a:t>
            </a:r>
          </a:p>
          <a:p>
            <a:pPr marL="0" lvl="0" indent="0" algn="l" rtl="0">
              <a:spcBef>
                <a:spcPts val="0"/>
              </a:spcBef>
              <a:spcAft>
                <a:spcPts val="0"/>
              </a:spcAft>
              <a:buNone/>
            </a:pPr>
            <a:r>
              <a:rPr lang="it-IT" dirty="0"/>
              <a:t>of the DNS </a:t>
            </a:r>
            <a:r>
              <a:rPr lang="it-IT" dirty="0" err="1"/>
              <a:t>packets</a:t>
            </a:r>
            <a:r>
              <a:rPr lang="it-IT" dirty="0"/>
              <a:t> </a:t>
            </a:r>
            <a:r>
              <a:rPr lang="it-IT" dirty="0" err="1"/>
              <a:t>we</a:t>
            </a:r>
            <a:r>
              <a:rPr lang="it-IT" dirty="0"/>
              <a:t> generate.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28</a:t>
            </a:r>
          </a:p>
          <a:p>
            <a:pPr marL="0" lvl="0" indent="0" algn="l" rtl="0">
              <a:spcBef>
                <a:spcPts val="0"/>
              </a:spcBef>
              <a:spcAft>
                <a:spcPts val="0"/>
              </a:spcAft>
              <a:buNone/>
            </a:pPr>
            <a:r>
              <a:rPr lang="it-IT" dirty="0"/>
              <a:t>Multithreading plays a </a:t>
            </a:r>
            <a:r>
              <a:rPr lang="it-IT" dirty="0" err="1"/>
              <a:t>pivotal</a:t>
            </a:r>
            <a:r>
              <a:rPr lang="it-IT" dirty="0"/>
              <a:t> </a:t>
            </a:r>
            <a:r>
              <a:rPr lang="it-IT" dirty="0" err="1"/>
              <a:t>role</a:t>
            </a:r>
            <a:r>
              <a:rPr lang="it-IT" dirty="0"/>
              <a:t> in </a:t>
            </a:r>
            <a:r>
              <a:rPr lang="it-IT" dirty="0" err="1"/>
              <a:t>our</a:t>
            </a:r>
            <a:r>
              <a:rPr lang="it-IT" dirty="0"/>
              <a:t> script, </a:t>
            </a:r>
            <a:r>
              <a:rPr lang="it-IT" dirty="0" err="1"/>
              <a:t>augmenting</a:t>
            </a:r>
            <a:r>
              <a:rPr lang="it-IT" dirty="0"/>
              <a:t> </a:t>
            </a:r>
            <a:r>
              <a:rPr lang="it-IT" dirty="0" err="1"/>
              <a:t>our</a:t>
            </a:r>
            <a:r>
              <a:rPr lang="it-IT" dirty="0"/>
              <a:t> offensive capabilities. </a:t>
            </a:r>
          </a:p>
          <a:p>
            <a:pPr marL="0" lvl="0" indent="0" algn="l" rtl="0">
              <a:spcBef>
                <a:spcPts val="0"/>
              </a:spcBef>
              <a:spcAft>
                <a:spcPts val="0"/>
              </a:spcAft>
              <a:buNone/>
            </a:pPr>
            <a:r>
              <a:rPr lang="it-IT" dirty="0"/>
              <a:t>By </a:t>
            </a:r>
            <a:r>
              <a:rPr lang="it-IT" dirty="0" err="1"/>
              <a:t>harnessing</a:t>
            </a:r>
            <a:r>
              <a:rPr lang="it-IT" dirty="0"/>
              <a:t> the power of the threading Python library, </a:t>
            </a:r>
            <a:r>
              <a:rPr lang="it-IT" dirty="0" err="1"/>
              <a:t>we</a:t>
            </a:r>
            <a:r>
              <a:rPr lang="it-IT" dirty="0"/>
              <a:t> </a:t>
            </a:r>
            <a:r>
              <a:rPr lang="it-IT" dirty="0" err="1"/>
              <a:t>have</a:t>
            </a:r>
            <a:r>
              <a:rPr lang="it-IT" dirty="0"/>
              <a:t> </a:t>
            </a:r>
            <a:r>
              <a:rPr lang="it-IT" dirty="0" err="1"/>
              <a:t>implemented</a:t>
            </a:r>
            <a:r>
              <a:rPr lang="it-IT" dirty="0"/>
              <a:t> multithreading </a:t>
            </a:r>
            <a:r>
              <a:rPr lang="it-IT" dirty="0" err="1"/>
              <a:t>functionality</a:t>
            </a:r>
            <a:r>
              <a:rPr lang="it-IT" dirty="0"/>
              <a:t>. </a:t>
            </a:r>
          </a:p>
          <a:p>
            <a:pPr marL="0" lvl="0" indent="0" algn="l" rtl="0">
              <a:spcBef>
                <a:spcPts val="0"/>
              </a:spcBef>
              <a:spcAft>
                <a:spcPts val="0"/>
              </a:spcAft>
              <a:buNone/>
            </a:pPr>
            <a:r>
              <a:rPr lang="it-IT" dirty="0" err="1"/>
              <a:t>Although</a:t>
            </a:r>
            <a:r>
              <a:rPr lang="it-IT" dirty="0"/>
              <a:t> </a:t>
            </a:r>
            <a:r>
              <a:rPr lang="it-IT" dirty="0" err="1"/>
              <a:t>disabled</a:t>
            </a:r>
            <a:r>
              <a:rPr lang="it-IT" dirty="0"/>
              <a:t> by default, </a:t>
            </a:r>
            <a:r>
              <a:rPr lang="it-IT" dirty="0" err="1"/>
              <a:t>we</a:t>
            </a:r>
            <a:r>
              <a:rPr lang="it-IT" dirty="0"/>
              <a:t> </a:t>
            </a:r>
            <a:r>
              <a:rPr lang="it-IT" dirty="0" err="1"/>
              <a:t>possess</a:t>
            </a:r>
            <a:r>
              <a:rPr lang="it-IT" dirty="0"/>
              <a:t> the </a:t>
            </a:r>
            <a:r>
              <a:rPr lang="it-IT" dirty="0" err="1"/>
              <a:t>flexibility</a:t>
            </a:r>
            <a:r>
              <a:rPr lang="it-IT" dirty="0"/>
              <a:t> to </a:t>
            </a:r>
            <a:r>
              <a:rPr lang="it-IT" dirty="0" err="1"/>
              <a:t>specify</a:t>
            </a:r>
            <a:r>
              <a:rPr lang="it-IT" dirty="0"/>
              <a:t> the </a:t>
            </a:r>
            <a:r>
              <a:rPr lang="it-IT" dirty="0" err="1"/>
              <a:t>desired</a:t>
            </a:r>
            <a:r>
              <a:rPr lang="it-IT" dirty="0"/>
              <a:t> </a:t>
            </a:r>
            <a:r>
              <a:rPr lang="it-IT" dirty="0" err="1"/>
              <a:t>number</a:t>
            </a:r>
            <a:r>
              <a:rPr lang="it-IT" dirty="0"/>
              <a:t> of </a:t>
            </a:r>
            <a:r>
              <a:rPr lang="it-IT" dirty="0" err="1"/>
              <a:t>threads</a:t>
            </a:r>
            <a:r>
              <a:rPr lang="it-IT" dirty="0"/>
              <a:t> to be </a:t>
            </a:r>
            <a:r>
              <a:rPr lang="it-IT" dirty="0" err="1"/>
              <a:t>employed</a:t>
            </a:r>
            <a:r>
              <a:rPr lang="it-IT" dirty="0"/>
              <a:t> in the </a:t>
            </a:r>
            <a:r>
              <a:rPr lang="it-IT" dirty="0" err="1"/>
              <a:t>attack</a:t>
            </a:r>
            <a:r>
              <a:rPr lang="it-IT" dirty="0"/>
              <a:t>. </a:t>
            </a:r>
          </a:p>
          <a:p>
            <a:pPr marL="0" lvl="0" indent="0" algn="l" rtl="0">
              <a:spcBef>
                <a:spcPts val="0"/>
              </a:spcBef>
              <a:spcAft>
                <a:spcPts val="0"/>
              </a:spcAft>
              <a:buNone/>
            </a:pPr>
            <a:r>
              <a:rPr lang="it-IT" dirty="0" err="1"/>
              <a:t>Furthermore</a:t>
            </a:r>
            <a:r>
              <a:rPr lang="it-IT" dirty="0"/>
              <a:t>, </a:t>
            </a:r>
            <a:r>
              <a:rPr lang="it-IT" dirty="0" err="1"/>
              <a:t>we</a:t>
            </a:r>
            <a:r>
              <a:rPr lang="it-IT" dirty="0"/>
              <a:t> </a:t>
            </a:r>
            <a:r>
              <a:rPr lang="it-IT" dirty="0" err="1"/>
              <a:t>have</a:t>
            </a:r>
            <a:r>
              <a:rPr lang="it-IT" dirty="0"/>
              <a:t> precise control over the </a:t>
            </a:r>
            <a:r>
              <a:rPr lang="it-IT" dirty="0" err="1"/>
              <a:t>total</a:t>
            </a:r>
            <a:r>
              <a:rPr lang="it-IT" dirty="0"/>
              <a:t> </a:t>
            </a:r>
            <a:r>
              <a:rPr lang="it-IT" dirty="0" err="1"/>
              <a:t>number</a:t>
            </a:r>
            <a:r>
              <a:rPr lang="it-IT" dirty="0"/>
              <a:t> of DNS </a:t>
            </a:r>
            <a:r>
              <a:rPr lang="it-IT" dirty="0" err="1"/>
              <a:t>requests</a:t>
            </a:r>
            <a:r>
              <a:rPr lang="it-IT" dirty="0"/>
              <a:t> </a:t>
            </a:r>
            <a:r>
              <a:rPr lang="it-IT" dirty="0" err="1"/>
              <a:t>sent</a:t>
            </a:r>
            <a:r>
              <a:rPr lang="it-IT" dirty="0"/>
              <a:t>, </a:t>
            </a:r>
          </a:p>
          <a:p>
            <a:pPr marL="0" lvl="0" indent="0" algn="l" rtl="0">
              <a:spcBef>
                <a:spcPts val="0"/>
              </a:spcBef>
              <a:spcAft>
                <a:spcPts val="0"/>
              </a:spcAft>
              <a:buNone/>
            </a:pPr>
            <a:r>
              <a:rPr lang="it-IT" dirty="0" err="1"/>
              <a:t>enabling</a:t>
            </a:r>
            <a:r>
              <a:rPr lang="it-IT" dirty="0"/>
              <a:t> </a:t>
            </a:r>
            <a:r>
              <a:rPr lang="it-IT" dirty="0" err="1"/>
              <a:t>us</a:t>
            </a:r>
            <a:r>
              <a:rPr lang="it-IT" dirty="0"/>
              <a:t> to fine-</a:t>
            </a:r>
            <a:r>
              <a:rPr lang="it-IT" dirty="0" err="1"/>
              <a:t>tune</a:t>
            </a:r>
            <a:r>
              <a:rPr lang="it-IT" dirty="0"/>
              <a:t> </a:t>
            </a:r>
            <a:r>
              <a:rPr lang="it-IT" dirty="0" err="1"/>
              <a:t>our</a:t>
            </a:r>
            <a:r>
              <a:rPr lang="it-IT" dirty="0"/>
              <a:t> offensive </a:t>
            </a:r>
            <a:r>
              <a:rPr lang="it-IT" dirty="0" err="1"/>
              <a:t>operations</a:t>
            </a:r>
            <a:r>
              <a:rPr lang="it-IT" dirty="0"/>
              <a:t> for </a:t>
            </a:r>
            <a:r>
              <a:rPr lang="it-IT" dirty="0" err="1"/>
              <a:t>optimal</a:t>
            </a:r>
            <a:r>
              <a:rPr lang="it-IT" dirty="0"/>
              <a:t> impact.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29</a:t>
            </a:r>
          </a:p>
          <a:p>
            <a:pPr marL="0" lvl="0" indent="0" algn="l" rtl="0">
              <a:spcBef>
                <a:spcPts val="0"/>
              </a:spcBef>
              <a:spcAft>
                <a:spcPts val="0"/>
              </a:spcAft>
              <a:buNone/>
            </a:pPr>
            <a:r>
              <a:rPr lang="it-IT" dirty="0" err="1"/>
              <a:t>Now</a:t>
            </a:r>
            <a:r>
              <a:rPr lang="it-IT" dirty="0"/>
              <a:t>, </a:t>
            </a:r>
            <a:r>
              <a:rPr lang="it-IT" dirty="0" err="1"/>
              <a:t>let's</a:t>
            </a:r>
            <a:r>
              <a:rPr lang="it-IT" dirty="0"/>
              <a:t> venture </a:t>
            </a:r>
            <a:r>
              <a:rPr lang="it-IT" dirty="0" err="1"/>
              <a:t>into</a:t>
            </a:r>
            <a:r>
              <a:rPr lang="it-IT" dirty="0"/>
              <a:t> the </a:t>
            </a:r>
            <a:r>
              <a:rPr lang="it-IT" dirty="0" err="1"/>
              <a:t>fascinating</a:t>
            </a:r>
            <a:r>
              <a:rPr lang="it-IT" dirty="0"/>
              <a:t> world of IP spoofing. </a:t>
            </a:r>
            <a:r>
              <a:rPr lang="it-IT" dirty="0" err="1"/>
              <a:t>Our</a:t>
            </a:r>
            <a:r>
              <a:rPr lang="it-IT" dirty="0"/>
              <a:t> </a:t>
            </a:r>
            <a:r>
              <a:rPr lang="it-IT" dirty="0" err="1"/>
              <a:t>exploration</a:t>
            </a:r>
            <a:r>
              <a:rPr lang="it-IT" dirty="0"/>
              <a:t> of </a:t>
            </a:r>
            <a:r>
              <a:rPr lang="it-IT" dirty="0" err="1"/>
              <a:t>this</a:t>
            </a:r>
            <a:r>
              <a:rPr lang="it-IT" dirty="0"/>
              <a:t> technique centers </a:t>
            </a:r>
            <a:r>
              <a:rPr lang="it-IT" dirty="0" err="1"/>
              <a:t>around</a:t>
            </a:r>
            <a:r>
              <a:rPr lang="it-IT" dirty="0"/>
              <a:t> the </a:t>
            </a:r>
            <a:r>
              <a:rPr lang="it-IT" dirty="0" err="1"/>
              <a:t>ping</a:t>
            </a:r>
            <a:r>
              <a:rPr lang="it-IT" dirty="0"/>
              <a:t> </a:t>
            </a:r>
            <a:r>
              <a:rPr lang="it-IT" dirty="0" err="1"/>
              <a:t>sweeping</a:t>
            </a:r>
            <a:r>
              <a:rPr lang="it-IT" dirty="0"/>
              <a:t> </a:t>
            </a:r>
            <a:r>
              <a:rPr lang="it-IT" dirty="0" err="1"/>
              <a:t>approach</a:t>
            </a:r>
            <a:r>
              <a:rPr lang="it-IT" dirty="0"/>
              <a:t>. </a:t>
            </a:r>
          </a:p>
          <a:p>
            <a:pPr marL="0" lvl="0" indent="0" algn="l" rtl="0">
              <a:spcBef>
                <a:spcPts val="0"/>
              </a:spcBef>
              <a:spcAft>
                <a:spcPts val="0"/>
              </a:spcAft>
              <a:buNone/>
            </a:pPr>
            <a:r>
              <a:rPr lang="it-IT" dirty="0" err="1"/>
              <a:t>Through</a:t>
            </a:r>
            <a:r>
              <a:rPr lang="it-IT" dirty="0"/>
              <a:t> </a:t>
            </a:r>
            <a:r>
              <a:rPr lang="it-IT" dirty="0" err="1"/>
              <a:t>ping</a:t>
            </a:r>
            <a:r>
              <a:rPr lang="it-IT" dirty="0"/>
              <a:t> </a:t>
            </a:r>
            <a:r>
              <a:rPr lang="it-IT" dirty="0" err="1"/>
              <a:t>sweeping</a:t>
            </a:r>
            <a:r>
              <a:rPr lang="it-IT" dirty="0"/>
              <a:t>, </a:t>
            </a:r>
            <a:r>
              <a:rPr lang="it-IT" dirty="0" err="1"/>
              <a:t>we</a:t>
            </a:r>
            <a:r>
              <a:rPr lang="it-IT" dirty="0"/>
              <a:t> </a:t>
            </a:r>
            <a:r>
              <a:rPr lang="it-IT" dirty="0" err="1"/>
              <a:t>engage</a:t>
            </a:r>
            <a:r>
              <a:rPr lang="it-IT" dirty="0"/>
              <a:t> in the </a:t>
            </a:r>
            <a:r>
              <a:rPr lang="it-IT" dirty="0" err="1"/>
              <a:t>process</a:t>
            </a:r>
            <a:r>
              <a:rPr lang="it-IT" dirty="0"/>
              <a:t> of </a:t>
            </a:r>
            <a:r>
              <a:rPr lang="it-IT" dirty="0" err="1"/>
              <a:t>identifying</a:t>
            </a:r>
            <a:r>
              <a:rPr lang="it-IT" dirty="0"/>
              <a:t> </a:t>
            </a:r>
            <a:r>
              <a:rPr lang="it-IT" dirty="0" err="1"/>
              <a:t>active</a:t>
            </a:r>
            <a:r>
              <a:rPr lang="it-IT" dirty="0"/>
              <a:t> </a:t>
            </a:r>
            <a:r>
              <a:rPr lang="it-IT" dirty="0" err="1"/>
              <a:t>hosts</a:t>
            </a:r>
            <a:r>
              <a:rPr lang="it-IT" dirty="0"/>
              <a:t> </a:t>
            </a:r>
            <a:r>
              <a:rPr lang="it-IT" dirty="0" err="1"/>
              <a:t>within</a:t>
            </a:r>
            <a:r>
              <a:rPr lang="it-IT" dirty="0"/>
              <a:t> a </a:t>
            </a:r>
            <a:r>
              <a:rPr lang="it-IT" dirty="0" err="1"/>
              <a:t>specific</a:t>
            </a:r>
            <a:r>
              <a:rPr lang="it-IT" dirty="0"/>
              <a:t> network range. </a:t>
            </a:r>
          </a:p>
          <a:p>
            <a:pPr marL="0" lvl="0" indent="0" algn="l" rtl="0">
              <a:spcBef>
                <a:spcPts val="0"/>
              </a:spcBef>
              <a:spcAft>
                <a:spcPts val="0"/>
              </a:spcAft>
              <a:buNone/>
            </a:pPr>
            <a:r>
              <a:rPr lang="it-IT" dirty="0"/>
              <a:t>By </a:t>
            </a:r>
            <a:r>
              <a:rPr lang="it-IT" dirty="0" err="1"/>
              <a:t>crafting</a:t>
            </a:r>
            <a:r>
              <a:rPr lang="it-IT" dirty="0"/>
              <a:t> and </a:t>
            </a:r>
            <a:r>
              <a:rPr lang="it-IT" dirty="0" err="1"/>
              <a:t>sending</a:t>
            </a:r>
            <a:r>
              <a:rPr lang="it-IT" dirty="0"/>
              <a:t> </a:t>
            </a:r>
            <a:r>
              <a:rPr lang="it-IT" dirty="0" err="1"/>
              <a:t>Address</a:t>
            </a:r>
            <a:r>
              <a:rPr lang="it-IT" dirty="0"/>
              <a:t> </a:t>
            </a:r>
            <a:r>
              <a:rPr lang="it-IT" dirty="0" err="1"/>
              <a:t>Resolution</a:t>
            </a:r>
            <a:r>
              <a:rPr lang="it-IT" dirty="0"/>
              <a:t> </a:t>
            </a:r>
            <a:r>
              <a:rPr lang="it-IT" dirty="0" err="1"/>
              <a:t>Protocol</a:t>
            </a:r>
            <a:r>
              <a:rPr lang="it-IT" dirty="0"/>
              <a:t> (ARP) </a:t>
            </a:r>
            <a:r>
              <a:rPr lang="it-IT" dirty="0" err="1"/>
              <a:t>request</a:t>
            </a:r>
            <a:r>
              <a:rPr lang="it-IT" dirty="0"/>
              <a:t> </a:t>
            </a:r>
            <a:r>
              <a:rPr lang="it-IT" dirty="0" err="1"/>
              <a:t>packets</a:t>
            </a:r>
            <a:r>
              <a:rPr lang="it-IT" dirty="0"/>
              <a:t> to the network, </a:t>
            </a:r>
          </a:p>
          <a:p>
            <a:pPr marL="0" lvl="0" indent="0" algn="l" rtl="0">
              <a:spcBef>
                <a:spcPts val="0"/>
              </a:spcBef>
              <a:spcAft>
                <a:spcPts val="0"/>
              </a:spcAft>
              <a:buNone/>
            </a:pPr>
            <a:r>
              <a:rPr lang="it-IT" dirty="0" err="1"/>
              <a:t>we</a:t>
            </a:r>
            <a:r>
              <a:rPr lang="it-IT" dirty="0"/>
              <a:t> </a:t>
            </a:r>
            <a:r>
              <a:rPr lang="it-IT" dirty="0" err="1"/>
              <a:t>capture</a:t>
            </a:r>
            <a:r>
              <a:rPr lang="it-IT" dirty="0"/>
              <a:t> the </a:t>
            </a:r>
            <a:r>
              <a:rPr lang="it-IT" dirty="0" err="1"/>
              <a:t>responses</a:t>
            </a:r>
            <a:r>
              <a:rPr lang="it-IT" dirty="0"/>
              <a:t> and </a:t>
            </a:r>
            <a:r>
              <a:rPr lang="it-IT" dirty="0" err="1"/>
              <a:t>extract</a:t>
            </a:r>
            <a:r>
              <a:rPr lang="it-IT" dirty="0"/>
              <a:t> the IP </a:t>
            </a:r>
            <a:r>
              <a:rPr lang="it-IT" dirty="0" err="1"/>
              <a:t>addresses</a:t>
            </a:r>
            <a:r>
              <a:rPr lang="it-IT" dirty="0"/>
              <a:t> of the </a:t>
            </a:r>
            <a:r>
              <a:rPr lang="it-IT" dirty="0" err="1"/>
              <a:t>active</a:t>
            </a:r>
            <a:r>
              <a:rPr lang="it-IT" dirty="0"/>
              <a:t> </a:t>
            </a:r>
            <a:r>
              <a:rPr lang="it-IT" dirty="0" err="1"/>
              <a:t>hosts</a:t>
            </a:r>
            <a:r>
              <a:rPr lang="it-IT" dirty="0"/>
              <a:t>. </a:t>
            </a:r>
          </a:p>
          <a:p>
            <a:pPr marL="0" lvl="0" indent="0" algn="l" rtl="0">
              <a:spcBef>
                <a:spcPts val="0"/>
              </a:spcBef>
              <a:spcAft>
                <a:spcPts val="0"/>
              </a:spcAft>
              <a:buNone/>
            </a:pPr>
            <a:r>
              <a:rPr lang="it-IT" dirty="0" err="1"/>
              <a:t>This</a:t>
            </a:r>
            <a:r>
              <a:rPr lang="it-IT" dirty="0"/>
              <a:t> </a:t>
            </a:r>
            <a:r>
              <a:rPr lang="it-IT" dirty="0" err="1"/>
              <a:t>valuable</a:t>
            </a:r>
            <a:r>
              <a:rPr lang="it-IT" dirty="0"/>
              <a:t> information </a:t>
            </a:r>
            <a:r>
              <a:rPr lang="it-IT" dirty="0" err="1"/>
              <a:t>empowers</a:t>
            </a:r>
            <a:r>
              <a:rPr lang="it-IT" dirty="0"/>
              <a:t> </a:t>
            </a:r>
            <a:r>
              <a:rPr lang="it-IT" dirty="0" err="1"/>
              <a:t>us</a:t>
            </a:r>
            <a:r>
              <a:rPr lang="it-IT" dirty="0"/>
              <a:t> with a </a:t>
            </a:r>
            <a:r>
              <a:rPr lang="it-IT" dirty="0" err="1"/>
              <a:t>deeper</a:t>
            </a:r>
            <a:r>
              <a:rPr lang="it-IT" dirty="0"/>
              <a:t> </a:t>
            </a:r>
            <a:r>
              <a:rPr lang="it-IT" dirty="0" err="1"/>
              <a:t>understanding</a:t>
            </a:r>
            <a:r>
              <a:rPr lang="it-IT" dirty="0"/>
              <a:t> of </a:t>
            </a:r>
            <a:r>
              <a:rPr lang="it-IT" dirty="0" err="1"/>
              <a:t>potential</a:t>
            </a:r>
            <a:r>
              <a:rPr lang="it-IT" dirty="0"/>
              <a:t> targets, </a:t>
            </a:r>
            <a:r>
              <a:rPr lang="it-IT" dirty="0" err="1"/>
              <a:t>enriching</a:t>
            </a:r>
            <a:r>
              <a:rPr lang="it-IT" dirty="0"/>
              <a:t> </a:t>
            </a:r>
            <a:r>
              <a:rPr lang="it-IT" dirty="0" err="1"/>
              <a:t>our</a:t>
            </a:r>
            <a:r>
              <a:rPr lang="it-IT" dirty="0"/>
              <a:t> offensive capabilities.</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implementation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In the next slides I will introduce you to the reasons behind our choice and I will provide you a brief overview of various types of DDoS attacks.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Wireshark</a:t>
            </a:r>
            <a:r>
              <a:rPr lang="it-IT" dirty="0"/>
              <a:t> packages</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We started from the intention of simulating a DDoS attack, however as you can see from the figure, there are many different ways in which this type of attack can be performed.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Our goal was that of experimenting something commonly used in real word situations and not just in sporadic cases.</a:t>
            </a:r>
            <a:endParaRPr lang="en-IT"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5917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So we decide next to simulate a DNS based attack !</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As I mentioned before, the DNS plays a vital role in ensuring that websites, applications, and online resources are easily accessible and can communicate with each other.</a:t>
            </a:r>
          </a:p>
          <a:p>
            <a:pPr marL="158750" indent="0">
              <a:buNone/>
            </a:pPr>
            <a:r>
              <a:rPr lang="en-IT" sz="1800" dirty="0">
                <a:solidFill>
                  <a:srgbClr val="000000"/>
                </a:solidFill>
                <a:effectLst/>
                <a:latin typeface="Times New Roman" panose="02020603050405020304" pitchFamily="18" charset="0"/>
                <a:ea typeface="Calibri" panose="020F0502020204030204" pitchFamily="34"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However, because the DNS is essential for online communication, it becomes a prime target for </a:t>
            </a:r>
            <a:r>
              <a:rPr lang="en-US" sz="1800" dirty="0">
                <a:effectLst/>
                <a:latin typeface="Times New Roman" panose="02020603050405020304" pitchFamily="18" charset="0"/>
                <a:ea typeface="Times New Roman" panose="02020603050405020304" pitchFamily="18" charset="0"/>
              </a:rPr>
              <a:t>malicious actors trying to disrupt the normal functioning of online services</a:t>
            </a:r>
            <a:r>
              <a:rPr lang="en-IT" sz="18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DNS, or the Domain Name System, is a distributed hierarchical system that translates human-readable domain names into their corresponding IP addresses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When you enter a domain name in your web browser, your device sends a DNS query to a recursive resolver (typically provided by your ISP or a public DNS service). The resolver starts by checking its cache to see if it already has the IP address for the requested domain. If the resolver doesn't have the information, it acts as a middleman, forwarding the query to other DNS servers in a recursive manner until it obtains the IP address or determines that it doesn't exist.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The DNS hierarchy consists of different types of servers. At the top are the root servers, which maintain a list of authoritative servers for each top-level domain (TLD) such as .com, .org, or country-specific TLDs like .uk or .jp. These authoritative servers are responsible for storing the DNS records that map domain names to IP addresses</a:t>
            </a:r>
            <a:r>
              <a:rPr lang="en-US" sz="1800" dirty="0">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The main components of DNS are the DNS resolver, authoritative DNS server, and recursive DNS server. These components work together to translate domain names into IP addresses.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457200" indent="-298450"/>
            <a:r>
              <a:rPr lang="en-IT" sz="1800" dirty="0">
                <a:effectLst/>
                <a:latin typeface="Times New Roman" panose="02020603050405020304" pitchFamily="18" charset="0"/>
                <a:ea typeface="Times New Roman" panose="02020603050405020304" pitchFamily="18" charset="0"/>
              </a:rPr>
              <a:t>DNS Resolver: The resolver is a software or service on your device, ISP, or network that handles DNS queries. When you enter a domain name in your web browser, the resolver receives the request and starts the process of finding the IP address associated with that domain. It may have a cache to store previously resolved information, which helps improve response times and reduce network traffic.</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Recursive DNS Server: If the resolver doesn't have the requested information, it contacts a recursive DNS server. This server takes on the task of resolving the query by reaching out to different DNS servers. It starts with the root DNS servers to find the authoritative DNS server for the top-level domain (TLD) of the domain name. Then it queries the authoritative server for the specific domain to get the IP address. This process continues until the recursive server obtains the IP address or determines it doesn't exist, and then it sends the result back to the resolver.</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Authoritative DNS Server: The authoritative server holds the DNS records for a specific domain. It stores information such as the IP addresses associated with the domain name and other related records. There are different levels of authoritative servers, including those for TLDs, second-level domains, and subdomains.</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DNS is vulnerable to different types of attacks that attackers can exploit. Here are some key vulnerabilities: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1. DNS Cache Poisoning: Attackers can manipulate the DNS cache to misdirect users to malicious websites or intercept their communication.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2. DNS Spoofing: Attackers can trick users by sending fake DNS responses, leading them to connect to malicious servers. This can result in phishing, man-in-the-middle, or session hijacking attacks.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3. DNS Hijacking: Attackers can compromise DNS settings on routers, servers, or user devices, redirecting DNS queries to malicious servers. This allows them to gain unauthorized access or steal data.</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4. DNS Tunneling: Attackers can use DNS to bypass network security measures, hiding unauthorized data within DNS queries or responses. This lets them bypass firewalls and steal sensitive information.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5. Zone Transfer Exploitation: Misconfigured DNS servers can allow unauthorized zone transfers, enabling attackers to gather valuable information about a targeted domain.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6. DDoS Attacks: DNS infrastructure can be overwhelmed by massive traffic in Distributed Denial of Service (DDoS) attacks, causing service disruptions.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2" name="Google Shape;480;p33">
            <a:extLst>
              <a:ext uri="{FF2B5EF4-FFF2-40B4-BE49-F238E27FC236}">
                <a16:creationId xmlns:a16="http://schemas.microsoft.com/office/drawing/2014/main" id="{61DA7A08-8DB6-50C8-C720-84B2E39C3761}"/>
              </a:ext>
            </a:extLst>
          </p:cNvPr>
          <p:cNvSpPr/>
          <p:nvPr/>
        </p:nvSpPr>
        <p:spPr>
          <a:xfrm>
            <a:off x="5435563" y="4256398"/>
            <a:ext cx="5640268" cy="2466373"/>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3" name="Google Shape;488;p33">
            <a:extLst>
              <a:ext uri="{FF2B5EF4-FFF2-40B4-BE49-F238E27FC236}">
                <a16:creationId xmlns:a16="http://schemas.microsoft.com/office/drawing/2014/main" id="{C38FEC3B-828A-9EE6-84B0-DA687D9F77EA}"/>
              </a:ext>
            </a:extLst>
          </p:cNvPr>
          <p:cNvGrpSpPr/>
          <p:nvPr/>
        </p:nvGrpSpPr>
        <p:grpSpPr>
          <a:xfrm>
            <a:off x="5533150" y="4388866"/>
            <a:ext cx="635280" cy="147600"/>
            <a:chOff x="2147366" y="4139382"/>
            <a:chExt cx="635280" cy="147600"/>
          </a:xfrm>
        </p:grpSpPr>
        <p:sp>
          <p:nvSpPr>
            <p:cNvPr id="4" name="Google Shape;489;p33">
              <a:extLst>
                <a:ext uri="{FF2B5EF4-FFF2-40B4-BE49-F238E27FC236}">
                  <a16:creationId xmlns:a16="http://schemas.microsoft.com/office/drawing/2014/main" id="{BAF0D50F-9855-8E2E-4EEA-F9AB7E82154D}"/>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 name="Google Shape;490;p33">
              <a:extLst>
                <a:ext uri="{FF2B5EF4-FFF2-40B4-BE49-F238E27FC236}">
                  <a16:creationId xmlns:a16="http://schemas.microsoft.com/office/drawing/2014/main" id="{F769D95C-B1FC-C516-23BB-1B25A102762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 name="Google Shape;491;p33">
              <a:extLst>
                <a:ext uri="{FF2B5EF4-FFF2-40B4-BE49-F238E27FC236}">
                  <a16:creationId xmlns:a16="http://schemas.microsoft.com/office/drawing/2014/main" id="{ABCD0D6D-0EAF-504A-A1AB-0AB356D8A99E}"/>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 name="Google Shape;399;p24">
            <a:extLst>
              <a:ext uri="{FF2B5EF4-FFF2-40B4-BE49-F238E27FC236}">
                <a16:creationId xmlns:a16="http://schemas.microsoft.com/office/drawing/2014/main" id="{EBBD843F-F2AA-C8F5-D75B-119D65E49D18}"/>
              </a:ext>
            </a:extLst>
          </p:cNvPr>
          <p:cNvSpPr txBox="1">
            <a:spLocks/>
          </p:cNvSpPr>
          <p:nvPr/>
        </p:nvSpPr>
        <p:spPr>
          <a:xfrm>
            <a:off x="7073292" y="4188616"/>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endParaRPr lang="en" sz="2600" b="1" dirty="0">
              <a:solidFill>
                <a:schemeClr val="accent1"/>
              </a:solidFill>
              <a:latin typeface="Roboto Mono"/>
              <a:ea typeface="Roboto Mono"/>
              <a:sym typeface="Roboto Mono"/>
            </a:endParaRPr>
          </a:p>
        </p:txBody>
      </p:sp>
      <p:sp>
        <p:nvSpPr>
          <p:cNvPr id="8" name="Google Shape;395;p24">
            <a:extLst>
              <a:ext uri="{FF2B5EF4-FFF2-40B4-BE49-F238E27FC236}">
                <a16:creationId xmlns:a16="http://schemas.microsoft.com/office/drawing/2014/main" id="{0946883A-B9F7-E457-625A-F7049155FF66}"/>
              </a:ext>
            </a:extLst>
          </p:cNvPr>
          <p:cNvSpPr txBox="1">
            <a:spLocks/>
          </p:cNvSpPr>
          <p:nvPr/>
        </p:nvSpPr>
        <p:spPr>
          <a:xfrm>
            <a:off x="5517353" y="4680084"/>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9" name="Google Shape;395;p24">
            <a:extLst>
              <a:ext uri="{FF2B5EF4-FFF2-40B4-BE49-F238E27FC236}">
                <a16:creationId xmlns:a16="http://schemas.microsoft.com/office/drawing/2014/main" id="{051763DD-CB14-EBB8-748F-48B2EB1C8D87}"/>
              </a:ext>
            </a:extLst>
          </p:cNvPr>
          <p:cNvSpPr txBox="1">
            <a:spLocks/>
          </p:cNvSpPr>
          <p:nvPr/>
        </p:nvSpPr>
        <p:spPr>
          <a:xfrm>
            <a:off x="5680750" y="4820298"/>
            <a:ext cx="5710107" cy="203770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sz="2400" i="1" dirty="0"/>
              <a:t>University of Pavia</a:t>
            </a:r>
          </a:p>
          <a:p>
            <a:pPr marL="0" indent="0">
              <a:spcAft>
                <a:spcPts val="2100"/>
              </a:spcAft>
            </a:pPr>
            <a:r>
              <a:rPr lang="it-IT" dirty="0"/>
              <a:t>Alberti Andrea	 Ligari Davide </a:t>
            </a:r>
            <a:br>
              <a:rPr lang="it-IT" dirty="0"/>
            </a:br>
            <a:r>
              <a:rPr lang="it-IT" dirty="0"/>
              <a:t>Andreoli Cristian	 Scardovi Matteo</a:t>
            </a:r>
            <a:br>
              <a:rPr lang="it-IT" dirty="0"/>
            </a:br>
            <a:r>
              <a:rPr lang="it-IT" dirty="0"/>
              <a:t>Intini Karim</a:t>
            </a:r>
            <a:br>
              <a:rPr lang="it-IT" dirty="0"/>
            </a:b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Why a </a:t>
            </a:r>
            <a:r>
              <a:rPr lang="en-GB" dirty="0">
                <a:solidFill>
                  <a:schemeClr val="accent1"/>
                </a:solidFill>
              </a:rPr>
              <a:t>DDoS</a:t>
            </a:r>
            <a:r>
              <a:rPr lang="en-GB" dirty="0"/>
              <a:t> attack</a:t>
            </a:r>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cs typeface="Arial"/>
                <a:sym typeface="Arial"/>
              </a:rPr>
              <a:t>DNS</a:t>
            </a:r>
            <a:r>
              <a:rPr lang="en-GB" dirty="0"/>
              <a:t> overview</a:t>
            </a:r>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Experimental </a:t>
            </a:r>
            <a:r>
              <a:rPr lang="en-GB" dirty="0">
                <a:solidFill>
                  <a:schemeClr val="accent1"/>
                </a:solidFill>
              </a:rPr>
              <a:t>Setup</a:t>
            </a:r>
            <a:endParaRPr lang="en-GB"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DNS </a:t>
            </a:r>
            <a:r>
              <a:rPr lang="en-GB" dirty="0">
                <a:solidFill>
                  <a:schemeClr val="accent1"/>
                </a:solidFill>
              </a:rPr>
              <a:t>Server </a:t>
            </a:r>
            <a:r>
              <a:rPr lang="en-GB" dirty="0">
                <a:solidFill>
                  <a:schemeClr val="bg2"/>
                </a:solidFill>
              </a:rPr>
              <a:t>configuration</a:t>
            </a: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Mitigation</a:t>
            </a:r>
            <a:br>
              <a:rPr lang="en-GB" dirty="0"/>
            </a:br>
            <a:r>
              <a:rPr lang="en-GB" dirty="0">
                <a:solidFill>
                  <a:schemeClr val="accent1"/>
                </a:solidFill>
              </a:rPr>
              <a:t>Mechanisms</a:t>
            </a:r>
            <a:endParaRPr lang="en-GB"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dirty="0"/>
              <a:t>A script was created to build and send a custom DNS query.</a:t>
            </a:r>
            <a:endParaRPr dirty="0"/>
          </a:p>
          <a:p>
            <a:pPr marL="0" lvl="0" indent="0" algn="l" rtl="0">
              <a:lnSpc>
                <a:spcPct val="115000"/>
              </a:lnSpc>
              <a:spcBef>
                <a:spcPts val="2100"/>
              </a:spcBef>
              <a:spcAft>
                <a:spcPts val="0"/>
              </a:spcAft>
              <a:buSzPts val="1900"/>
              <a:buNone/>
            </a:pPr>
            <a:r>
              <a:rPr lang="en" dirty="0"/>
              <a:t>It allow us to:</a:t>
            </a:r>
            <a:endParaRPr dirty="0"/>
          </a:p>
          <a:p>
            <a:pPr marL="457200" lvl="0" indent="-342900" algn="l" rtl="0">
              <a:lnSpc>
                <a:spcPct val="115000"/>
              </a:lnSpc>
              <a:spcBef>
                <a:spcPts val="2100"/>
              </a:spcBef>
              <a:spcAft>
                <a:spcPts val="0"/>
              </a:spcAft>
              <a:buSzPts val="1800"/>
              <a:buChar char="●"/>
            </a:pPr>
            <a:r>
              <a:rPr lang="en" dirty="0"/>
              <a:t>Different DNS request type</a:t>
            </a:r>
            <a:endParaRPr dirty="0"/>
          </a:p>
          <a:p>
            <a:pPr marL="457200" lvl="0" indent="-342900" algn="l" rtl="0">
              <a:spcBef>
                <a:spcPts val="0"/>
              </a:spcBef>
              <a:spcAft>
                <a:spcPts val="0"/>
              </a:spcAft>
              <a:buSzPts val="1800"/>
              <a:buChar char="●"/>
            </a:pPr>
            <a:r>
              <a:rPr lang="en" dirty="0">
                <a:solidFill>
                  <a:schemeClr val="dk1"/>
                </a:solidFill>
              </a:rPr>
              <a:t>Edit the flags</a:t>
            </a:r>
            <a:endParaRPr dirty="0"/>
          </a:p>
          <a:p>
            <a:pPr marL="457200" lvl="0" indent="-342900" algn="l" rtl="0">
              <a:lnSpc>
                <a:spcPct val="115000"/>
              </a:lnSpc>
              <a:spcBef>
                <a:spcPts val="0"/>
              </a:spcBef>
              <a:spcAft>
                <a:spcPts val="0"/>
              </a:spcAft>
              <a:buSzPts val="1800"/>
              <a:buChar char="●"/>
            </a:pPr>
            <a:r>
              <a:rPr lang="en" dirty="0"/>
              <a:t>Specify spoofed IP</a:t>
            </a:r>
            <a:endParaRPr dirty="0"/>
          </a:p>
          <a:p>
            <a:pPr marL="457200" lvl="0" indent="-342900" algn="l" rtl="0">
              <a:lnSpc>
                <a:spcPct val="115000"/>
              </a:lnSpc>
              <a:spcBef>
                <a:spcPts val="0"/>
              </a:spcBef>
              <a:spcAft>
                <a:spcPts val="0"/>
              </a:spcAft>
              <a:buSzPts val="1800"/>
              <a:buChar char="●"/>
            </a:pPr>
            <a:r>
              <a:rPr lang="en" dirty="0"/>
              <a:t>Use multithreading</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2335629" y="2752334"/>
            <a:ext cx="7503829" cy="132382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Thank </a:t>
            </a:r>
            <a:r>
              <a:rPr lang="en" sz="11500" dirty="0">
                <a:solidFill>
                  <a:schemeClr val="accent1"/>
                </a:solidFill>
                <a:latin typeface="Roboto" panose="02000000000000000000" pitchFamily="2" charset="0"/>
                <a:ea typeface="Roboto" panose="02000000000000000000" pitchFamily="2" charset="0"/>
                <a:cs typeface="Roboto" panose="02000000000000000000" pitchFamily="2" charset="0"/>
                <a:sym typeface="Arial"/>
              </a:rPr>
              <a:t>You</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DNS (Domain Name System) is a crucial part of the internet infrastructure that translates human-friendly domain names into machine-readable IP addresses.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2.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84741-F706-468E-87AF-CB06C784C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1925</TotalTime>
  <Words>4251</Words>
  <Application>Microsoft Office PowerPoint</Application>
  <PresentationFormat>Widescreen</PresentationFormat>
  <Paragraphs>454</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Abril Fatface</vt:lpstr>
      <vt:lpstr>Aldrich</vt:lpstr>
      <vt:lpstr>Arial</vt:lpstr>
      <vt:lpstr>Calibri</vt:lpstr>
      <vt:lpstr>Griffy</vt:lpstr>
      <vt:lpstr>Roboto</vt:lpstr>
      <vt:lpstr>Roboto Mono</vt:lpstr>
      <vt:lpstr>Roboto Mono SemiBold</vt:lpstr>
      <vt:lpstr>Times New Roman</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PowerPoint Presentation</vt:lpstr>
      <vt:lpstr>CONCLUSIONS</vt:lpstr>
      <vt:lpstr>Final REMARKS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Davide Ligari</cp:lastModifiedBy>
  <cp:revision>63</cp:revision>
  <dcterms:modified xsi:type="dcterms:W3CDTF">2023-06-14T09:14:26Z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