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9" r:id="rId4"/>
    <p:sldId id="284" r:id="rId5"/>
    <p:sldId id="281" r:id="rId6"/>
    <p:sldId id="282" r:id="rId7"/>
    <p:sldId id="283" r:id="rId8"/>
    <p:sldId id="285" r:id="rId9"/>
    <p:sldId id="286" r:id="rId10"/>
    <p:sldId id="261" r:id="rId11"/>
    <p:sldId id="287" r:id="rId12"/>
    <p:sldId id="289" r:id="rId13"/>
  </p:sldIdLst>
  <p:sldSz cx="12192000" cy="6858000"/>
  <p:notesSz cx="6858000" cy="9144000"/>
  <p:embeddedFontLst>
    <p:embeddedFont>
      <p:font typeface="Abril Fatface" panose="02000503000000020003" pitchFamily="2" charset="77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2"/>
  </p:normalViewPr>
  <p:slideViewPr>
    <p:cSldViewPr snapToGrid="0">
      <p:cViewPr varScale="1">
        <p:scale>
          <a:sx n="155" d="100"/>
          <a:sy n="155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1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4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9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28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39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03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58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0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96953" y="1419521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3"/>
                </a:solidFill>
              </a:rPr>
              <a:t>DDoS</a:t>
            </a:r>
            <a:r>
              <a:rPr lang="en" sz="6600" dirty="0"/>
              <a:t> Attack</a:t>
            </a:r>
            <a:br>
              <a:rPr lang="en" sz="4400" dirty="0"/>
            </a:br>
            <a:br>
              <a:rPr lang="en" sz="4400" dirty="0"/>
            </a:br>
            <a:r>
              <a:rPr lang="en" sz="5400" dirty="0">
                <a:solidFill>
                  <a:schemeClr val="tx1"/>
                </a:solidFill>
              </a:rPr>
              <a:t>DNS</a:t>
            </a:r>
            <a:r>
              <a:rPr lang="en" sz="5400" dirty="0">
                <a:solidFill>
                  <a:schemeClr val="accent1"/>
                </a:solidFill>
              </a:rPr>
              <a:t> reflection </a:t>
            </a:r>
            <a:r>
              <a:rPr lang="en" sz="5400" dirty="0">
                <a:solidFill>
                  <a:schemeClr val="tx1"/>
                </a:solidFill>
              </a:rPr>
              <a:t>and </a:t>
            </a:r>
            <a:r>
              <a:rPr lang="en" sz="5400" dirty="0">
                <a:solidFill>
                  <a:schemeClr val="accent1"/>
                </a:solidFill>
              </a:rPr>
              <a:t>amplification</a:t>
            </a:r>
            <a:endParaRPr sz="4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41690" y="5023185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000" b="1" i="1" dirty="0">
                <a:solidFill>
                  <a:schemeClr val="tx1"/>
                </a:solidFill>
              </a:rPr>
              <a:t>University of Pavia, Italy</a:t>
            </a:r>
            <a:endParaRPr sz="20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1339980" y="622928"/>
            <a:ext cx="426397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Proactive</a:t>
            </a:r>
            <a:r>
              <a:rPr lang="en" sz="3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747484" y="2342004"/>
            <a:ext cx="3289582" cy="28586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Rate </a:t>
            </a:r>
            <a:r>
              <a:rPr lang="it-IT" sz="2000" b="1" dirty="0" err="1"/>
              <a:t>limiting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 err="1"/>
              <a:t>Trusted</a:t>
            </a:r>
            <a:r>
              <a:rPr lang="it-IT" sz="2000" b="1" dirty="0"/>
              <a:t> sources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Firewall</a:t>
            </a:r>
          </a:p>
        </p:txBody>
      </p:sp>
      <p:sp>
        <p:nvSpPr>
          <p:cNvPr id="3" name="Google Shape;424;p27">
            <a:extLst>
              <a:ext uri="{FF2B5EF4-FFF2-40B4-BE49-F238E27FC236}">
                <a16:creationId xmlns:a16="http://schemas.microsoft.com/office/drawing/2014/main" id="{E4C66B90-A117-A805-7DAA-7DBE5BC72206}"/>
              </a:ext>
            </a:extLst>
          </p:cNvPr>
          <p:cNvSpPr txBox="1">
            <a:spLocks/>
          </p:cNvSpPr>
          <p:nvPr/>
        </p:nvSpPr>
        <p:spPr>
          <a:xfrm>
            <a:off x="6903477" y="622928"/>
            <a:ext cx="4556203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it-IT" sz="3200" dirty="0" err="1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Reactive</a:t>
            </a:r>
            <a:r>
              <a:rPr lang="it-IT" sz="32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measures</a:t>
            </a:r>
            <a:endParaRPr lang="it-IT" sz="3200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426;p27">
            <a:extLst>
              <a:ext uri="{FF2B5EF4-FFF2-40B4-BE49-F238E27FC236}">
                <a16:creationId xmlns:a16="http://schemas.microsoft.com/office/drawing/2014/main" id="{416D7D4F-30FB-E091-B04E-436260D4E326}"/>
              </a:ext>
            </a:extLst>
          </p:cNvPr>
          <p:cNvSpPr txBox="1">
            <a:spLocks/>
          </p:cNvSpPr>
          <p:nvPr/>
        </p:nvSpPr>
        <p:spPr>
          <a:xfrm>
            <a:off x="6846327" y="1884803"/>
            <a:ext cx="4081552" cy="364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Routing </a:t>
            </a:r>
            <a:r>
              <a:rPr lang="it-IT" sz="2000" b="1" dirty="0" err="1"/>
              <a:t>hops</a:t>
            </a:r>
            <a:r>
              <a:rPr lang="it-IT" sz="2000" b="1" dirty="0"/>
              <a:t> </a:t>
            </a:r>
            <a:r>
              <a:rPr lang="it-IT" sz="2000" b="1" dirty="0" err="1"/>
              <a:t>detection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Machine learning</a:t>
            </a:r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 err="1"/>
              <a:t>Anycast</a:t>
            </a:r>
            <a:r>
              <a:rPr lang="it-IT" sz="2000" b="1" dirty="0"/>
              <a:t> </a:t>
            </a:r>
            <a:r>
              <a:rPr lang="it-IT" sz="2000" b="1" dirty="0" err="1"/>
              <a:t>scheme</a:t>
            </a:r>
            <a:endParaRPr lang="it-IT" sz="2000" b="1" dirty="0"/>
          </a:p>
          <a:p>
            <a:pPr marL="285750" indent="-285750" algn="ctr">
              <a:spcBef>
                <a:spcPts val="2100"/>
              </a:spcBef>
              <a:spcAft>
                <a:spcPts val="2100"/>
              </a:spcAft>
            </a:pPr>
            <a:r>
              <a:rPr lang="it-IT" sz="2000" b="1" dirty="0"/>
              <a:t>Caching </a:t>
            </a:r>
            <a:r>
              <a:rPr lang="it-IT" sz="2000" b="1" dirty="0" err="1"/>
              <a:t>behavior</a:t>
            </a:r>
            <a:endParaRPr lang="it-IT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1115273" y="436400"/>
            <a:ext cx="9707400" cy="86627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Proactive </a:t>
            </a:r>
            <a:r>
              <a:rPr lang="en" sz="4400" dirty="0">
                <a:solidFill>
                  <a:schemeClr val="tx1"/>
                </a:solidFill>
              </a:rPr>
              <a:t>measures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Rate limiting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Trusted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sources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Firewall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581398"/>
            <a:ext cx="3080871" cy="2011137"/>
          </a:xfrm>
        </p:spPr>
        <p:txBody>
          <a:bodyPr/>
          <a:lstStyle/>
          <a:p>
            <a:r>
              <a:rPr lang="en-US" dirty="0"/>
              <a:t>Limit N. responses to same I</a:t>
            </a:r>
          </a:p>
          <a:p>
            <a:endParaRPr lang="en-US" dirty="0"/>
          </a:p>
          <a:p>
            <a:r>
              <a:rPr lang="en-US" dirty="0"/>
              <a:t>Reducing amplification effect</a:t>
            </a:r>
          </a:p>
          <a:p>
            <a:pPr marL="120650" indent="0">
              <a:buNone/>
            </a:pPr>
            <a:endParaRPr lang="en-US" dirty="0"/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076A97EC-A717-884B-6C94-9CD65492CCA2}"/>
              </a:ext>
            </a:extLst>
          </p:cNvPr>
          <p:cNvSpPr txBox="1">
            <a:spLocks/>
          </p:cNvSpPr>
          <p:nvPr/>
        </p:nvSpPr>
        <p:spPr>
          <a:xfrm>
            <a:off x="932941" y="4506599"/>
            <a:ext cx="3080871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lang="en-US" dirty="0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Trusted whitelist</a:t>
            </a:r>
          </a:p>
          <a:p>
            <a:endParaRPr lang="en-US" dirty="0"/>
          </a:p>
          <a:p>
            <a:r>
              <a:rPr lang="en-US" dirty="0"/>
              <a:t>Reduce available IP to spoof</a:t>
            </a:r>
          </a:p>
          <a:p>
            <a:endParaRPr lang="en-US" dirty="0"/>
          </a:p>
          <a:p>
            <a:r>
              <a:rPr lang="en-US" dirty="0"/>
              <a:t>Risk trusted IP to be spoofed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77225" y="3940225"/>
            <a:ext cx="2920307" cy="113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Traffic control</a:t>
            </a:r>
          </a:p>
          <a:p>
            <a:endParaRPr lang="en-US" dirty="0"/>
          </a:p>
          <a:p>
            <a:r>
              <a:rPr lang="en-US" dirty="0"/>
              <a:t>Port Blocking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84B1A3-33CB-B9FA-92A4-371EC31E0C95}"/>
              </a:ext>
            </a:extLst>
          </p:cNvPr>
          <p:cNvSpPr txBox="1"/>
          <p:nvPr/>
        </p:nvSpPr>
        <p:spPr>
          <a:xfrm>
            <a:off x="1668029" y="211437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1"/>
                </a:solidFill>
                <a:latin typeface="Roboto Mono"/>
                <a:ea typeface="Roboto Mono"/>
                <a:sym typeface="Roboto Mono"/>
              </a:rPr>
              <a:t>Anycast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97FA5-6226-FDEE-8550-EFF6A3058B53}"/>
              </a:ext>
            </a:extLst>
          </p:cNvPr>
          <p:cNvSpPr txBox="1"/>
          <p:nvPr/>
        </p:nvSpPr>
        <p:spPr>
          <a:xfrm>
            <a:off x="5192279" y="2112568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100" b="1">
                <a:solidFill>
                  <a:schemeClr val="accent3"/>
                </a:solidFill>
                <a:latin typeface="Roboto Mono"/>
                <a:ea typeface="Roboto Mono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  <a:sym typeface="Roboto Mono"/>
              </a:rPr>
              <a:t>Machine learning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974EB-593D-2DAB-EE01-37972D46E0C6}"/>
              </a:ext>
            </a:extLst>
          </p:cNvPr>
          <p:cNvSpPr txBox="1"/>
          <p:nvPr/>
        </p:nvSpPr>
        <p:spPr>
          <a:xfrm>
            <a:off x="8716529" y="2266456"/>
            <a:ext cx="1700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  <a:latin typeface="Roboto Mono"/>
                <a:ea typeface="Roboto Mono"/>
              </a:rPr>
              <a:t>Caching behavior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9D7A773-CF0D-38F4-9AFE-FD194F515E9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78063" y="3429000"/>
            <a:ext cx="3080871" cy="2541816"/>
          </a:xfrm>
        </p:spPr>
        <p:txBody>
          <a:bodyPr/>
          <a:lstStyle/>
          <a:p>
            <a:r>
              <a:rPr lang="en-US" dirty="0"/>
              <a:t>Server replication</a:t>
            </a:r>
          </a:p>
          <a:p>
            <a:endParaRPr lang="en-US" dirty="0"/>
          </a:p>
          <a:p>
            <a:r>
              <a:rPr lang="en-US" dirty="0"/>
              <a:t>Traffic distribution (routing)</a:t>
            </a:r>
          </a:p>
          <a:p>
            <a:endParaRPr lang="en-US" dirty="0"/>
          </a:p>
          <a:p>
            <a:r>
              <a:rPr lang="en-US" dirty="0"/>
              <a:t>Roots attack mitigated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7C091151-14FB-64EB-DFA9-F78F2DC55F3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4582297" y="3505091"/>
            <a:ext cx="2920307" cy="2299716"/>
          </a:xfrm>
        </p:spPr>
        <p:txBody>
          <a:bodyPr/>
          <a:lstStyle/>
          <a:p>
            <a:r>
              <a:rPr lang="en-US" dirty="0"/>
              <a:t>Classification algorithms (SVM, NN, Trees)</a:t>
            </a:r>
          </a:p>
          <a:p>
            <a:endParaRPr lang="en-US" dirty="0"/>
          </a:p>
          <a:p>
            <a:r>
              <a:rPr lang="en-US" dirty="0"/>
              <a:t>Vulnerable to adversarial approach (EAD)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BE1EF721-C193-46D1-20EE-9E1EC25B26B7}"/>
              </a:ext>
            </a:extLst>
          </p:cNvPr>
          <p:cNvSpPr txBox="1">
            <a:spLocks/>
          </p:cNvSpPr>
          <p:nvPr/>
        </p:nvSpPr>
        <p:spPr>
          <a:xfrm>
            <a:off x="8133068" y="3505091"/>
            <a:ext cx="2920307" cy="19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○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700"/>
              <a:buFont typeface="Roboto Mono"/>
              <a:buChar char="■"/>
              <a:defRPr sz="17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No TTL expired eviction if unavailability</a:t>
            </a:r>
          </a:p>
          <a:p>
            <a:endParaRPr lang="en-US" dirty="0"/>
          </a:p>
          <a:p>
            <a:r>
              <a:rPr lang="en-US" dirty="0"/>
              <a:t>Cached query served even during attack</a:t>
            </a:r>
          </a:p>
          <a:p>
            <a:endParaRPr lang="en-US" dirty="0"/>
          </a:p>
        </p:txBody>
      </p:sp>
      <p:sp>
        <p:nvSpPr>
          <p:cNvPr id="4" name="Google Shape;565;p38">
            <a:extLst>
              <a:ext uri="{FF2B5EF4-FFF2-40B4-BE49-F238E27FC236}">
                <a16:creationId xmlns:a16="http://schemas.microsoft.com/office/drawing/2014/main" id="{8250141F-6CF2-EED0-CAAD-59E1F0EC7076}"/>
              </a:ext>
            </a:extLst>
          </p:cNvPr>
          <p:cNvSpPr txBox="1">
            <a:spLocks/>
          </p:cNvSpPr>
          <p:nvPr/>
        </p:nvSpPr>
        <p:spPr>
          <a:xfrm>
            <a:off x="1115273" y="436400"/>
            <a:ext cx="9707400" cy="86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it-IT" sz="4400" dirty="0" err="1">
                <a:solidFill>
                  <a:schemeClr val="accent3"/>
                </a:solidFill>
                <a:latin typeface="Roboto Mono"/>
                <a:ea typeface="Roboto Mono"/>
                <a:sym typeface="Roboto Mono"/>
              </a:rPr>
              <a:t>Reactive</a:t>
            </a:r>
            <a:r>
              <a:rPr lang="it-IT" sz="4400" dirty="0">
                <a:solidFill>
                  <a:schemeClr val="accent1"/>
                </a:solidFill>
              </a:rPr>
              <a:t> </a:t>
            </a:r>
            <a:r>
              <a:rPr lang="it-IT" sz="4400" dirty="0" err="1">
                <a:solidFill>
                  <a:schemeClr val="tx1"/>
                </a:solidFill>
              </a:rPr>
              <a:t>measures</a:t>
            </a:r>
            <a:endParaRPr lang="it-IT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1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talk about this </a:t>
            </a:r>
            <a:r>
              <a:rPr lang="en">
                <a:solidFill>
                  <a:schemeClr val="accent1"/>
                </a:solidFill>
              </a:rPr>
              <a:t>first</a:t>
            </a:r>
            <a:r>
              <a:rPr lang="en"/>
              <a:t>.</a:t>
            </a:r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talk about this </a:t>
            </a:r>
            <a:r>
              <a:rPr lang="en">
                <a:solidFill>
                  <a:schemeClr val="accent3"/>
                </a:solidFill>
              </a:rPr>
              <a:t>second</a:t>
            </a:r>
            <a:r>
              <a:rPr lang="en"/>
              <a:t>.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After that we will talk about </a:t>
            </a:r>
            <a:r>
              <a:rPr lang="en">
                <a:solidFill>
                  <a:schemeClr val="accent1"/>
                </a:solidFill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We will </a:t>
            </a:r>
            <a:r>
              <a:rPr lang="en">
                <a:solidFill>
                  <a:schemeClr val="accent3"/>
                </a:solidFill>
              </a:rPr>
              <a:t>also </a:t>
            </a:r>
            <a:r>
              <a:rPr lang="en"/>
              <a:t>talk about this.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Then, we will talk about </a:t>
            </a:r>
            <a:r>
              <a:rPr lang="en">
                <a:solidFill>
                  <a:schemeClr val="accent2"/>
                </a:solidFill>
              </a:rPr>
              <a:t>this</a:t>
            </a:r>
            <a:r>
              <a:rPr lang="en"/>
              <a:t>.</a:t>
            </a:r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And we will talk about this </a:t>
            </a:r>
            <a:r>
              <a:rPr lang="en">
                <a:solidFill>
                  <a:schemeClr val="accent2"/>
                </a:solidFill>
              </a:rPr>
              <a:t>last</a:t>
            </a:r>
            <a:r>
              <a:rPr lang="en"/>
              <a:t>.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Distributed Denial of Service (DDoS) is a cyber attack aimed at running out of service a given target.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DDoS Attack </a:t>
            </a:r>
            <a:r>
              <a:rPr lang="en" sz="6800" dirty="0">
                <a:solidFill>
                  <a:schemeClr val="accent1"/>
                </a:solidFill>
              </a:rPr>
              <a:t>vectors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/>
          <p:nvPr/>
        </p:nvSpPr>
        <p:spPr>
          <a:xfrm>
            <a:off x="627600" y="868575"/>
            <a:ext cx="7272300" cy="50331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3"/>
          <a:srcRect l="1993" t="8727" r="2512" b="295"/>
          <a:stretch/>
        </p:blipFill>
        <p:spPr>
          <a:xfrm>
            <a:off x="5755821" y="2560397"/>
            <a:ext cx="6025243" cy="3154603"/>
          </a:xfrm>
          <a:prstGeom prst="roundRect">
            <a:avLst>
              <a:gd name="adj" fmla="val 4729"/>
            </a:avLst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</p:pic>
      <p:grpSp>
        <p:nvGrpSpPr>
          <p:cNvPr id="484" name="Google Shape;484;p33"/>
          <p:cNvGrpSpPr/>
          <p:nvPr/>
        </p:nvGrpSpPr>
        <p:grpSpPr>
          <a:xfrm>
            <a:off x="5985670" y="2668969"/>
            <a:ext cx="693284" cy="168491"/>
            <a:chOff x="2147366" y="4139382"/>
            <a:chExt cx="635280" cy="147600"/>
          </a:xfrm>
        </p:grpSpPr>
        <p:sp>
          <p:nvSpPr>
            <p:cNvPr id="485" name="Google Shape;485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3"/>
          <p:cNvGrpSpPr/>
          <p:nvPr/>
        </p:nvGrpSpPr>
        <p:grpSpPr>
          <a:xfrm>
            <a:off x="780846" y="978684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17;p26">
            <a:extLst>
              <a:ext uri="{FF2B5EF4-FFF2-40B4-BE49-F238E27FC236}">
                <a16:creationId xmlns:a16="http://schemas.microsoft.com/office/drawing/2014/main" id="{C8C7F280-8680-AACA-2F18-3DE655D41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692" y="1273347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DID YOU </a:t>
            </a:r>
            <a:r>
              <a:rPr lang="en" sz="6000" dirty="0">
                <a:solidFill>
                  <a:schemeClr val="accent3"/>
                </a:solidFill>
              </a:rPr>
              <a:t>KNOW?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" name="Google Shape;419;p26">
            <a:extLst>
              <a:ext uri="{FF2B5EF4-FFF2-40B4-BE49-F238E27FC236}">
                <a16:creationId xmlns:a16="http://schemas.microsoft.com/office/drawing/2014/main" id="{7983E4C8-2FB4-6D61-B685-03921B4569C9}"/>
              </a:ext>
            </a:extLst>
          </p:cNvPr>
          <p:cNvSpPr txBox="1">
            <a:spLocks/>
          </p:cNvSpPr>
          <p:nvPr/>
        </p:nvSpPr>
        <p:spPr>
          <a:xfrm>
            <a:off x="1172286" y="2362802"/>
            <a:ext cx="3746557" cy="6123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DDoS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sz="2000" b="1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involving</a:t>
            </a:r>
            <a: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DNS:</a:t>
            </a: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br>
              <a:rPr lang="it-IT" sz="2000" b="1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endParaRPr lang="it-IT" sz="2000" b="1" dirty="0">
              <a:solidFill>
                <a:schemeClr val="bg2"/>
              </a:solidFill>
              <a:latin typeface="Roboto Mono" pitchFamily="49" charset="0"/>
              <a:ea typeface="Roboto Mono" pitchFamily="49" charset="0"/>
            </a:endParaRPr>
          </a:p>
        </p:txBody>
      </p:sp>
      <p:sp>
        <p:nvSpPr>
          <p:cNvPr id="8" name="Google Shape;419;p26">
            <a:extLst>
              <a:ext uri="{FF2B5EF4-FFF2-40B4-BE49-F238E27FC236}">
                <a16:creationId xmlns:a16="http://schemas.microsoft.com/office/drawing/2014/main" id="{98C7A0C1-23E8-968B-7F8C-6DC24FD0CF3A}"/>
              </a:ext>
            </a:extLst>
          </p:cNvPr>
          <p:cNvSpPr txBox="1">
            <a:spLocks/>
          </p:cNvSpPr>
          <p:nvPr/>
        </p:nvSpPr>
        <p:spPr>
          <a:xfrm>
            <a:off x="1203692" y="2975135"/>
            <a:ext cx="3746557" cy="221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Query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TCP Flood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Water Torture</a:t>
            </a:r>
          </a:p>
          <a:p>
            <a:pPr marL="285750" indent="-285750"/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DNS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Reflection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and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Amplification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b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</a:b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Most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it-IT" dirty="0" err="1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used</a:t>
            </a:r>
            <a:r>
              <a:rPr lang="it-IT" dirty="0">
                <a:solidFill>
                  <a:schemeClr val="bg2"/>
                </a:solidFill>
                <a:latin typeface="Roboto Mono" pitchFamily="49" charset="0"/>
                <a:ea typeface="Roboto Mono" pitchFamily="49" charset="0"/>
              </a:rPr>
              <a:t>)</a:t>
            </a:r>
          </a:p>
        </p:txBody>
      </p:sp>
      <p:sp>
        <p:nvSpPr>
          <p:cNvPr id="9" name="Google Shape;418;p26">
            <a:extLst>
              <a:ext uri="{FF2B5EF4-FFF2-40B4-BE49-F238E27FC236}">
                <a16:creationId xmlns:a16="http://schemas.microsoft.com/office/drawing/2014/main" id="{04BDD9DA-9D32-A5F1-399F-CE3143FE45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0993" y="1939672"/>
            <a:ext cx="5061007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3"/>
                </a:solidFill>
              </a:rPr>
              <a:t>&lt;p&gt;</a:t>
            </a:r>
            <a:r>
              <a:rPr lang="en" b="0" dirty="0"/>
              <a:t> DDoS vectors </a:t>
            </a:r>
            <a:r>
              <a:rPr lang="en" b="0" dirty="0">
                <a:solidFill>
                  <a:schemeClr val="accent3"/>
                </a:solidFill>
              </a:rPr>
              <a:t>&lt;/p&gt;</a:t>
            </a:r>
            <a:endParaRPr b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8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13456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Query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Flood</a:t>
            </a:r>
            <a:endParaRPr sz="48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5" y="293974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recursive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4" y="35493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DNS queries directly to target (botnet)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3" y="4177675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DNS queries not already cached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168343" y="117188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TCP </a:t>
            </a:r>
            <a:r>
              <a:rPr lang="en" sz="4800" dirty="0">
                <a:solidFill>
                  <a:schemeClr val="tx1"/>
                </a:solidFill>
              </a:rPr>
              <a:t>Flood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4" y="3209161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3" y="3818761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Opening lots of TCP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2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159252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 Water </a:t>
            </a:r>
            <a:r>
              <a:rPr lang="en" sz="4800" dirty="0">
                <a:solidFill>
                  <a:schemeClr val="accent2"/>
                </a:solidFill>
                <a:latin typeface="Roboto Mono"/>
                <a:ea typeface="Roboto Mono"/>
                <a:cs typeface="Arial"/>
                <a:sym typeface="Arial"/>
              </a:rPr>
              <a:t>Torture</a:t>
            </a:r>
            <a:endParaRPr sz="2100" dirty="0">
              <a:solidFill>
                <a:schemeClr val="accent2"/>
              </a:solidFill>
              <a:latin typeface="Roboto Mono"/>
              <a:ea typeface="Roboto Mono"/>
              <a:cs typeface="Arial"/>
              <a:sym typeface="Arial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63" y="2022448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81965" y="2939740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authoritative target’s resources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81964" y="3549340"/>
            <a:ext cx="881315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Sending NXDOMAIN queries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81962" y="4177675"/>
            <a:ext cx="955610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Creating FQDN as ‘[random host] + [target domain]’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078535" y="1221620"/>
            <a:ext cx="9556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DNS</a:t>
            </a:r>
            <a:r>
              <a:rPr lang="en" sz="4800" dirty="0">
                <a:solidFill>
                  <a:schemeClr val="accent3"/>
                </a:solidFill>
              </a:rPr>
              <a:t> Reflection </a:t>
            </a:r>
            <a:r>
              <a:rPr lang="en" sz="4800" dirty="0">
                <a:solidFill>
                  <a:schemeClr val="tx1"/>
                </a:solidFill>
              </a:rPr>
              <a:t>and</a:t>
            </a:r>
            <a:r>
              <a:rPr lang="en" sz="4800" dirty="0">
                <a:solidFill>
                  <a:schemeClr val="accent3"/>
                </a:solidFill>
              </a:rPr>
              <a:t> </a:t>
            </a:r>
            <a:r>
              <a:rPr lang="en" sz="4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Amplification</a:t>
            </a:r>
            <a:endParaRPr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DDBA7A11-5B52-0490-B253-CDF84CF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320" y="2030612"/>
            <a:ext cx="7794000" cy="717900"/>
          </a:xfrm>
        </p:spPr>
        <p:txBody>
          <a:bodyPr/>
          <a:lstStyle/>
          <a:p>
            <a:r>
              <a:rPr lang="en-US" sz="2400" dirty="0"/>
              <a:t>Specifics</a:t>
            </a:r>
          </a:p>
        </p:txBody>
      </p:sp>
      <p:sp>
        <p:nvSpPr>
          <p:cNvPr id="8" name="Sottotitolo 4">
            <a:extLst>
              <a:ext uri="{FF2B5EF4-FFF2-40B4-BE49-F238E27FC236}">
                <a16:creationId xmlns:a16="http://schemas.microsoft.com/office/drawing/2014/main" id="{F5FBD590-2AD0-651F-7E1C-659576E94810}"/>
              </a:ext>
            </a:extLst>
          </p:cNvPr>
          <p:cNvSpPr txBox="1">
            <a:spLocks/>
          </p:cNvSpPr>
          <p:nvPr/>
        </p:nvSpPr>
        <p:spPr>
          <a:xfrm>
            <a:off x="1000322" y="2947904"/>
            <a:ext cx="8372278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Goal: </a:t>
            </a:r>
            <a:r>
              <a:rPr lang="en-US" b="0" dirty="0"/>
              <a:t>Exhausting target’s bandwidth</a:t>
            </a:r>
            <a:endParaRPr lang="en-US" dirty="0"/>
          </a:p>
        </p:txBody>
      </p:sp>
      <p:sp>
        <p:nvSpPr>
          <p:cNvPr id="9" name="Sottotitolo 4">
            <a:extLst>
              <a:ext uri="{FF2B5EF4-FFF2-40B4-BE49-F238E27FC236}">
                <a16:creationId xmlns:a16="http://schemas.microsoft.com/office/drawing/2014/main" id="{28C0E11C-D0B0-907F-9740-16979CF0D955}"/>
              </a:ext>
            </a:extLst>
          </p:cNvPr>
          <p:cNvSpPr txBox="1">
            <a:spLocks/>
          </p:cNvSpPr>
          <p:nvPr/>
        </p:nvSpPr>
        <p:spPr>
          <a:xfrm>
            <a:off x="1000321" y="3557504"/>
            <a:ext cx="972755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How: </a:t>
            </a:r>
            <a:r>
              <a:rPr lang="en-US" b="0" dirty="0"/>
              <a:t>Reflecting and Amplifying queries on DNS recursive NS</a:t>
            </a:r>
            <a:endParaRPr lang="en-US" dirty="0"/>
          </a:p>
        </p:txBody>
      </p:sp>
      <p:sp>
        <p:nvSpPr>
          <p:cNvPr id="10" name="Sottotitolo 4">
            <a:extLst>
              <a:ext uri="{FF2B5EF4-FFF2-40B4-BE49-F238E27FC236}">
                <a16:creationId xmlns:a16="http://schemas.microsoft.com/office/drawing/2014/main" id="{29C1BCF8-4FB4-146D-9F70-F8121272E659}"/>
              </a:ext>
            </a:extLst>
          </p:cNvPr>
          <p:cNvSpPr txBox="1">
            <a:spLocks/>
          </p:cNvSpPr>
          <p:nvPr/>
        </p:nvSpPr>
        <p:spPr>
          <a:xfrm>
            <a:off x="1000319" y="4185839"/>
            <a:ext cx="9556101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Roboto Mono"/>
              <a:buNone/>
              <a:defRPr sz="21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dirty="0"/>
              <a:t>Trick: </a:t>
            </a:r>
            <a:r>
              <a:rPr lang="en-US" b="0" dirty="0"/>
              <a:t>Spoofing IP (not difficult with UDP protocol)</a:t>
            </a:r>
          </a:p>
        </p:txBody>
      </p:sp>
    </p:spTree>
    <p:extLst>
      <p:ext uri="{BB962C8B-B14F-4D97-AF65-F5344CB8AC3E}">
        <p14:creationId xmlns:p14="http://schemas.microsoft.com/office/powerpoint/2010/main" val="23316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49"/>
            <a:ext cx="8894400" cy="10090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-US" dirty="0"/>
              <a:t>DNS is vital for the Internet, so protecting it from DDoS attacks is crucial.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Mechanisms for </a:t>
            </a:r>
            <a:r>
              <a:rPr lang="en" sz="6800" dirty="0">
                <a:solidFill>
                  <a:schemeClr val="accent3"/>
                </a:solidFill>
              </a:rPr>
              <a:t>MITIGATION 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it-IT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6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34001812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362</Words>
  <Application>Microsoft Macintosh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Abril Fatface</vt:lpstr>
      <vt:lpstr>Roboto</vt:lpstr>
      <vt:lpstr>Roboto Mono</vt:lpstr>
      <vt:lpstr>Calibri</vt:lpstr>
      <vt:lpstr>Aldrich</vt:lpstr>
      <vt:lpstr>SlidesMania</vt:lpstr>
      <vt:lpstr>DDoS Attack  DNS reflection and amplification</vt:lpstr>
      <vt:lpstr>06</vt:lpstr>
      <vt:lpstr>DDoS Attack vectors</vt:lpstr>
      <vt:lpstr>DID YOU KNOW?</vt:lpstr>
      <vt:lpstr>DNS Query Flood</vt:lpstr>
      <vt:lpstr>TCP Flood</vt:lpstr>
      <vt:lpstr>DNS Water Torture</vt:lpstr>
      <vt:lpstr>DNS Reflection and Amplification</vt:lpstr>
      <vt:lpstr>Mechanisms for MITIGATION </vt:lpstr>
      <vt:lpstr>Proactive measures</vt:lpstr>
      <vt:lpstr>Proactive measures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 DNS reflection and amplification</dc:title>
  <cp:lastModifiedBy>Andrea Alberti</cp:lastModifiedBy>
  <cp:revision>3</cp:revision>
  <dcterms:modified xsi:type="dcterms:W3CDTF">2023-05-11T21:34:53Z</dcterms:modified>
</cp:coreProperties>
</file>