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43"/>
  </p:notesMasterIdLst>
  <p:sldIdLst>
    <p:sldId id="256" r:id="rId5"/>
    <p:sldId id="307" r:id="rId6"/>
    <p:sldId id="259" r:id="rId7"/>
    <p:sldId id="268" r:id="rId8"/>
    <p:sldId id="284" r:id="rId9"/>
    <p:sldId id="308" r:id="rId10"/>
    <p:sldId id="309" r:id="rId11"/>
    <p:sldId id="281" r:id="rId12"/>
    <p:sldId id="283" r:id="rId13"/>
    <p:sldId id="282" r:id="rId14"/>
    <p:sldId id="285" r:id="rId15"/>
    <p:sldId id="290" r:id="rId16"/>
    <p:sldId id="291" r:id="rId17"/>
    <p:sldId id="292" r:id="rId18"/>
    <p:sldId id="294" r:id="rId19"/>
    <p:sldId id="295" r:id="rId20"/>
    <p:sldId id="296" r:id="rId21"/>
    <p:sldId id="297" r:id="rId22"/>
    <p:sldId id="299" r:id="rId23"/>
    <p:sldId id="300" r:id="rId24"/>
    <p:sldId id="301" r:id="rId25"/>
    <p:sldId id="310" r:id="rId26"/>
    <p:sldId id="265" r:id="rId27"/>
    <p:sldId id="257" r:id="rId28"/>
    <p:sldId id="302" r:id="rId29"/>
    <p:sldId id="267" r:id="rId30"/>
    <p:sldId id="303" r:id="rId31"/>
    <p:sldId id="270" r:id="rId32"/>
    <p:sldId id="305" r:id="rId33"/>
    <p:sldId id="306" r:id="rId34"/>
    <p:sldId id="273" r:id="rId35"/>
    <p:sldId id="298" r:id="rId36"/>
    <p:sldId id="261" r:id="rId37"/>
    <p:sldId id="287" r:id="rId38"/>
    <p:sldId id="289" r:id="rId39"/>
    <p:sldId id="311" r:id="rId40"/>
    <p:sldId id="312" r:id="rId41"/>
    <p:sldId id="313"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9"/>
    <p:restoredTop sz="68437"/>
  </p:normalViewPr>
  <p:slideViewPr>
    <p:cSldViewPr snapToGrid="0">
      <p:cViewPr varScale="1">
        <p:scale>
          <a:sx n="114" d="100"/>
          <a:sy n="114" d="100"/>
        </p:scale>
        <p:origin x="20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a:t>
            </a:r>
            <a:r>
              <a:rPr lang="it-IT" dirty="0" err="1"/>
              <a:t>is</a:t>
            </a:r>
            <a:r>
              <a:rPr lang="it-IT" dirty="0"/>
              <a:t> </a:t>
            </a:r>
            <a:r>
              <a:rPr lang="it-IT" dirty="0" err="1"/>
              <a:t>vital</a:t>
            </a:r>
            <a:r>
              <a:rPr lang="it-IT" dirty="0"/>
              <a:t> for the internet, so </a:t>
            </a:r>
            <a:r>
              <a:rPr lang="it-IT" dirty="0" err="1"/>
              <a:t>protecting</a:t>
            </a:r>
            <a:r>
              <a:rPr lang="it-IT" dirty="0"/>
              <a:t> </a:t>
            </a:r>
            <a:r>
              <a:rPr lang="it-IT" dirty="0" err="1"/>
              <a:t>it</a:t>
            </a:r>
            <a:r>
              <a:rPr lang="it-IT" dirty="0"/>
              <a:t> from </a:t>
            </a:r>
            <a:r>
              <a:rPr lang="it-IT" dirty="0" err="1"/>
              <a:t>DDoS</a:t>
            </a:r>
            <a:r>
              <a:rPr lang="it-IT" dirty="0"/>
              <a:t> and </a:t>
            </a:r>
            <a:r>
              <a:rPr lang="it-IT" dirty="0" err="1"/>
              <a:t>any</a:t>
            </a:r>
            <a:r>
              <a:rPr lang="it-IT" dirty="0"/>
              <a:t> </a:t>
            </a:r>
            <a:r>
              <a:rPr lang="it-IT" dirty="0" err="1"/>
              <a:t>other</a:t>
            </a:r>
            <a:r>
              <a:rPr lang="it-IT" dirty="0"/>
              <a:t> </a:t>
            </a:r>
            <a:r>
              <a:rPr lang="it-IT" dirty="0" err="1"/>
              <a:t>type</a:t>
            </a:r>
            <a:r>
              <a:rPr lang="it-IT" dirty="0"/>
              <a:t> of </a:t>
            </a:r>
            <a:r>
              <a:rPr lang="it-IT" dirty="0" err="1"/>
              <a:t>attack</a:t>
            </a:r>
            <a:r>
              <a:rPr lang="it-IT" dirty="0"/>
              <a:t> </a:t>
            </a:r>
            <a:r>
              <a:rPr lang="it-IT" dirty="0" err="1"/>
              <a:t>is</a:t>
            </a:r>
            <a:r>
              <a:rPr lang="it-IT" dirty="0"/>
              <a:t> </a:t>
            </a:r>
            <a:r>
              <a:rPr lang="it-IT" dirty="0" err="1"/>
              <a:t>crucial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To </a:t>
            </a:r>
            <a:r>
              <a:rPr lang="it-IT" dirty="0" err="1"/>
              <a:t>achieve</a:t>
            </a:r>
            <a:r>
              <a:rPr lang="it-IT" dirty="0"/>
              <a:t> </a:t>
            </a:r>
            <a:r>
              <a:rPr lang="it-IT" dirty="0" err="1"/>
              <a:t>this</a:t>
            </a:r>
            <a:r>
              <a:rPr lang="it-IT" dirty="0"/>
              <a:t> </a:t>
            </a:r>
            <a:r>
              <a:rPr lang="it-IT" dirty="0" err="1"/>
              <a:t>many</a:t>
            </a:r>
            <a:r>
              <a:rPr lang="it-IT" dirty="0"/>
              <a:t> </a:t>
            </a:r>
            <a:r>
              <a:rPr lang="it-IT" dirty="0" err="1"/>
              <a:t>mitigations</a:t>
            </a:r>
            <a:r>
              <a:rPr lang="it-IT" dirty="0"/>
              <a:t> </a:t>
            </a:r>
            <a:r>
              <a:rPr lang="it-IT" dirty="0" err="1"/>
              <a:t>measures</a:t>
            </a:r>
            <a:r>
              <a:rPr lang="it-IT" dirty="0"/>
              <a:t> </a:t>
            </a:r>
            <a:r>
              <a:rPr lang="it-IT" dirty="0" err="1"/>
              <a:t>have</a:t>
            </a:r>
            <a:r>
              <a:rPr lang="it-IT" dirty="0"/>
              <a:t> </a:t>
            </a:r>
            <a:r>
              <a:rPr lang="it-IT" dirty="0" err="1"/>
              <a:t>been</a:t>
            </a:r>
            <a:r>
              <a:rPr lang="it-IT" dirty="0"/>
              <a:t> </a:t>
            </a:r>
            <a:r>
              <a:rPr lang="it-IT" dirty="0" err="1"/>
              <a:t>deployed</a:t>
            </a:r>
            <a:r>
              <a:rPr lang="it-IT" dirty="0"/>
              <a:t> </a:t>
            </a:r>
            <a:r>
              <a:rPr lang="it-IT" dirty="0" err="1"/>
              <a:t>across</a:t>
            </a:r>
            <a:r>
              <a:rPr lang="it-IT" dirty="0"/>
              <a:t> the </a:t>
            </a:r>
            <a:r>
              <a:rPr lang="it-IT" dirty="0" err="1"/>
              <a:t>years</a:t>
            </a:r>
            <a:r>
              <a:rPr lang="it-IT" dirty="0"/>
              <a:t> and </a:t>
            </a:r>
            <a:r>
              <a:rPr lang="it-IT" dirty="0" err="1"/>
              <a:t>we</a:t>
            </a:r>
            <a:r>
              <a:rPr lang="it-IT" dirty="0"/>
              <a:t> are gonna </a:t>
            </a:r>
            <a:r>
              <a:rPr lang="it-IT" dirty="0" err="1"/>
              <a:t>see</a:t>
            </a:r>
            <a:r>
              <a:rPr lang="it-IT" dirty="0"/>
              <a:t> some of </a:t>
            </a:r>
            <a:r>
              <a:rPr lang="it-IT" dirty="0" err="1"/>
              <a:t>them</a:t>
            </a:r>
            <a:r>
              <a:rPr lang="it-IT" dirty="0"/>
              <a:t> in </a:t>
            </a:r>
            <a:r>
              <a:rPr lang="it-IT" dirty="0" err="1"/>
              <a:t>this</a:t>
            </a:r>
            <a:r>
              <a:rPr lang="it-IT" dirty="0"/>
              <a:t> </a:t>
            </a:r>
            <a:r>
              <a:rPr lang="it-IT" dirty="0" err="1"/>
              <a:t>section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Attack </a:t>
            </a:r>
            <a:r>
              <a:rPr lang="it-IT" sz="66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US" dirty="0"/>
              <a:t>DNS is vital for the Internet, so protecting it from DDoS and any other type of attack is crucial.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a:t>
            </a:r>
          </a:p>
          <a:p>
            <a:r>
              <a:rPr lang="en-US" sz="2400" dirty="0"/>
              <a:t>Side effect: impact on server resources </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err="1">
                <a:solidFill>
                  <a:schemeClr val="bg2"/>
                </a:solidFill>
                <a:latin typeface="Roboto Mono" pitchFamily="49" charset="0"/>
                <a:ea typeface="Roboto Mono" pitchFamily="49" charset="0"/>
              </a:rPr>
              <a:t>DDoS</a:t>
            </a:r>
            <a:r>
              <a:rPr lang="it-IT" sz="2000" b="1" dirty="0">
                <a:solidFill>
                  <a:schemeClr val="bg2"/>
                </a:solidFill>
                <a:latin typeface="Roboto Mono" pitchFamily="49" charset="0"/>
                <a:ea typeface="Roboto Mono" pitchFamily="49" charset="0"/>
              </a:rPr>
              <a:t> </a:t>
            </a:r>
            <a:r>
              <a:rPr lang="it-IT" sz="2000" b="1" dirty="0" err="1">
                <a:solidFill>
                  <a:schemeClr val="bg2"/>
                </a:solidFill>
                <a:latin typeface="Roboto Mono" pitchFamily="49" charset="0"/>
                <a:ea typeface="Roboto Mono" pitchFamily="49" charset="0"/>
              </a:rPr>
              <a:t>involving</a:t>
            </a:r>
            <a:r>
              <a:rPr lang="it-IT" sz="2000" b="1" dirty="0">
                <a:solidFill>
                  <a:schemeClr val="bg2"/>
                </a:solidFill>
                <a:latin typeface="Roboto Mono" pitchFamily="49" charset="0"/>
                <a:ea typeface="Roboto Mono" pitchFamily="49" charset="0"/>
              </a:rPr>
              <a:t> DNS:</a:t>
            </a:r>
            <a:br>
              <a:rPr lang="it-IT" sz="2000" b="1" dirty="0">
                <a:solidFill>
                  <a:schemeClr val="bg2"/>
                </a:solidFill>
                <a:latin typeface="Roboto Mono" pitchFamily="49" charset="0"/>
                <a:ea typeface="Roboto Mono" pitchFamily="49" charset="0"/>
              </a:rPr>
            </a:br>
            <a:br>
              <a:rPr lang="it-IT" sz="2000" b="1" dirty="0">
                <a:solidFill>
                  <a:schemeClr val="bg2"/>
                </a:solidFill>
                <a:latin typeface="Roboto Mono" pitchFamily="49" charset="0"/>
                <a:ea typeface="Roboto Mono" pitchFamily="49" charset="0"/>
              </a:rPr>
            </a:br>
            <a:endParaRPr lang="it-IT" sz="2000" b="1"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321841" y="3560331"/>
            <a:ext cx="3746557" cy="2218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p>
          <a:p>
            <a:pPr marL="285750" indent="-285750"/>
            <a:r>
              <a:rPr lang="it-IT" dirty="0">
                <a:solidFill>
                  <a:schemeClr val="bg2"/>
                </a:solidFill>
                <a:latin typeface="Roboto Mono" pitchFamily="49" charset="0"/>
                <a:ea typeface="Roboto Mono" pitchFamily="49" charset="0"/>
              </a:rPr>
              <a:t>DNS </a:t>
            </a:r>
            <a:r>
              <a:rPr lang="it-IT" dirty="0" err="1">
                <a:solidFill>
                  <a:schemeClr val="bg2"/>
                </a:solidFill>
                <a:latin typeface="Roboto Mono" pitchFamily="49" charset="0"/>
                <a:ea typeface="Roboto Mono" pitchFamily="49" charset="0"/>
              </a:rPr>
              <a:t>Reflection</a:t>
            </a:r>
            <a:r>
              <a:rPr lang="it-IT" dirty="0">
                <a:solidFill>
                  <a:schemeClr val="bg2"/>
                </a:solidFill>
                <a:latin typeface="Roboto Mono" pitchFamily="49" charset="0"/>
                <a:ea typeface="Roboto Mono" pitchFamily="49" charset="0"/>
              </a:rPr>
              <a:t> and </a:t>
            </a:r>
            <a:r>
              <a:rPr lang="it-IT" dirty="0" err="1">
                <a:solidFill>
                  <a:schemeClr val="bg2"/>
                </a:solidFill>
                <a:latin typeface="Roboto Mono" pitchFamily="49" charset="0"/>
                <a:ea typeface="Roboto Mono" pitchFamily="49" charset="0"/>
              </a:rPr>
              <a:t>Amplification</a:t>
            </a:r>
            <a:r>
              <a:rPr lang="it-IT" dirty="0">
                <a:solidFill>
                  <a:schemeClr val="bg2"/>
                </a:solidFill>
                <a:latin typeface="Roboto Mono" pitchFamily="49" charset="0"/>
                <a:ea typeface="Roboto Mono" pitchFamily="49" charset="0"/>
              </a:rPr>
              <a:t> </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4208966"/>
            <a:ext cx="9163383"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100" dirty="0">
                <a:solidFill>
                  <a:schemeClr val="bg2"/>
                </a:solidFill>
              </a:rPr>
              <a:t>There are many types of DNS-based DDoS attacks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Tree>
    <p:extLst>
      <p:ext uri="{BB962C8B-B14F-4D97-AF65-F5344CB8AC3E}">
        <p14:creationId xmlns:p14="http://schemas.microsoft.com/office/powerpoint/2010/main" val="22612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1451</TotalTime>
  <Words>3002</Words>
  <Application>Microsoft Macintosh PowerPoint</Application>
  <PresentationFormat>Widescreen</PresentationFormat>
  <Paragraphs>362</Paragraphs>
  <Slides>38</Slides>
  <Notes>37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38</vt:i4>
      </vt:variant>
    </vt:vector>
  </HeadingPairs>
  <TitlesOfParts>
    <vt:vector size="47"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Attack Scripts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19</cp:revision>
  <dcterms:modified xsi:type="dcterms:W3CDTF">2023-06-11T15:34:00Z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