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43"/>
  </p:notesMasterIdLst>
  <p:sldIdLst>
    <p:sldId id="256" r:id="rId5"/>
    <p:sldId id="307" r:id="rId6"/>
    <p:sldId id="259" r:id="rId7"/>
    <p:sldId id="268" r:id="rId8"/>
    <p:sldId id="284" r:id="rId9"/>
    <p:sldId id="308" r:id="rId10"/>
    <p:sldId id="309" r:id="rId11"/>
    <p:sldId id="281" r:id="rId12"/>
    <p:sldId id="283" r:id="rId13"/>
    <p:sldId id="282" r:id="rId14"/>
    <p:sldId id="285" r:id="rId15"/>
    <p:sldId id="290" r:id="rId16"/>
    <p:sldId id="291" r:id="rId17"/>
    <p:sldId id="292" r:id="rId18"/>
    <p:sldId id="294" r:id="rId19"/>
    <p:sldId id="295" r:id="rId20"/>
    <p:sldId id="296" r:id="rId21"/>
    <p:sldId id="297" r:id="rId22"/>
    <p:sldId id="299" r:id="rId23"/>
    <p:sldId id="300" r:id="rId24"/>
    <p:sldId id="301" r:id="rId25"/>
    <p:sldId id="310" r:id="rId26"/>
    <p:sldId id="265" r:id="rId27"/>
    <p:sldId id="257" r:id="rId28"/>
    <p:sldId id="302" r:id="rId29"/>
    <p:sldId id="267" r:id="rId30"/>
    <p:sldId id="303" r:id="rId31"/>
    <p:sldId id="270" r:id="rId32"/>
    <p:sldId id="305" r:id="rId33"/>
    <p:sldId id="306" r:id="rId34"/>
    <p:sldId id="273" r:id="rId35"/>
    <p:sldId id="298" r:id="rId36"/>
    <p:sldId id="261" r:id="rId37"/>
    <p:sldId id="287" r:id="rId38"/>
    <p:sldId id="289" r:id="rId39"/>
    <p:sldId id="311" r:id="rId40"/>
    <p:sldId id="312" r:id="rId41"/>
    <p:sldId id="313"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79"/>
    <p:restoredTop sz="68437"/>
  </p:normalViewPr>
  <p:slideViewPr>
    <p:cSldViewPr snapToGrid="0">
      <p:cViewPr varScale="1">
        <p:scale>
          <a:sx n="114" d="100"/>
          <a:sy n="114" d="100"/>
        </p:scale>
        <p:origin x="2080"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extLst>
      <p:ext uri="{BB962C8B-B14F-4D97-AF65-F5344CB8AC3E}">
        <p14:creationId xmlns:p14="http://schemas.microsoft.com/office/powerpoint/2010/main" val="3706022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a:t>
            </a:r>
            <a:r>
              <a:rPr lang="it-IT" dirty="0" err="1"/>
              <a:t>is</a:t>
            </a:r>
            <a:r>
              <a:rPr lang="it-IT" dirty="0"/>
              <a:t> </a:t>
            </a:r>
            <a:r>
              <a:rPr lang="it-IT" dirty="0" err="1"/>
              <a:t>vital</a:t>
            </a:r>
            <a:r>
              <a:rPr lang="it-IT" dirty="0"/>
              <a:t> for the internet, so </a:t>
            </a:r>
            <a:r>
              <a:rPr lang="it-IT" dirty="0" err="1"/>
              <a:t>protecting</a:t>
            </a:r>
            <a:r>
              <a:rPr lang="it-IT" dirty="0"/>
              <a:t> </a:t>
            </a:r>
            <a:r>
              <a:rPr lang="it-IT" dirty="0" err="1"/>
              <a:t>it</a:t>
            </a:r>
            <a:r>
              <a:rPr lang="it-IT" dirty="0"/>
              <a:t> from </a:t>
            </a:r>
            <a:r>
              <a:rPr lang="it-IT" dirty="0" err="1"/>
              <a:t>DDoS</a:t>
            </a:r>
            <a:r>
              <a:rPr lang="it-IT" dirty="0"/>
              <a:t> and </a:t>
            </a:r>
            <a:r>
              <a:rPr lang="it-IT" dirty="0" err="1"/>
              <a:t>any</a:t>
            </a:r>
            <a:r>
              <a:rPr lang="it-IT" dirty="0"/>
              <a:t> </a:t>
            </a:r>
            <a:r>
              <a:rPr lang="it-IT" dirty="0" err="1"/>
              <a:t>other</a:t>
            </a:r>
            <a:r>
              <a:rPr lang="it-IT" dirty="0"/>
              <a:t> </a:t>
            </a:r>
            <a:r>
              <a:rPr lang="it-IT" dirty="0" err="1"/>
              <a:t>type</a:t>
            </a:r>
            <a:r>
              <a:rPr lang="it-IT" dirty="0"/>
              <a:t> of </a:t>
            </a:r>
            <a:r>
              <a:rPr lang="it-IT" dirty="0" err="1"/>
              <a:t>attack</a:t>
            </a:r>
            <a:r>
              <a:rPr lang="it-IT" dirty="0"/>
              <a:t> </a:t>
            </a:r>
            <a:r>
              <a:rPr lang="it-IT" dirty="0" err="1"/>
              <a:t>is</a:t>
            </a:r>
            <a:r>
              <a:rPr lang="it-IT" dirty="0"/>
              <a:t> </a:t>
            </a:r>
            <a:r>
              <a:rPr lang="it-IT" dirty="0" err="1"/>
              <a:t>crucial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To </a:t>
            </a:r>
            <a:r>
              <a:rPr lang="it-IT" dirty="0" err="1"/>
              <a:t>achieve</a:t>
            </a:r>
            <a:r>
              <a:rPr lang="it-IT" dirty="0"/>
              <a:t> </a:t>
            </a:r>
            <a:r>
              <a:rPr lang="it-IT" dirty="0" err="1"/>
              <a:t>this</a:t>
            </a:r>
            <a:r>
              <a:rPr lang="it-IT" dirty="0"/>
              <a:t> </a:t>
            </a:r>
            <a:r>
              <a:rPr lang="it-IT" dirty="0" err="1"/>
              <a:t>many</a:t>
            </a:r>
            <a:r>
              <a:rPr lang="it-IT" dirty="0"/>
              <a:t> </a:t>
            </a:r>
            <a:r>
              <a:rPr lang="it-IT" dirty="0" err="1"/>
              <a:t>mitigations</a:t>
            </a:r>
            <a:r>
              <a:rPr lang="it-IT" dirty="0"/>
              <a:t> </a:t>
            </a:r>
            <a:r>
              <a:rPr lang="it-IT" dirty="0" err="1"/>
              <a:t>measures</a:t>
            </a:r>
            <a:r>
              <a:rPr lang="it-IT" dirty="0"/>
              <a:t> </a:t>
            </a:r>
            <a:r>
              <a:rPr lang="it-IT" dirty="0" err="1"/>
              <a:t>have</a:t>
            </a:r>
            <a:r>
              <a:rPr lang="it-IT" dirty="0"/>
              <a:t> </a:t>
            </a:r>
            <a:r>
              <a:rPr lang="it-IT" dirty="0" err="1"/>
              <a:t>been</a:t>
            </a:r>
            <a:r>
              <a:rPr lang="it-IT" dirty="0"/>
              <a:t> </a:t>
            </a:r>
            <a:r>
              <a:rPr lang="it-IT" dirty="0" err="1"/>
              <a:t>deployed</a:t>
            </a:r>
            <a:r>
              <a:rPr lang="it-IT" dirty="0"/>
              <a:t> </a:t>
            </a:r>
            <a:r>
              <a:rPr lang="it-IT" dirty="0" err="1"/>
              <a:t>across</a:t>
            </a:r>
            <a:r>
              <a:rPr lang="it-IT" dirty="0"/>
              <a:t> the </a:t>
            </a:r>
            <a:r>
              <a:rPr lang="it-IT" dirty="0" err="1"/>
              <a:t>years</a:t>
            </a:r>
            <a:r>
              <a:rPr lang="it-IT" dirty="0"/>
              <a:t> and </a:t>
            </a:r>
            <a:r>
              <a:rPr lang="it-IT" dirty="0" err="1"/>
              <a:t>we</a:t>
            </a:r>
            <a:r>
              <a:rPr lang="it-IT" dirty="0"/>
              <a:t> are gonna </a:t>
            </a:r>
            <a:r>
              <a:rPr lang="it-IT" dirty="0" err="1"/>
              <a:t>see</a:t>
            </a:r>
            <a:r>
              <a:rPr lang="it-IT" dirty="0"/>
              <a:t> some of </a:t>
            </a:r>
            <a:r>
              <a:rPr lang="it-IT" dirty="0" err="1"/>
              <a:t>them</a:t>
            </a:r>
            <a:r>
              <a:rPr lang="it-IT" dirty="0"/>
              <a:t> in </a:t>
            </a:r>
            <a:r>
              <a:rPr lang="it-IT" dirty="0" err="1"/>
              <a:t>this</a:t>
            </a:r>
            <a:r>
              <a:rPr lang="it-IT" dirty="0"/>
              <a:t> </a:t>
            </a:r>
            <a:r>
              <a:rPr lang="it-IT" dirty="0" err="1"/>
              <a:t>section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sz="2400" dirty="0"/>
              <a:t>T</a:t>
            </a:r>
            <a:r>
              <a:rPr lang="en-GB" sz="2400" dirty="0"/>
              <a:t>o ensure the success of the project, it is essential to establish a clear methodology</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Why</a:t>
            </a:r>
            <a:r>
              <a:rPr lang="it-IT" dirty="0"/>
              <a:t> a </a:t>
            </a:r>
            <a:r>
              <a:rPr lang="it-IT" dirty="0" err="1">
                <a:solidFill>
                  <a:schemeClr val="accent1"/>
                </a:solidFill>
              </a:rPr>
              <a:t>DDoS</a:t>
            </a:r>
            <a:r>
              <a:rPr lang="it-IT" dirty="0"/>
              <a:t> </a:t>
            </a:r>
            <a:r>
              <a:rPr lang="it-IT" dirty="0" err="1"/>
              <a:t>attack</a:t>
            </a:r>
            <a:endParaRPr lang="it-IT" dirty="0"/>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cs typeface="Arial"/>
                <a:sym typeface="Arial"/>
              </a:rPr>
              <a:t>DNS</a:t>
            </a:r>
            <a:r>
              <a:rPr lang="it-IT" dirty="0"/>
              <a:t> </a:t>
            </a:r>
            <a:r>
              <a:rPr lang="it-IT" dirty="0" err="1"/>
              <a:t>overview</a:t>
            </a:r>
            <a:endParaRPr lang="it-IT" dirty="0"/>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Experimental</a:t>
            </a:r>
            <a:r>
              <a:rPr lang="it-IT" dirty="0"/>
              <a:t> </a:t>
            </a:r>
            <a:r>
              <a:rPr lang="it-IT" dirty="0">
                <a:solidFill>
                  <a:schemeClr val="accent1"/>
                </a:solidFill>
              </a:rPr>
              <a:t>Setup</a:t>
            </a:r>
            <a:endParaRPr lang="it-IT"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t>DNS </a:t>
            </a:r>
            <a:r>
              <a:rPr lang="it-IT" dirty="0">
                <a:solidFill>
                  <a:schemeClr val="accent1"/>
                </a:solidFill>
              </a:rPr>
              <a:t>Server </a:t>
            </a:r>
            <a:r>
              <a:rPr lang="it-IT" dirty="0" err="1">
                <a:solidFill>
                  <a:schemeClr val="bg2"/>
                </a:solidFill>
              </a:rPr>
              <a:t>configuration</a:t>
            </a:r>
            <a:endParaRPr lang="it-IT" dirty="0">
              <a:solidFill>
                <a:schemeClr val="bg2"/>
              </a:solidFill>
            </a:endParaRP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Mitigation</a:t>
            </a:r>
            <a:br>
              <a:rPr lang="it-IT" dirty="0"/>
            </a:br>
            <a:r>
              <a:rPr lang="it-IT" dirty="0" err="1">
                <a:solidFill>
                  <a:schemeClr val="accent1"/>
                </a:solidFill>
              </a:rPr>
              <a:t>Mechanisms</a:t>
            </a:r>
            <a:endParaRPr lang="it-IT"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Attack </a:t>
            </a:r>
            <a:r>
              <a:rPr lang="it-IT" sz="6600" dirty="0">
                <a:solidFill>
                  <a:srgbClr val="B9D4B4"/>
                </a:solidFill>
              </a:rPr>
              <a:t>Scripts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r>
              <a:rPr lang="en" sz="6000" dirty="0">
                <a:solidFill>
                  <a:schemeClr val="accent2"/>
                </a:solidFill>
              </a:rPr>
              <a:t>.</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1"/>
                </a:solidFill>
              </a:rPr>
              <a:t>&lt;p&gt;</a:t>
            </a:r>
            <a:r>
              <a:rPr lang="en" sz="2100" dirty="0">
                <a:solidFill>
                  <a:schemeClr val="accent3"/>
                </a:solidFill>
              </a:rPr>
              <a:t> </a:t>
            </a:r>
            <a:r>
              <a:rPr lang="en" dirty="0"/>
              <a:t>Distributed Denial of Service (DDoS) is a cyber attack aimed at running out of service a given target. </a:t>
            </a:r>
            <a:r>
              <a:rPr lang="en"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US" dirty="0"/>
              <a:t>DNS is vital for the Internet, so protecting it from DDoS and any other type of attack is crucial.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a:t>
            </a:r>
          </a:p>
          <a:p>
            <a:r>
              <a:rPr lang="en-US" sz="2400" dirty="0"/>
              <a:t>Side effect: impact on server resources </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233160" y="2829017"/>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172286" y="3629485"/>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sz="3200" b="1" dirty="0">
                <a:solidFill>
                  <a:schemeClr val="bg2"/>
                </a:solidFill>
                <a:latin typeface="Roboto Mono" pitchFamily="49" charset="0"/>
                <a:ea typeface="Roboto Mono" pitchFamily="49" charset="0"/>
              </a:rPr>
              <a:t>WHAT IS THE DNS ?</a:t>
            </a: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80846"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 b="0" dirty="0">
                <a:solidFill>
                  <a:schemeClr val="accent3"/>
                </a:solidFill>
              </a:rPr>
              <a:t>&lt;p&gt;</a:t>
            </a:r>
            <a:r>
              <a:rPr lang="en" b="0" dirty="0"/>
              <a:t> </a:t>
            </a:r>
            <a:r>
              <a:rPr lang="it-IT" dirty="0"/>
              <a:t>1/3 of </a:t>
            </a:r>
            <a:r>
              <a:rPr lang="it-IT" dirty="0" err="1"/>
              <a:t>all</a:t>
            </a:r>
            <a:r>
              <a:rPr lang="it-IT" dirty="0"/>
              <a:t> </a:t>
            </a:r>
            <a:r>
              <a:rPr lang="it-IT" dirty="0" err="1"/>
              <a:t>DDoS</a:t>
            </a:r>
            <a:r>
              <a:rPr lang="it-IT" dirty="0"/>
              <a:t> </a:t>
            </a:r>
            <a:r>
              <a:rPr lang="it-IT" dirty="0" err="1"/>
              <a:t>attacks</a:t>
            </a:r>
            <a:r>
              <a:rPr lang="it-IT" dirty="0"/>
              <a:t> are DNS-</a:t>
            </a:r>
            <a:r>
              <a:rPr lang="it-IT" dirty="0" err="1"/>
              <a:t>based</a:t>
            </a:r>
            <a:r>
              <a:rPr lang="it-IT" dirty="0"/>
              <a:t>. </a:t>
            </a:r>
            <a:r>
              <a:rPr lang="en" b="0" dirty="0">
                <a:solidFill>
                  <a:schemeClr val="accent3"/>
                </a:solidFill>
              </a:rPr>
              <a:t>&lt;p&gt;</a:t>
            </a:r>
            <a:r>
              <a:rPr lang="en" b="0" dirty="0"/>
              <a:t> </a:t>
            </a:r>
            <a:endParaRPr lang="it-IT"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1"/>
                </a:solidFill>
              </a:rPr>
              <a:t>&lt;p&gt;</a:t>
            </a:r>
            <a:r>
              <a:rPr lang="en" sz="2100" dirty="0">
                <a:solidFill>
                  <a:schemeClr val="accent3"/>
                </a:solidFill>
              </a:rPr>
              <a:t> </a:t>
            </a:r>
            <a:r>
              <a:rPr lang="en" dirty="0"/>
              <a:t>Distributed Denial of Service (DDoS) is a cyber attack aimed at running out of service a given target. </a:t>
            </a:r>
            <a:r>
              <a:rPr lang="en"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4086302"/>
            <a:ext cx="9163383"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sz="2100" dirty="0">
                <a:solidFill>
                  <a:schemeClr val="bg2"/>
                </a:solidFill>
              </a:rPr>
              <a:t>There are many types of DNS-based DDoS attacks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817327"/>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766785"/>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2.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84741-F706-468E-87AF-CB06C784C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1458</TotalTime>
  <Words>2998</Words>
  <Application>Microsoft Macintosh PowerPoint</Application>
  <PresentationFormat>Widescreen</PresentationFormat>
  <Paragraphs>363</Paragraphs>
  <Slides>38</Slides>
  <Notes>37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38</vt:i4>
      </vt:variant>
    </vt:vector>
  </HeadingPairs>
  <TitlesOfParts>
    <vt:vector size="47"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Attack Scripts</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Presentazione standard di PowerPoint</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Andrea Alberti</cp:lastModifiedBy>
  <cp:revision>20</cp:revision>
  <dcterms:modified xsi:type="dcterms:W3CDTF">2023-06-13T12:05:53Z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