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84" r:id="rId6"/>
    <p:sldId id="281" r:id="rId7"/>
    <p:sldId id="283" r:id="rId8"/>
    <p:sldId id="282" r:id="rId9"/>
    <p:sldId id="285" r:id="rId10"/>
    <p:sldId id="286" r:id="rId11"/>
    <p:sldId id="261" r:id="rId12"/>
    <p:sldId id="287" r:id="rId13"/>
    <p:sldId id="289" r:id="rId14"/>
  </p:sldIdLst>
  <p:sldSz cx="12192000" cy="6858000"/>
  <p:notesSz cx="6858000" cy="9144000"/>
  <p:embeddedFontLst>
    <p:embeddedFont>
      <p:font typeface="Abril Fatface" panose="02000503000000020003" pitchFamily="2" charset="7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/>
    <p:restoredTop sz="68437"/>
  </p:normalViewPr>
  <p:slideViewPr>
    <p:cSldViewPr snapToGrid="0">
      <p:cViewPr varScale="1">
        <p:scale>
          <a:sx n="114" d="100"/>
          <a:sy n="114" d="100"/>
        </p:scale>
        <p:origin x="19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44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DNS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vital</a:t>
            </a:r>
            <a:r>
              <a:rPr lang="it-IT" dirty="0"/>
              <a:t> for the internet, so </a:t>
            </a:r>
            <a:r>
              <a:rPr lang="it-IT" dirty="0" err="1"/>
              <a:t>protecting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from </a:t>
            </a:r>
            <a:r>
              <a:rPr lang="it-IT" dirty="0" err="1"/>
              <a:t>DDoS</a:t>
            </a:r>
            <a:r>
              <a:rPr lang="it-IT" dirty="0"/>
              <a:t> and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crucial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mitigations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deployed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</a:t>
            </a:r>
            <a:r>
              <a:rPr lang="it-IT" dirty="0" err="1"/>
              <a:t>years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are gonna </a:t>
            </a:r>
            <a:r>
              <a:rPr lang="it-IT" dirty="0" err="1"/>
              <a:t>see</a:t>
            </a:r>
            <a:r>
              <a:rPr lang="it-IT" dirty="0"/>
              <a:t> some of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909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roughly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Proactive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aimed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identifying</a:t>
            </a:r>
            <a:r>
              <a:rPr lang="it-IT" dirty="0"/>
              <a:t> and stop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the system </a:t>
            </a:r>
            <a:r>
              <a:rPr lang="it-IT" dirty="0" err="1"/>
              <a:t>resilience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Read the </a:t>
            </a:r>
            <a:r>
              <a:rPr lang="it-IT" dirty="0" err="1"/>
              <a:t>measures</a:t>
            </a:r>
            <a:r>
              <a:rPr lang="it-IT" dirty="0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idea </a:t>
            </a:r>
            <a:r>
              <a:rPr lang="it-IT" dirty="0" err="1"/>
              <a:t>behind</a:t>
            </a:r>
            <a:r>
              <a:rPr lang="it-IT" dirty="0"/>
              <a:t> the rate </a:t>
            </a:r>
            <a:r>
              <a:rPr lang="it-IT" dirty="0" err="1"/>
              <a:t>limiting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enumber</a:t>
            </a:r>
            <a:r>
              <a:rPr lang="it-IT" dirty="0"/>
              <a:t> of </a:t>
            </a:r>
            <a:r>
              <a:rPr lang="it-IT" dirty="0" err="1"/>
              <a:t>response</a:t>
            </a:r>
            <a:r>
              <a:rPr lang="it-IT" dirty="0"/>
              <a:t> a server can </a:t>
            </a:r>
            <a:r>
              <a:rPr lang="it-IT" dirty="0" err="1"/>
              <a:t>provide</a:t>
            </a:r>
            <a:r>
              <a:rPr lang="it-IT" dirty="0"/>
              <a:t> to a </a:t>
            </a:r>
            <a:r>
              <a:rPr lang="it-IT" dirty="0" err="1"/>
              <a:t>given</a:t>
            </a:r>
            <a:r>
              <a:rPr lang="it-IT" dirty="0"/>
              <a:t> IP. </a:t>
            </a:r>
            <a:r>
              <a:rPr lang="it-IT" dirty="0" err="1"/>
              <a:t>That</a:t>
            </a:r>
            <a:r>
              <a:rPr lang="it-IT" dirty="0"/>
              <a:t> way the server can stop </a:t>
            </a:r>
            <a:r>
              <a:rPr lang="it-IT" dirty="0" err="1"/>
              <a:t>providing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 to the </a:t>
            </a:r>
            <a:r>
              <a:rPr lang="it-IT" dirty="0" err="1"/>
              <a:t>spoofed</a:t>
            </a:r>
            <a:r>
              <a:rPr lang="it-IT" dirty="0"/>
              <a:t> IP and the </a:t>
            </a:r>
            <a:r>
              <a:rPr lang="it-IT" dirty="0" err="1"/>
              <a:t>reflection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mitigated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regard</a:t>
            </a:r>
            <a:r>
              <a:rPr lang="it-IT" dirty="0"/>
              <a:t> the </a:t>
            </a:r>
            <a:r>
              <a:rPr lang="it-IT" dirty="0" err="1"/>
              <a:t>trusted</a:t>
            </a:r>
            <a:r>
              <a:rPr lang="it-IT" dirty="0"/>
              <a:t> sources the idea </a:t>
            </a:r>
            <a:r>
              <a:rPr lang="it-IT" dirty="0" err="1"/>
              <a:t>is</a:t>
            </a:r>
            <a:r>
              <a:rPr lang="it-IT" dirty="0"/>
              <a:t> to create a </a:t>
            </a:r>
            <a:r>
              <a:rPr lang="it-IT" dirty="0" err="1"/>
              <a:t>whitelist</a:t>
            </a:r>
            <a:r>
              <a:rPr lang="it-IT" dirty="0"/>
              <a:t> of IP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legitimated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queries to the DNS server.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Thereby</a:t>
            </a:r>
            <a:r>
              <a:rPr lang="it-IT" dirty="0"/>
              <a:t>, the </a:t>
            </a:r>
            <a:r>
              <a:rPr lang="it-IT" dirty="0" err="1"/>
              <a:t>number</a:t>
            </a:r>
            <a:r>
              <a:rPr lang="it-IT" dirty="0"/>
              <a:t> of IP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spoofed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and </a:t>
            </a:r>
            <a:r>
              <a:rPr lang="it-IT" dirty="0" err="1"/>
              <a:t>consequentely</a:t>
            </a:r>
            <a:r>
              <a:rPr lang="it-IT" dirty="0"/>
              <a:t> the </a:t>
            </a:r>
            <a:r>
              <a:rPr lang="it-IT" dirty="0" err="1"/>
              <a:t>probability</a:t>
            </a:r>
            <a:r>
              <a:rPr lang="it-IT" dirty="0"/>
              <a:t> of an </a:t>
            </a:r>
            <a:r>
              <a:rPr lang="it-IT" dirty="0" err="1"/>
              <a:t>attack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the risk of the </a:t>
            </a:r>
            <a:r>
              <a:rPr lang="it-IT" dirty="0" err="1"/>
              <a:t>trusted</a:t>
            </a:r>
            <a:r>
              <a:rPr lang="it-IT" dirty="0"/>
              <a:t> IP to be </a:t>
            </a:r>
            <a:r>
              <a:rPr lang="it-IT" dirty="0" err="1"/>
              <a:t>spoofed</a:t>
            </a:r>
            <a:r>
              <a:rPr lang="it-IT" dirty="0"/>
              <a:t>,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foolproof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Lastly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firewall to control and filter </a:t>
            </a:r>
            <a:r>
              <a:rPr lang="it-IT" dirty="0" err="1"/>
              <a:t>traffic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the queries and </a:t>
            </a:r>
            <a:r>
              <a:rPr lang="it-IT" dirty="0" err="1"/>
              <a:t>prevent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814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Here are some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first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anycast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. The idea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create </a:t>
            </a:r>
            <a:r>
              <a:rPr lang="it-IT" dirty="0" err="1"/>
              <a:t>replicas</a:t>
            </a:r>
            <a:r>
              <a:rPr lang="it-IT" dirty="0"/>
              <a:t> of the server </a:t>
            </a:r>
            <a:r>
              <a:rPr lang="it-IT" dirty="0" err="1"/>
              <a:t>all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logical</a:t>
            </a:r>
            <a:r>
              <a:rPr lang="it-IT" dirty="0"/>
              <a:t> IP and use the </a:t>
            </a:r>
            <a:r>
              <a:rPr lang="it-IT" dirty="0" err="1"/>
              <a:t>anycast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time the best server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criteria</a:t>
            </a:r>
            <a:r>
              <a:rPr lang="it-IT" dirty="0"/>
              <a:t> (like </a:t>
            </a:r>
            <a:r>
              <a:rPr lang="it-IT" dirty="0" err="1"/>
              <a:t>availability</a:t>
            </a:r>
            <a:r>
              <a:rPr lang="it-IT" dirty="0"/>
              <a:t> and </a:t>
            </a:r>
            <a:r>
              <a:rPr lang="it-IT" dirty="0" err="1"/>
              <a:t>traffic</a:t>
            </a:r>
            <a:r>
              <a:rPr lang="it-IT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Thereby</a:t>
            </a:r>
            <a:r>
              <a:rPr lang="it-IT" dirty="0"/>
              <a:t>, the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out of service </a:t>
            </a:r>
            <a:r>
              <a:rPr lang="it-IT" dirty="0" err="1"/>
              <a:t>all</a:t>
            </a:r>
            <a:r>
              <a:rPr lang="it-IT" dirty="0"/>
              <a:t> the server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more </a:t>
            </a:r>
            <a:r>
              <a:rPr lang="it-IT" dirty="0" err="1"/>
              <a:t>diffucult</a:t>
            </a:r>
            <a:r>
              <a:rPr lang="it-IT" dirty="0"/>
              <a:t> the </a:t>
            </a:r>
            <a:r>
              <a:rPr lang="it-IT" dirty="0" err="1"/>
              <a:t>higher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servers.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With machine learning the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some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like SVM, NN and </a:t>
            </a:r>
            <a:r>
              <a:rPr lang="it-IT" dirty="0" err="1"/>
              <a:t>trees</a:t>
            </a:r>
            <a:r>
              <a:rPr lang="it-IT" dirty="0"/>
              <a:t> (random </a:t>
            </a:r>
            <a:r>
              <a:rPr lang="it-IT" dirty="0" err="1"/>
              <a:t>forests</a:t>
            </a:r>
            <a:r>
              <a:rPr lang="it-IT" dirty="0"/>
              <a:t>) to discriminate </a:t>
            </a:r>
            <a:r>
              <a:rPr lang="it-IT" dirty="0" err="1"/>
              <a:t>between</a:t>
            </a:r>
            <a:r>
              <a:rPr lang="it-IT" dirty="0"/>
              <a:t> an </a:t>
            </a:r>
            <a:r>
              <a:rPr lang="it-IT" dirty="0" err="1"/>
              <a:t>attack</a:t>
            </a:r>
            <a:r>
              <a:rPr lang="it-IT" dirty="0"/>
              <a:t> situation and a </a:t>
            </a:r>
            <a:r>
              <a:rPr lang="it-IT" dirty="0" err="1"/>
              <a:t>legitimate</a:t>
            </a:r>
            <a:r>
              <a:rPr lang="it-IT" dirty="0"/>
              <a:t> one, </a:t>
            </a:r>
            <a:r>
              <a:rPr lang="it-IT" dirty="0" err="1"/>
              <a:t>according</a:t>
            </a:r>
            <a:r>
              <a:rPr lang="it-IT" dirty="0"/>
              <a:t> to some features </a:t>
            </a:r>
            <a:r>
              <a:rPr lang="it-IT" dirty="0" err="1"/>
              <a:t>extracted</a:t>
            </a:r>
            <a:r>
              <a:rPr lang="it-IT" dirty="0"/>
              <a:t> from the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recently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an </a:t>
            </a:r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can be </a:t>
            </a:r>
            <a:r>
              <a:rPr lang="it-IT" dirty="0" err="1"/>
              <a:t>fooled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apporach</a:t>
            </a:r>
            <a:r>
              <a:rPr lang="it-IT" dirty="0"/>
              <a:t> </a:t>
            </a:r>
            <a:r>
              <a:rPr lang="it-IT" dirty="0" err="1"/>
              <a:t>conists</a:t>
            </a:r>
            <a:r>
              <a:rPr lang="it-IT" dirty="0"/>
              <a:t> in </a:t>
            </a:r>
            <a:r>
              <a:rPr lang="it-IT" dirty="0" err="1"/>
              <a:t>taking</a:t>
            </a:r>
            <a:r>
              <a:rPr lang="it-IT" dirty="0"/>
              <a:t> a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netowrk</a:t>
            </a:r>
            <a:r>
              <a:rPr lang="it-IT" dirty="0"/>
              <a:t>, the </a:t>
            </a:r>
            <a:r>
              <a:rPr lang="it-IT" dirty="0" err="1"/>
              <a:t>classifier</a:t>
            </a:r>
            <a:r>
              <a:rPr lang="it-IT" dirty="0"/>
              <a:t> and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challenging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network can </a:t>
            </a:r>
            <a:r>
              <a:rPr lang="it-IT" dirty="0" err="1"/>
              <a:t>learn</a:t>
            </a:r>
            <a:r>
              <a:rPr lang="it-IT" dirty="0"/>
              <a:t> to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the features to </a:t>
            </a:r>
            <a:r>
              <a:rPr lang="it-IT" dirty="0" err="1"/>
              <a:t>fool</a:t>
            </a:r>
            <a:r>
              <a:rPr lang="it-IT" dirty="0"/>
              <a:t> the </a:t>
            </a:r>
            <a:r>
              <a:rPr lang="it-IT" dirty="0" err="1"/>
              <a:t>classifier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idea of </a:t>
            </a:r>
            <a:r>
              <a:rPr lang="it-IT" dirty="0" err="1"/>
              <a:t>cahching</a:t>
            </a:r>
            <a:r>
              <a:rPr lang="it-IT" dirty="0"/>
              <a:t> </a:t>
            </a:r>
            <a:r>
              <a:rPr lang="it-IT" dirty="0" err="1"/>
              <a:t>behavior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providing</a:t>
            </a:r>
            <a:r>
              <a:rPr lang="it-IT" dirty="0"/>
              <a:t> the </a:t>
            </a:r>
            <a:r>
              <a:rPr lang="it-IT" dirty="0" err="1"/>
              <a:t>cached</a:t>
            </a:r>
            <a:r>
              <a:rPr lang="it-IT" dirty="0"/>
              <a:t> entry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relevant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down, </a:t>
            </a:r>
            <a:r>
              <a:rPr lang="it-IT" dirty="0" err="1"/>
              <a:t>indipentely</a:t>
            </a:r>
            <a:r>
              <a:rPr lang="it-IT" dirty="0"/>
              <a:t> on the TTL. </a:t>
            </a:r>
            <a:r>
              <a:rPr lang="it-IT" dirty="0" err="1"/>
              <a:t>That</a:t>
            </a:r>
            <a:r>
              <a:rPr lang="it-IT" dirty="0"/>
              <a:t> way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an </a:t>
            </a:r>
            <a:r>
              <a:rPr lang="it-IT" dirty="0" err="1"/>
              <a:t>attack</a:t>
            </a:r>
            <a:r>
              <a:rPr lang="it-IT" dirty="0"/>
              <a:t> the </a:t>
            </a:r>
            <a:r>
              <a:rPr lang="it-IT" dirty="0" err="1"/>
              <a:t>cached</a:t>
            </a:r>
            <a:r>
              <a:rPr lang="it-IT" dirty="0"/>
              <a:t> entries can be </a:t>
            </a:r>
            <a:r>
              <a:rPr lang="it-IT" dirty="0" err="1"/>
              <a:t>served</a:t>
            </a:r>
            <a:r>
              <a:rPr lang="it-IT" dirty="0"/>
              <a:t>,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resilience</a:t>
            </a:r>
            <a:r>
              <a:rPr lang="it-IT" dirty="0"/>
              <a:t>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90394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first slide, </a:t>
            </a:r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implmenetation</a:t>
            </a:r>
            <a:r>
              <a:rPr lang="it-IT" dirty="0"/>
              <a:t> of a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, </a:t>
            </a:r>
            <a:r>
              <a:rPr lang="it-IT" dirty="0" err="1"/>
              <a:t>specifically</a:t>
            </a:r>
            <a:r>
              <a:rPr lang="it-IT" dirty="0"/>
              <a:t> a DNS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made </a:t>
            </a:r>
            <a:r>
              <a:rPr lang="it-IT" dirty="0" err="1"/>
              <a:t>at</a:t>
            </a:r>
            <a:r>
              <a:rPr lang="it-IT" dirty="0"/>
              <a:t> random,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a </a:t>
            </a:r>
            <a:r>
              <a:rPr lang="it-IT" dirty="0" err="1"/>
              <a:t>selection</a:t>
            </a:r>
            <a:r>
              <a:rPr lang="it-IT" dirty="0"/>
              <a:t> and </a:t>
            </a:r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i'm</a:t>
            </a:r>
            <a:r>
              <a:rPr lang="it-IT" dirty="0"/>
              <a:t> gonna introduce </a:t>
            </a:r>
            <a:r>
              <a:rPr lang="it-IT" dirty="0" err="1"/>
              <a:t>you</a:t>
            </a:r>
            <a:r>
              <a:rPr lang="it-IT" dirty="0"/>
              <a:t> to the </a:t>
            </a:r>
            <a:r>
              <a:rPr lang="it-IT" dirty="0" err="1"/>
              <a:t>reasons</a:t>
            </a:r>
            <a:r>
              <a:rPr lang="it-IT" dirty="0"/>
              <a:t> </a:t>
            </a:r>
            <a:r>
              <a:rPr lang="it-IT" dirty="0" err="1"/>
              <a:t>behind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are gonna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some </a:t>
            </a:r>
            <a:r>
              <a:rPr lang="it-IT" dirty="0" err="1"/>
              <a:t>kinds</a:t>
            </a:r>
            <a:r>
              <a:rPr lang="it-IT" dirty="0"/>
              <a:t> of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from the </a:t>
            </a:r>
            <a:r>
              <a:rPr lang="it-IT" dirty="0" err="1"/>
              <a:t>intention</a:t>
            </a:r>
            <a:r>
              <a:rPr lang="it-IT" dirty="0"/>
              <a:t> of </a:t>
            </a:r>
            <a:r>
              <a:rPr lang="it-IT" dirty="0" err="1"/>
              <a:t>simulating</a:t>
            </a:r>
            <a:r>
              <a:rPr lang="it-IT" dirty="0"/>
              <a:t> a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, </a:t>
            </a: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from the figure,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ways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attack</a:t>
            </a:r>
            <a:r>
              <a:rPr lang="it-IT" dirty="0"/>
              <a:t> can be </a:t>
            </a:r>
            <a:r>
              <a:rPr lang="it-IT" dirty="0" err="1"/>
              <a:t>performed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Our</a:t>
            </a:r>
            <a:r>
              <a:rPr lang="it-IT" dirty="0"/>
              <a:t> goal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experimenting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 word situations and </a:t>
            </a:r>
            <a:r>
              <a:rPr lang="it-IT" dirty="0" err="1"/>
              <a:t>not</a:t>
            </a:r>
            <a:r>
              <a:rPr lang="it-IT" dirty="0"/>
              <a:t> just in </a:t>
            </a:r>
            <a:r>
              <a:rPr lang="it-IT" dirty="0" err="1"/>
              <a:t>sporadic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discovered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recent</a:t>
            </a:r>
            <a:r>
              <a:rPr lang="it-IT" dirty="0"/>
              <a:t> report by </a:t>
            </a:r>
            <a:r>
              <a:rPr lang="it-IT" dirty="0" err="1"/>
              <a:t>cloudflare</a:t>
            </a:r>
            <a:r>
              <a:rPr lang="it-IT" dirty="0"/>
              <a:t>, </a:t>
            </a:r>
            <a:r>
              <a:rPr lang="it-IT" dirty="0" err="1"/>
              <a:t>published</a:t>
            </a:r>
            <a:r>
              <a:rPr lang="it-IT" dirty="0"/>
              <a:t> in the first quarter of 2023, </a:t>
            </a:r>
            <a:r>
              <a:rPr lang="it-IT" dirty="0" err="1"/>
              <a:t>almost</a:t>
            </a:r>
            <a:r>
              <a:rPr lang="it-IT" dirty="0"/>
              <a:t> 1/3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are DNS </a:t>
            </a:r>
            <a:r>
              <a:rPr lang="it-IT" dirty="0" err="1"/>
              <a:t>based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inside the sub-</a:t>
            </a:r>
            <a:r>
              <a:rPr lang="it-IT" dirty="0" err="1"/>
              <a:t>category</a:t>
            </a:r>
            <a:r>
              <a:rPr lang="it-IT" dirty="0"/>
              <a:t> of the </a:t>
            </a:r>
            <a:r>
              <a:rPr lang="it-IT" dirty="0" err="1"/>
              <a:t>dns-based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possibilites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are </a:t>
            </a:r>
            <a:r>
              <a:rPr lang="it-IT" dirty="0" err="1"/>
              <a:t>listed</a:t>
            </a:r>
            <a:r>
              <a:rPr lang="it-IT" dirty="0"/>
              <a:t>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DNS query flood, TCP flood and DNS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49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DNS query flood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aimed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exahusting</a:t>
            </a:r>
            <a:r>
              <a:rPr lang="it-IT" dirty="0"/>
              <a:t> the target </a:t>
            </a:r>
            <a:r>
              <a:rPr lang="it-IT" dirty="0" err="1"/>
              <a:t>resources</a:t>
            </a:r>
            <a:r>
              <a:rPr lang="it-IT" dirty="0"/>
              <a:t>, by </a:t>
            </a:r>
            <a:r>
              <a:rPr lang="it-IT" dirty="0" err="1"/>
              <a:t>sending</a:t>
            </a:r>
            <a:r>
              <a:rPr lang="it-IT" dirty="0"/>
              <a:t>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DNS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key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sending</a:t>
            </a:r>
            <a:r>
              <a:rPr lang="it-IT" dirty="0"/>
              <a:t> </a:t>
            </a:r>
            <a:r>
              <a:rPr lang="it-IT" dirty="0" err="1"/>
              <a:t>lots</a:t>
            </a:r>
            <a:r>
              <a:rPr lang="it-IT" dirty="0"/>
              <a:t> of queries and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by the </a:t>
            </a:r>
            <a:r>
              <a:rPr lang="it-IT" dirty="0" err="1"/>
              <a:t>attackers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botnet. A botnet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army</a:t>
            </a:r>
            <a:r>
              <a:rPr lang="it-IT" dirty="0"/>
              <a:t> of </a:t>
            </a:r>
            <a:r>
              <a:rPr lang="it-IT" dirty="0" err="1"/>
              <a:t>compormised</a:t>
            </a:r>
            <a:r>
              <a:rPr lang="it-IT" dirty="0"/>
              <a:t> devices </a:t>
            </a:r>
            <a:r>
              <a:rPr lang="it-IT" dirty="0" err="1"/>
              <a:t>controlled</a:t>
            </a:r>
            <a:r>
              <a:rPr lang="it-IT" dirty="0"/>
              <a:t> by the </a:t>
            </a:r>
            <a:r>
              <a:rPr lang="it-IT" dirty="0" err="1"/>
              <a:t>attacker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DNS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can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target, a recursive NS or an </a:t>
            </a:r>
            <a:r>
              <a:rPr lang="it-IT" dirty="0" err="1"/>
              <a:t>authoritative</a:t>
            </a:r>
            <a:r>
              <a:rPr lang="it-IT" dirty="0"/>
              <a:t> 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the case the target </a:t>
            </a:r>
            <a:r>
              <a:rPr lang="it-IT" dirty="0" err="1"/>
              <a:t>is</a:t>
            </a:r>
            <a:r>
              <a:rPr lang="it-IT" dirty="0"/>
              <a:t> the first one,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by the </a:t>
            </a:r>
            <a:r>
              <a:rPr lang="it-IT" dirty="0" err="1"/>
              <a:t>attacker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</a:t>
            </a:r>
            <a:r>
              <a:rPr lang="it-IT" dirty="0" err="1"/>
              <a:t>crafting</a:t>
            </a:r>
            <a:r>
              <a:rPr lang="it-IT" dirty="0"/>
              <a:t> the queries in a </a:t>
            </a:r>
            <a:r>
              <a:rPr lang="it-IT" dirty="0" err="1"/>
              <a:t>such</a:t>
            </a:r>
            <a:r>
              <a:rPr lang="it-IT" dirty="0"/>
              <a:t> a way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cached</a:t>
            </a:r>
            <a:r>
              <a:rPr lang="it-IT" dirty="0"/>
              <a:t> in the server. </a:t>
            </a:r>
            <a:r>
              <a:rPr lang="it-IT" dirty="0" err="1"/>
              <a:t>That</a:t>
            </a:r>
            <a:r>
              <a:rPr lang="it-IT" dirty="0"/>
              <a:t> way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forced</a:t>
            </a:r>
            <a:r>
              <a:rPr lang="it-IT" dirty="0"/>
              <a:t> to query </a:t>
            </a:r>
            <a:r>
              <a:rPr lang="it-IT" dirty="0" err="1"/>
              <a:t>other</a:t>
            </a:r>
            <a:r>
              <a:rPr lang="it-IT" dirty="0"/>
              <a:t> NS </a:t>
            </a:r>
            <a:r>
              <a:rPr lang="it-IT" dirty="0" err="1"/>
              <a:t>until</a:t>
            </a:r>
            <a:r>
              <a:rPr lang="it-IT" dirty="0"/>
              <a:t>, </a:t>
            </a:r>
            <a:r>
              <a:rPr lang="it-IT" dirty="0" err="1"/>
              <a:t>eventually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r>
              <a:rPr lang="it-IT" dirty="0"/>
              <a:t> and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back to the client.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228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If</a:t>
            </a:r>
            <a:r>
              <a:rPr lang="it-IT" dirty="0"/>
              <a:t> the target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authoritative</a:t>
            </a:r>
            <a:r>
              <a:rPr lang="it-IT" dirty="0"/>
              <a:t> NS, the </a:t>
            </a:r>
            <a:r>
              <a:rPr lang="it-IT" dirty="0" err="1"/>
              <a:t>attack</a:t>
            </a:r>
            <a:r>
              <a:rPr lang="it-IT" dirty="0"/>
              <a:t> takes the name of water torture.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goal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case 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crafting</a:t>
            </a:r>
            <a:r>
              <a:rPr lang="it-IT" dirty="0"/>
              <a:t> queries </a:t>
            </a:r>
            <a:r>
              <a:rPr lang="it-IT" dirty="0" err="1"/>
              <a:t>taking</a:t>
            </a:r>
            <a:r>
              <a:rPr lang="it-IT" dirty="0"/>
              <a:t> the domain of the target and </a:t>
            </a:r>
            <a:r>
              <a:rPr lang="it-IT" dirty="0" err="1"/>
              <a:t>adding</a:t>
            </a:r>
            <a:r>
              <a:rPr lang="it-IT" dirty="0"/>
              <a:t> a random </a:t>
            </a:r>
            <a:r>
              <a:rPr lang="it-IT" dirty="0" err="1"/>
              <a:t>string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That</a:t>
            </a:r>
            <a:r>
              <a:rPr lang="it-IT" dirty="0"/>
              <a:t> way, </a:t>
            </a:r>
            <a:r>
              <a:rPr lang="it-IT" dirty="0" err="1"/>
              <a:t>we</a:t>
            </a:r>
            <a:r>
              <a:rPr lang="it-IT" dirty="0"/>
              <a:t> are sure the queries </a:t>
            </a:r>
            <a:r>
              <a:rPr lang="it-IT" dirty="0" err="1"/>
              <a:t>reach</a:t>
            </a:r>
            <a:r>
              <a:rPr lang="it-IT" dirty="0"/>
              <a:t> the target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to </a:t>
            </a:r>
            <a:r>
              <a:rPr lang="it-IT" dirty="0" err="1"/>
              <a:t>them</a:t>
            </a:r>
            <a:r>
              <a:rPr lang="it-IT" dirty="0"/>
              <a:t> NXDOMAIN.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03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TCP flood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the goal of </a:t>
            </a:r>
            <a:r>
              <a:rPr lang="it-IT" dirty="0" err="1"/>
              <a:t>exhausting</a:t>
            </a:r>
            <a:r>
              <a:rPr lang="it-IT" dirty="0"/>
              <a:t> the target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UDP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exploits the THREE-WAY </a:t>
            </a:r>
            <a:r>
              <a:rPr lang="it-IT" dirty="0" err="1"/>
              <a:t>handshaking</a:t>
            </a:r>
            <a:r>
              <a:rPr lang="it-IT" dirty="0"/>
              <a:t> of TCP.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open a large </a:t>
            </a:r>
            <a:r>
              <a:rPr lang="it-IT" dirty="0" err="1"/>
              <a:t>number</a:t>
            </a:r>
            <a:r>
              <a:rPr lang="it-IT" dirty="0"/>
              <a:t> of TCP connections </a:t>
            </a:r>
            <a:r>
              <a:rPr lang="it-IT" dirty="0" err="1"/>
              <a:t>without</a:t>
            </a:r>
            <a:r>
              <a:rPr lang="it-IT" dirty="0"/>
              <a:t> closing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forcing the target to use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to handle </a:t>
            </a:r>
            <a:r>
              <a:rPr lang="it-IT" dirty="0" err="1"/>
              <a:t>it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exhausted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39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last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DNS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goal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exhaust</a:t>
            </a:r>
            <a:r>
              <a:rPr lang="it-IT" dirty="0"/>
              <a:t> the target network </a:t>
            </a:r>
            <a:r>
              <a:rPr lang="it-IT" dirty="0" err="1"/>
              <a:t>bandwidth</a:t>
            </a:r>
            <a:r>
              <a:rPr lang="it-IT" dirty="0"/>
              <a:t> by </a:t>
            </a:r>
            <a:r>
              <a:rPr lang="it-IT" dirty="0" err="1"/>
              <a:t>exploiting</a:t>
            </a:r>
            <a:r>
              <a:rPr lang="it-IT" dirty="0"/>
              <a:t> the concepts of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It</a:t>
            </a:r>
            <a:r>
              <a:rPr lang="it-IT" dirty="0"/>
              <a:t> starts with the spoofing of the IP </a:t>
            </a:r>
            <a:r>
              <a:rPr lang="it-IT" dirty="0" err="1"/>
              <a:t>address</a:t>
            </a:r>
            <a:r>
              <a:rPr lang="it-IT" dirty="0"/>
              <a:t> of a </a:t>
            </a:r>
            <a:r>
              <a:rPr lang="it-IT" dirty="0" err="1"/>
              <a:t>victim</a:t>
            </a:r>
            <a:r>
              <a:rPr lang="it-IT" dirty="0"/>
              <a:t> by the </a:t>
            </a:r>
            <a:r>
              <a:rPr lang="it-IT" dirty="0" err="1"/>
              <a:t>attacker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lots</a:t>
            </a:r>
            <a:r>
              <a:rPr lang="it-IT" dirty="0"/>
              <a:t> of queries to a </a:t>
            </a:r>
            <a:r>
              <a:rPr lang="it-IT" dirty="0" err="1"/>
              <a:t>misconfigured</a:t>
            </a:r>
            <a:r>
              <a:rPr lang="it-IT" dirty="0"/>
              <a:t> DNS recursive server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r>
              <a:rPr lang="it-IT" dirty="0"/>
              <a:t> </a:t>
            </a:r>
            <a:r>
              <a:rPr lang="it-IT" dirty="0" err="1"/>
              <a:t>respond</a:t>
            </a:r>
            <a:r>
              <a:rPr lang="it-IT" dirty="0"/>
              <a:t> to the </a:t>
            </a:r>
            <a:r>
              <a:rPr lang="it-IT" dirty="0" err="1"/>
              <a:t>victim</a:t>
            </a:r>
            <a:r>
              <a:rPr lang="it-IT" dirty="0"/>
              <a:t> IP.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reflection</a:t>
            </a:r>
            <a:r>
              <a:rPr lang="it-IT" dirty="0"/>
              <a:t> on the name server.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the </a:t>
            </a:r>
            <a:r>
              <a:rPr lang="it-IT" dirty="0" err="1"/>
              <a:t>types</a:t>
            </a:r>
            <a:r>
              <a:rPr lang="it-IT" dirty="0"/>
              <a:t> of queries </a:t>
            </a:r>
            <a:r>
              <a:rPr lang="it-IT" dirty="0" err="1"/>
              <a:t>performed</a:t>
            </a:r>
            <a:r>
              <a:rPr lang="it-IT" dirty="0"/>
              <a:t> are of </a:t>
            </a:r>
            <a:r>
              <a:rPr lang="it-IT" dirty="0" err="1"/>
              <a:t>type</a:t>
            </a:r>
            <a:r>
              <a:rPr lang="it-IT" dirty="0"/>
              <a:t> ANY,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r>
              <a:rPr lang="it-IT" dirty="0"/>
              <a:t> 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query, </a:t>
            </a:r>
            <a:r>
              <a:rPr lang="it-IT" dirty="0" err="1"/>
              <a:t>leading</a:t>
            </a:r>
            <a:r>
              <a:rPr lang="it-IT" dirty="0"/>
              <a:t> to an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higher</a:t>
            </a:r>
            <a:r>
              <a:rPr lang="it-IT" dirty="0"/>
              <a:t> the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the </a:t>
            </a:r>
            <a:r>
              <a:rPr lang="it-IT" dirty="0" err="1"/>
              <a:t>higher</a:t>
            </a:r>
            <a:r>
              <a:rPr lang="it-IT" dirty="0"/>
              <a:t> the impact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cited</a:t>
            </a:r>
            <a:r>
              <a:rPr lang="it-IT" dirty="0"/>
              <a:t> report, DNS </a:t>
            </a:r>
            <a:r>
              <a:rPr lang="it-IT" dirty="0" err="1"/>
              <a:t>reflection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dns-based</a:t>
            </a:r>
            <a:r>
              <a:rPr lang="it-IT" dirty="0"/>
              <a:t> </a:t>
            </a:r>
            <a:r>
              <a:rPr lang="it-IT" dirty="0" err="1"/>
              <a:t>ddos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simulate </a:t>
            </a:r>
            <a:r>
              <a:rPr lang="it-IT" dirty="0" err="1"/>
              <a:t>it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58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96953" y="1419521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From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400" dirty="0">
                <a:solidFill>
                  <a:schemeClr val="accent3"/>
                </a:solidFill>
              </a:rPr>
              <a:t>Ripple</a:t>
            </a:r>
            <a:r>
              <a:rPr lang="en" sz="4000" dirty="0">
                <a:solidFill>
                  <a:schemeClr val="accent3"/>
                </a:solidFill>
              </a:rPr>
              <a:t>s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800" dirty="0">
                <a:solidFill>
                  <a:schemeClr val="tx1"/>
                </a:solidFill>
              </a:rPr>
              <a:t>to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1"/>
                </a:solidFill>
              </a:rPr>
              <a:t>Waves</a:t>
            </a:r>
            <a:br>
              <a:rPr lang="en" sz="4400" dirty="0"/>
            </a:br>
            <a:br>
              <a:rPr lang="en" sz="4400" dirty="0"/>
            </a:br>
            <a:r>
              <a:rPr lang="en" sz="4800" dirty="0">
                <a:solidFill>
                  <a:schemeClr val="tx1"/>
                </a:solidFill>
              </a:rPr>
              <a:t>DNS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4400" dirty="0">
                <a:solidFill>
                  <a:schemeClr val="accent3"/>
                </a:solidFill>
              </a:rPr>
              <a:t>Reflection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4800" dirty="0">
                <a:solidFill>
                  <a:schemeClr val="tx1"/>
                </a:solidFill>
              </a:rPr>
              <a:t>and</a:t>
            </a:r>
            <a:r>
              <a:rPr lang="en" sz="5400" dirty="0">
                <a:solidFill>
                  <a:schemeClr val="tx1"/>
                </a:solidFill>
              </a:rPr>
              <a:t> </a:t>
            </a:r>
            <a:r>
              <a:rPr lang="en" sz="5400" dirty="0">
                <a:solidFill>
                  <a:schemeClr val="accent1"/>
                </a:solidFill>
              </a:rPr>
              <a:t>Amplification </a:t>
            </a:r>
            <a:r>
              <a:rPr lang="en" sz="4800" dirty="0">
                <a:solidFill>
                  <a:schemeClr val="tx1"/>
                </a:solidFill>
              </a:rPr>
              <a:t>Attack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41690" y="5023185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b="1" i="1" dirty="0">
                <a:solidFill>
                  <a:schemeClr val="tx1"/>
                </a:solidFill>
              </a:rPr>
              <a:t>University of Pavia, Italy</a:t>
            </a:r>
            <a:endParaRPr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49"/>
            <a:ext cx="8894400" cy="10090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-US" dirty="0"/>
              <a:t>DNS is vital for the Internet, so protecting it from DDoS and any other type of attack is crucial.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Mechanisms for </a:t>
            </a:r>
            <a:r>
              <a:rPr lang="en" sz="6800" dirty="0">
                <a:solidFill>
                  <a:schemeClr val="accent3"/>
                </a:solidFill>
              </a:rPr>
              <a:t>MITIGATION 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it-IT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6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3400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273073" y="622928"/>
            <a:ext cx="4425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Proactive</a:t>
            </a:r>
            <a:r>
              <a:rPr lang="en" sz="3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840882" y="2163585"/>
            <a:ext cx="3289582" cy="28586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400" b="1" dirty="0"/>
              <a:t>Rate </a:t>
            </a:r>
            <a:r>
              <a:rPr lang="it-IT" sz="2400" b="1" dirty="0" err="1"/>
              <a:t>Limiting</a:t>
            </a:r>
            <a:endParaRPr lang="it-IT" sz="24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400" b="1" dirty="0" err="1"/>
              <a:t>Trusted</a:t>
            </a:r>
            <a:r>
              <a:rPr lang="it-IT" sz="2400" b="1" dirty="0"/>
              <a:t> Sources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400" b="1" dirty="0"/>
              <a:t>Firewall</a:t>
            </a:r>
          </a:p>
        </p:txBody>
      </p:sp>
      <p:sp>
        <p:nvSpPr>
          <p:cNvPr id="3" name="Google Shape;424;p27">
            <a:extLst>
              <a:ext uri="{FF2B5EF4-FFF2-40B4-BE49-F238E27FC236}">
                <a16:creationId xmlns:a16="http://schemas.microsoft.com/office/drawing/2014/main" id="{E4C66B90-A117-A805-7DAA-7DBE5BC72206}"/>
              </a:ext>
            </a:extLst>
          </p:cNvPr>
          <p:cNvSpPr txBox="1">
            <a:spLocks/>
          </p:cNvSpPr>
          <p:nvPr/>
        </p:nvSpPr>
        <p:spPr>
          <a:xfrm>
            <a:off x="6723664" y="622928"/>
            <a:ext cx="455620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it-IT" sz="3600" dirty="0" err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</a:t>
            </a:r>
            <a:r>
              <a:rPr lang="it-IT" sz="3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lang="it-IT" sz="36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Google Shape;426;p27">
            <a:extLst>
              <a:ext uri="{FF2B5EF4-FFF2-40B4-BE49-F238E27FC236}">
                <a16:creationId xmlns:a16="http://schemas.microsoft.com/office/drawing/2014/main" id="{416D7D4F-30FB-E091-B04E-436260D4E326}"/>
              </a:ext>
            </a:extLst>
          </p:cNvPr>
          <p:cNvSpPr txBox="1">
            <a:spLocks/>
          </p:cNvSpPr>
          <p:nvPr/>
        </p:nvSpPr>
        <p:spPr>
          <a:xfrm>
            <a:off x="6723664" y="2163585"/>
            <a:ext cx="4081552" cy="364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400" b="1" dirty="0"/>
              <a:t>Machine Learning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400" b="1" dirty="0" err="1"/>
              <a:t>Anycast</a:t>
            </a:r>
            <a:r>
              <a:rPr lang="it-IT" sz="2400" b="1" dirty="0"/>
              <a:t> </a:t>
            </a:r>
            <a:r>
              <a:rPr lang="it-IT" sz="2400" b="1" dirty="0" err="1"/>
              <a:t>Scheme</a:t>
            </a:r>
            <a:endParaRPr lang="it-IT" sz="24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400" b="1" dirty="0"/>
              <a:t>Caching </a:t>
            </a:r>
            <a:r>
              <a:rPr lang="it-IT" sz="2400" b="1" dirty="0" err="1"/>
              <a:t>Behavior</a:t>
            </a:r>
            <a:endParaRPr lang="it-IT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1115273" y="436400"/>
            <a:ext cx="9707400" cy="8662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Proactive </a:t>
            </a:r>
            <a:r>
              <a:rPr lang="en" sz="4400" dirty="0">
                <a:solidFill>
                  <a:schemeClr val="tx1"/>
                </a:solidFill>
              </a:rPr>
              <a:t>measures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Rate Limiting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Trusted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Sources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16529" y="2266456"/>
            <a:ext cx="1700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Firewall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793670"/>
            <a:ext cx="3080871" cy="2011137"/>
          </a:xfrm>
        </p:spPr>
        <p:txBody>
          <a:bodyPr/>
          <a:lstStyle/>
          <a:p>
            <a:r>
              <a:rPr lang="en-US" dirty="0"/>
              <a:t>Limit N. responses to same I</a:t>
            </a:r>
          </a:p>
          <a:p>
            <a:endParaRPr lang="en-US" dirty="0"/>
          </a:p>
          <a:p>
            <a:r>
              <a:rPr lang="en-US" dirty="0"/>
              <a:t>Reducing reflection effect</a:t>
            </a:r>
          </a:p>
          <a:p>
            <a:pPr marL="120650" indent="0">
              <a:buNone/>
            </a:pPr>
            <a:endParaRPr lang="en-US" dirty="0"/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076A97EC-A717-884B-6C94-9CD65492CCA2}"/>
              </a:ext>
            </a:extLst>
          </p:cNvPr>
          <p:cNvSpPr txBox="1">
            <a:spLocks/>
          </p:cNvSpPr>
          <p:nvPr/>
        </p:nvSpPr>
        <p:spPr>
          <a:xfrm>
            <a:off x="932941" y="4506599"/>
            <a:ext cx="3080871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lang="en-US" dirty="0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297" y="3505091"/>
            <a:ext cx="2920307" cy="2299716"/>
          </a:xfrm>
        </p:spPr>
        <p:txBody>
          <a:bodyPr/>
          <a:lstStyle/>
          <a:p>
            <a:r>
              <a:rPr lang="en-US" dirty="0"/>
              <a:t>Trusted whitelist</a:t>
            </a:r>
          </a:p>
          <a:p>
            <a:endParaRPr lang="en-US" dirty="0"/>
          </a:p>
          <a:p>
            <a:r>
              <a:rPr lang="en-US" dirty="0"/>
              <a:t>Reduce available IP to spoof</a:t>
            </a:r>
          </a:p>
          <a:p>
            <a:endParaRPr lang="en-US" dirty="0"/>
          </a:p>
          <a:p>
            <a:r>
              <a:rPr lang="en-US" dirty="0"/>
              <a:t>Risk trusted IP to be spoofed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77225" y="3940225"/>
            <a:ext cx="2920307" cy="113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Traffic control</a:t>
            </a:r>
          </a:p>
          <a:p>
            <a:endParaRPr lang="en-US" dirty="0"/>
          </a:p>
          <a:p>
            <a:r>
              <a:rPr lang="en-US" dirty="0"/>
              <a:t>Traffic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Anycast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Machine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42750" y="211256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Caching Behavior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429000"/>
            <a:ext cx="3080871" cy="2541816"/>
          </a:xfrm>
        </p:spPr>
        <p:txBody>
          <a:bodyPr/>
          <a:lstStyle/>
          <a:p>
            <a:r>
              <a:rPr lang="en-US" dirty="0"/>
              <a:t>Server replication</a:t>
            </a:r>
          </a:p>
          <a:p>
            <a:endParaRPr lang="en-US" dirty="0"/>
          </a:p>
          <a:p>
            <a:r>
              <a:rPr lang="en-US" dirty="0"/>
              <a:t>Traffic distribution (routing)</a:t>
            </a:r>
          </a:p>
          <a:p>
            <a:endParaRPr lang="en-US" dirty="0"/>
          </a:p>
          <a:p>
            <a:r>
              <a:rPr lang="en-US" dirty="0"/>
              <a:t>Hard to push all servers down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595" y="3443759"/>
            <a:ext cx="2920307" cy="2299716"/>
          </a:xfrm>
        </p:spPr>
        <p:txBody>
          <a:bodyPr/>
          <a:lstStyle/>
          <a:p>
            <a:r>
              <a:rPr lang="en-US" dirty="0"/>
              <a:t>Classification algorithms (SVM, Neural Networks, Trees)</a:t>
            </a:r>
          </a:p>
          <a:p>
            <a:endParaRPr lang="en-US" dirty="0"/>
          </a:p>
          <a:p>
            <a:r>
              <a:rPr lang="en-US" dirty="0"/>
              <a:t>Vulnerable to adversarial approach (EAD)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33068" y="3505091"/>
            <a:ext cx="2920307" cy="19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No TTL expired eviction if unavailability</a:t>
            </a:r>
          </a:p>
          <a:p>
            <a:endParaRPr lang="en-US" dirty="0"/>
          </a:p>
          <a:p>
            <a:r>
              <a:rPr lang="en-US" dirty="0"/>
              <a:t>Cached query served even during attack</a:t>
            </a:r>
          </a:p>
          <a:p>
            <a:endParaRPr lang="en-US" dirty="0"/>
          </a:p>
        </p:txBody>
      </p:sp>
      <p:sp>
        <p:nvSpPr>
          <p:cNvPr id="4" name="Google Shape;565;p38">
            <a:extLst>
              <a:ext uri="{FF2B5EF4-FFF2-40B4-BE49-F238E27FC236}">
                <a16:creationId xmlns:a16="http://schemas.microsoft.com/office/drawing/2014/main" id="{8250141F-6CF2-EED0-CAAD-59E1F0EC7076}"/>
              </a:ext>
            </a:extLst>
          </p:cNvPr>
          <p:cNvSpPr txBox="1">
            <a:spLocks/>
          </p:cNvSpPr>
          <p:nvPr/>
        </p:nvSpPr>
        <p:spPr>
          <a:xfrm>
            <a:off x="1115273" y="436400"/>
            <a:ext cx="9707400" cy="86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it-IT" sz="4400" dirty="0" err="1">
                <a:solidFill>
                  <a:schemeClr val="accent3"/>
                </a:solidFill>
                <a:latin typeface="Roboto Mono"/>
                <a:ea typeface="Roboto Mono"/>
                <a:sym typeface="Roboto Mono"/>
              </a:rPr>
              <a:t>Reactive</a:t>
            </a:r>
            <a:r>
              <a:rPr lang="it-IT" sz="4400" dirty="0">
                <a:solidFill>
                  <a:schemeClr val="accent1"/>
                </a:solidFill>
              </a:rPr>
              <a:t> </a:t>
            </a:r>
            <a:r>
              <a:rPr lang="it-IT" sz="4400" dirty="0" err="1">
                <a:solidFill>
                  <a:schemeClr val="tx1"/>
                </a:solidFill>
              </a:rPr>
              <a:t>measures</a:t>
            </a:r>
            <a:endParaRPr lang="it-IT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DDoS attack </a:t>
            </a:r>
            <a:r>
              <a:rPr lang="en" dirty="0">
                <a:solidFill>
                  <a:schemeClr val="accent1"/>
                </a:solidFill>
              </a:rPr>
              <a:t>types</a:t>
            </a:r>
            <a:r>
              <a:rPr lang="en" dirty="0"/>
              <a:t> and </a:t>
            </a:r>
            <a:r>
              <a:rPr lang="en" dirty="0">
                <a:solidFill>
                  <a:schemeClr val="accent1"/>
                </a:solidFill>
              </a:rPr>
              <a:t>reasons</a:t>
            </a:r>
            <a:r>
              <a:rPr lang="en" dirty="0"/>
              <a:t> behind the chosen method.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talk about this </a:t>
            </a:r>
            <a:r>
              <a:rPr lang="en">
                <a:solidFill>
                  <a:schemeClr val="accent3"/>
                </a:solidFill>
              </a:rPr>
              <a:t>second</a:t>
            </a:r>
            <a:r>
              <a:rPr lang="en"/>
              <a:t>.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After that we will talk about </a:t>
            </a:r>
            <a:r>
              <a:rPr lang="en">
                <a:solidFill>
                  <a:schemeClr val="accent1"/>
                </a:solidFill>
              </a:rPr>
              <a:t>this</a:t>
            </a:r>
            <a:r>
              <a:rPr lang="en"/>
              <a:t>.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</a:t>
            </a:r>
            <a:r>
              <a:rPr lang="en">
                <a:solidFill>
                  <a:schemeClr val="accent3"/>
                </a:solidFill>
              </a:rPr>
              <a:t>also </a:t>
            </a:r>
            <a:r>
              <a:rPr lang="en"/>
              <a:t>talk about this.</a:t>
            </a: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Then, we will talk about </a:t>
            </a:r>
            <a:r>
              <a:rPr lang="en" dirty="0">
                <a:solidFill>
                  <a:schemeClr val="accent2"/>
                </a:solidFill>
              </a:rPr>
              <a:t>this</a:t>
            </a:r>
            <a:r>
              <a:rPr lang="en" dirty="0"/>
              <a:t>.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And we will talk about this </a:t>
            </a:r>
            <a:r>
              <a:rPr lang="en">
                <a:solidFill>
                  <a:schemeClr val="accent2"/>
                </a:solidFill>
              </a:rPr>
              <a:t>last</a:t>
            </a:r>
            <a:r>
              <a:rPr lang="en"/>
              <a:t>.</a:t>
            </a:r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Distributed Denial of Service (DDoS) is a cyber attack aimed at running out of service a given target.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731490" y="1958191"/>
            <a:ext cx="7345500" cy="10657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DDoS </a:t>
            </a:r>
            <a:r>
              <a:rPr lang="en" sz="7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ono"/>
              </a:rPr>
              <a:t>Attack </a:t>
            </a:r>
            <a:r>
              <a:rPr lang="en" sz="7200" dirty="0">
                <a:sym typeface="Roboto Mono"/>
              </a:rPr>
              <a:t>Types</a:t>
            </a:r>
            <a:r>
              <a:rPr lang="en" sz="7200" dirty="0"/>
              <a:t> </a:t>
            </a:r>
            <a:endParaRPr sz="72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316800" y="194225"/>
            <a:ext cx="11648700" cy="6398100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34"/>
          <p:cNvPicPr preferRelativeResize="0"/>
          <p:nvPr/>
        </p:nvPicPr>
        <p:blipFill>
          <a:blip r:embed="rId3"/>
          <a:srcRect t="12422" b="12422"/>
          <a:stretch/>
        </p:blipFill>
        <p:spPr>
          <a:xfrm>
            <a:off x="550225" y="802978"/>
            <a:ext cx="5790000" cy="4351500"/>
          </a:xfrm>
          <a:prstGeom prst="roundRect">
            <a:avLst>
              <a:gd name="adj" fmla="val 3224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6591400" y="802975"/>
            <a:ext cx="53742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/>
              <a:t>THERE IS </a:t>
            </a:r>
            <a:r>
              <a:rPr lang="it-IT" sz="6000" dirty="0">
                <a:solidFill>
                  <a:schemeClr val="accent3"/>
                </a:solidFill>
              </a:rPr>
              <a:t>PLENTY</a:t>
            </a:r>
            <a:r>
              <a:rPr lang="it-IT" sz="6500" dirty="0"/>
              <a:t> </a:t>
            </a:r>
            <a:r>
              <a:rPr lang="it-IT" sz="6000" dirty="0"/>
              <a:t>OF DDOS </a:t>
            </a:r>
            <a:br>
              <a:rPr lang="it-IT" sz="6000" dirty="0"/>
            </a:br>
            <a:r>
              <a:rPr lang="it-IT" sz="6000" dirty="0"/>
              <a:t>ATTACK </a:t>
            </a:r>
            <a:r>
              <a:rPr lang="it-IT" sz="6000" dirty="0">
                <a:solidFill>
                  <a:schemeClr val="accent3"/>
                </a:solidFill>
              </a:rPr>
              <a:t>TYPES</a:t>
            </a: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413996" y="5088835"/>
            <a:ext cx="11129100" cy="12273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 dirty="0"/>
              <a:t>Our interest was in experimenting with a </a:t>
            </a:r>
            <a:r>
              <a:rPr lang="en-US" sz="2000" dirty="0">
                <a:solidFill>
                  <a:schemeClr val="accent1"/>
                </a:solidFill>
                <a:latin typeface="Roboto Mono" pitchFamily="49" charset="0"/>
                <a:ea typeface="Roboto Mono" pitchFamily="49" charset="0"/>
                <a:cs typeface="Roboto"/>
                <a:sym typeface="Roboto"/>
              </a:rPr>
              <a:t>commonly employed</a:t>
            </a:r>
            <a:r>
              <a:rPr lang="en-US" sz="2000" dirty="0"/>
              <a:t> approach in real-world scenarios, as </a:t>
            </a:r>
            <a:r>
              <a:rPr lang="en-US" sz="2000" dirty="0">
                <a:solidFill>
                  <a:schemeClr val="accent3"/>
                </a:solidFill>
                <a:latin typeface="Roboto Mono" pitchFamily="49" charset="0"/>
                <a:ea typeface="Roboto Mono" pitchFamily="49" charset="0"/>
                <a:cs typeface="Roboto"/>
                <a:sym typeface="Roboto"/>
              </a:rPr>
              <a:t>opposed</a:t>
            </a:r>
            <a:r>
              <a:rPr lang="en-US" sz="2000" dirty="0"/>
              <a:t> to </a:t>
            </a:r>
            <a:r>
              <a:rPr lang="en-US" sz="2000" dirty="0">
                <a:solidFill>
                  <a:schemeClr val="accent3"/>
                </a:solidFill>
                <a:latin typeface="Roboto Mono" pitchFamily="49" charset="0"/>
                <a:ea typeface="Roboto Mono" pitchFamily="49" charset="0"/>
                <a:cs typeface="Roboto"/>
              </a:rPr>
              <a:t>sporadic</a:t>
            </a:r>
            <a:r>
              <a:rPr lang="en-US" sz="2000" dirty="0"/>
              <a:t> cases.</a:t>
            </a:r>
          </a:p>
        </p:txBody>
      </p:sp>
      <p:grpSp>
        <p:nvGrpSpPr>
          <p:cNvPr id="500" name="Google Shape;500;p34"/>
          <p:cNvGrpSpPr/>
          <p:nvPr/>
        </p:nvGrpSpPr>
        <p:grpSpPr>
          <a:xfrm>
            <a:off x="704646" y="902484"/>
            <a:ext cx="635280" cy="147600"/>
            <a:chOff x="2147366" y="4139382"/>
            <a:chExt cx="635280" cy="147600"/>
          </a:xfrm>
        </p:grpSpPr>
        <p:sp>
          <p:nvSpPr>
            <p:cNvPr id="501" name="Google Shape;501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34"/>
          <p:cNvGrpSpPr/>
          <p:nvPr/>
        </p:nvGrpSpPr>
        <p:grpSpPr>
          <a:xfrm>
            <a:off x="413996" y="309734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83259" y="846216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1993" t="8727" r="2512" b="295"/>
          <a:stretch/>
        </p:blipFill>
        <p:spPr>
          <a:xfrm>
            <a:off x="5233160" y="2829017"/>
            <a:ext cx="6331240" cy="3409353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/>
          <p:cNvGrpSpPr/>
          <p:nvPr/>
        </p:nvGrpSpPr>
        <p:grpSpPr>
          <a:xfrm>
            <a:off x="5367912" y="2938266"/>
            <a:ext cx="693284" cy="168491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17;p26">
            <a:extLst>
              <a:ext uri="{FF2B5EF4-FFF2-40B4-BE49-F238E27FC236}">
                <a16:creationId xmlns:a16="http://schemas.microsoft.com/office/drawing/2014/main" id="{C8C7F280-8680-AACA-2F18-3DE655D41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686" y="1235533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DID YOU </a:t>
            </a:r>
            <a:r>
              <a:rPr lang="en" sz="6000" dirty="0">
                <a:solidFill>
                  <a:schemeClr val="accent3"/>
                </a:solidFill>
              </a:rPr>
              <a:t>KNOW?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" name="Google Shape;419;p26">
            <a:extLst>
              <a:ext uri="{FF2B5EF4-FFF2-40B4-BE49-F238E27FC236}">
                <a16:creationId xmlns:a16="http://schemas.microsoft.com/office/drawing/2014/main" id="{7983E4C8-2FB4-6D61-B685-03921B4569C9}"/>
              </a:ext>
            </a:extLst>
          </p:cNvPr>
          <p:cNvSpPr txBox="1">
            <a:spLocks/>
          </p:cNvSpPr>
          <p:nvPr/>
        </p:nvSpPr>
        <p:spPr>
          <a:xfrm>
            <a:off x="1290435" y="2947998"/>
            <a:ext cx="3746557" cy="6123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DDoS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involving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DNS:</a:t>
            </a: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endParaRPr lang="it-IT" sz="2000" b="1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8" name="Google Shape;419;p26">
            <a:extLst>
              <a:ext uri="{FF2B5EF4-FFF2-40B4-BE49-F238E27FC236}">
                <a16:creationId xmlns:a16="http://schemas.microsoft.com/office/drawing/2014/main" id="{98C7A0C1-23E8-968B-7F8C-6DC24FD0CF3A}"/>
              </a:ext>
            </a:extLst>
          </p:cNvPr>
          <p:cNvSpPr txBox="1">
            <a:spLocks/>
          </p:cNvSpPr>
          <p:nvPr/>
        </p:nvSpPr>
        <p:spPr>
          <a:xfrm>
            <a:off x="1321841" y="3560331"/>
            <a:ext cx="3746557" cy="221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Query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TCP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Reflection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and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Amplification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b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endParaRPr lang="it-IT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4ED45DBB-ED7C-A20E-CFC7-B48152D5951B}"/>
              </a:ext>
            </a:extLst>
          </p:cNvPr>
          <p:cNvSpPr txBox="1">
            <a:spLocks/>
          </p:cNvSpPr>
          <p:nvPr/>
        </p:nvSpPr>
        <p:spPr>
          <a:xfrm>
            <a:off x="780846" y="2031984"/>
            <a:ext cx="6711002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</a:t>
            </a:r>
            <a:r>
              <a:rPr lang="it-IT" dirty="0"/>
              <a:t>1/3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are DNS-</a:t>
            </a:r>
            <a:r>
              <a:rPr lang="it-IT" dirty="0" err="1"/>
              <a:t>based</a:t>
            </a:r>
            <a:r>
              <a:rPr lang="it-IT" dirty="0"/>
              <a:t>. </a:t>
            </a: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0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1345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Query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Flood</a:t>
            </a:r>
            <a:endParaRPr sz="48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3" y="278584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2" y="33954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DNS queries directly to target (botnet)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1" y="4023775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Target: </a:t>
            </a:r>
            <a:r>
              <a:rPr lang="en-US" b="0" dirty="0"/>
              <a:t>Recursive server or Authoritative server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6F71F5-F9AB-271D-3DEB-335341EE881E}"/>
              </a:ext>
            </a:extLst>
          </p:cNvPr>
          <p:cNvSpPr txBox="1"/>
          <p:nvPr/>
        </p:nvSpPr>
        <p:spPr>
          <a:xfrm>
            <a:off x="1943098" y="4898083"/>
            <a:ext cx="4794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Trick:</a:t>
            </a:r>
            <a:r>
              <a:rPr lang="en-US" sz="1600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b="0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queries not already cached </a:t>
            </a:r>
            <a:endParaRPr lang="en-US" sz="1600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78C3EC2E-CD83-8573-3893-A575674FECD2}"/>
              </a:ext>
            </a:extLst>
          </p:cNvPr>
          <p:cNvSpPr/>
          <p:nvPr/>
        </p:nvSpPr>
        <p:spPr>
          <a:xfrm>
            <a:off x="4042609" y="4601245"/>
            <a:ext cx="240631" cy="280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159252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Water </a:t>
            </a:r>
            <a:r>
              <a:rPr lang="en" sz="4800" dirty="0">
                <a:solidFill>
                  <a:schemeClr val="accent2"/>
                </a:solidFill>
                <a:latin typeface="Roboto Mono"/>
                <a:ea typeface="Roboto Mono"/>
                <a:cs typeface="Arial"/>
                <a:sym typeface="Arial"/>
              </a:rPr>
              <a:t>Torture</a:t>
            </a:r>
            <a:endParaRPr sz="2100" dirty="0">
              <a:solidFill>
                <a:schemeClr val="accent2"/>
              </a:solidFill>
              <a:latin typeface="Roboto Mono"/>
              <a:ea typeface="Roboto Mono"/>
              <a:cs typeface="Arial"/>
              <a:sym typeface="Arial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5" y="2939740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authoritative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4" y="35493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a huge amount of queries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2" y="4177675"/>
            <a:ext cx="955610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Creating FQDN as ‘[random host] + [target domain]’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168343" y="117990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TCP </a:t>
            </a:r>
            <a:r>
              <a:rPr lang="en" sz="4800" dirty="0">
                <a:solidFill>
                  <a:schemeClr val="tx1"/>
                </a:solidFill>
              </a:rPr>
              <a:t>Flood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3" y="2827411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2" y="3437011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Opening lots of TCP connections</a:t>
            </a:r>
            <a:endParaRPr lang="en-US" dirty="0"/>
          </a:p>
        </p:txBody>
      </p:sp>
      <p:sp>
        <p:nvSpPr>
          <p:cNvPr id="2" name="Sottotitolo 4">
            <a:extLst>
              <a:ext uri="{FF2B5EF4-FFF2-40B4-BE49-F238E27FC236}">
                <a16:creationId xmlns:a16="http://schemas.microsoft.com/office/drawing/2014/main" id="{FE501A94-738E-6049-3B47-B64C1BD8B1DF}"/>
              </a:ext>
            </a:extLst>
          </p:cNvPr>
          <p:cNvSpPr txBox="1">
            <a:spLocks/>
          </p:cNvSpPr>
          <p:nvPr/>
        </p:nvSpPr>
        <p:spPr>
          <a:xfrm>
            <a:off x="1081962" y="4046611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Do not close TCP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078535" y="1221620"/>
            <a:ext cx="9556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</a:t>
            </a:r>
            <a:r>
              <a:rPr lang="en" sz="4800" dirty="0">
                <a:solidFill>
                  <a:schemeClr val="accent3"/>
                </a:solidFill>
              </a:rPr>
              <a:t> Reflection </a:t>
            </a:r>
            <a:r>
              <a:rPr lang="en" sz="4800" dirty="0">
                <a:solidFill>
                  <a:schemeClr val="tx1"/>
                </a:solidFill>
              </a:rPr>
              <a:t>and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Amplification</a:t>
            </a:r>
            <a:endParaRPr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320" y="2030612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00322" y="2947904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bandwidth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00321" y="3557504"/>
            <a:ext cx="972755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Reflecting and Amplifying queries on DNS recursive NS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00319" y="4185839"/>
            <a:ext cx="972755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Spoofing IP (not difficult with UDP protocol) + ANY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630AEC-1255-B3A4-9719-413B9CA58BA5}"/>
              </a:ext>
            </a:extLst>
          </p:cNvPr>
          <p:cNvSpPr txBox="1"/>
          <p:nvPr/>
        </p:nvSpPr>
        <p:spPr>
          <a:xfrm>
            <a:off x="1150724" y="4918465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It is the Most used DNS-based DDoS attack</a:t>
            </a:r>
            <a:endParaRPr lang="en-US" sz="1800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63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1475</Words>
  <Application>Microsoft Macintosh PowerPoint</Application>
  <PresentationFormat>Widescreen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Calibri</vt:lpstr>
      <vt:lpstr>Abril Fatface</vt:lpstr>
      <vt:lpstr>Roboto Mono</vt:lpstr>
      <vt:lpstr>Arial</vt:lpstr>
      <vt:lpstr>Aldrich</vt:lpstr>
      <vt:lpstr>Roboto</vt:lpstr>
      <vt:lpstr>SlidesMania</vt:lpstr>
      <vt:lpstr>From Ripples to Waves  DNS Reflection and Amplification Attack</vt:lpstr>
      <vt:lpstr>06</vt:lpstr>
      <vt:lpstr>DDoS Attack Types </vt:lpstr>
      <vt:lpstr>THERE IS PLENTY OF DDOS  ATTACK TYPES</vt:lpstr>
      <vt:lpstr>DID YOU KNOW?</vt:lpstr>
      <vt:lpstr>DNS Query Flood</vt:lpstr>
      <vt:lpstr>DNS Water Torture</vt:lpstr>
      <vt:lpstr>TCP Flood</vt:lpstr>
      <vt:lpstr>DNS Reflection and Amplification</vt:lpstr>
      <vt:lpstr>Mechanisms for MITIGATION </vt:lpstr>
      <vt:lpstr>Proactive measures</vt:lpstr>
      <vt:lpstr>Proactive measures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 DNS reflection and amplification</dc:title>
  <cp:lastModifiedBy>Andrea Alberti</cp:lastModifiedBy>
  <cp:revision>6</cp:revision>
  <dcterms:modified xsi:type="dcterms:W3CDTF">2023-06-07T16:08:02Z</dcterms:modified>
</cp:coreProperties>
</file>