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4"/>
  </p:sldMasterIdLst>
  <p:notesMasterIdLst>
    <p:notesMasterId r:id="rId50"/>
  </p:notesMasterIdLst>
  <p:sldIdLst>
    <p:sldId id="256" r:id="rId5"/>
    <p:sldId id="307" r:id="rId6"/>
    <p:sldId id="259" r:id="rId7"/>
    <p:sldId id="268" r:id="rId8"/>
    <p:sldId id="284" r:id="rId9"/>
    <p:sldId id="308" r:id="rId10"/>
    <p:sldId id="314" r:id="rId11"/>
    <p:sldId id="269" r:id="rId12"/>
    <p:sldId id="315" r:id="rId13"/>
    <p:sldId id="309" r:id="rId14"/>
    <p:sldId id="281" r:id="rId15"/>
    <p:sldId id="283" r:id="rId16"/>
    <p:sldId id="282" r:id="rId17"/>
    <p:sldId id="285" r:id="rId18"/>
    <p:sldId id="290" r:id="rId19"/>
    <p:sldId id="291" r:id="rId20"/>
    <p:sldId id="292" r:id="rId21"/>
    <p:sldId id="294" r:id="rId22"/>
    <p:sldId id="295" r:id="rId23"/>
    <p:sldId id="296" r:id="rId24"/>
    <p:sldId id="297" r:id="rId25"/>
    <p:sldId id="299" r:id="rId26"/>
    <p:sldId id="300" r:id="rId27"/>
    <p:sldId id="301" r:id="rId28"/>
    <p:sldId id="310" r:id="rId29"/>
    <p:sldId id="317" r:id="rId30"/>
    <p:sldId id="258" r:id="rId31"/>
    <p:sldId id="318" r:id="rId32"/>
    <p:sldId id="260" r:id="rId33"/>
    <p:sldId id="265" r:id="rId34"/>
    <p:sldId id="257" r:id="rId35"/>
    <p:sldId id="302" r:id="rId36"/>
    <p:sldId id="267" r:id="rId37"/>
    <p:sldId id="303" r:id="rId38"/>
    <p:sldId id="270" r:id="rId39"/>
    <p:sldId id="305" r:id="rId40"/>
    <p:sldId id="306" r:id="rId41"/>
    <p:sldId id="273" r:id="rId42"/>
    <p:sldId id="298" r:id="rId43"/>
    <p:sldId id="261" r:id="rId44"/>
    <p:sldId id="287" r:id="rId45"/>
    <p:sldId id="289" r:id="rId46"/>
    <p:sldId id="311" r:id="rId47"/>
    <p:sldId id="312" r:id="rId48"/>
    <p:sldId id="313" r:id="rId4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17"/>
    <p:restoredTop sz="68450"/>
  </p:normalViewPr>
  <p:slideViewPr>
    <p:cSldViewPr snapToGrid="0">
      <p:cViewPr varScale="1">
        <p:scale>
          <a:sx n="78" d="100"/>
          <a:sy n="78" d="100"/>
        </p:scale>
        <p:origin x="1710"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128" d="100"/>
          <a:sy n="128" d="100"/>
        </p:scale>
        <p:origin x="4440"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As</a:t>
            </a:r>
            <a:r>
              <a:rPr lang="it-IT" dirty="0"/>
              <a:t> </a:t>
            </a:r>
            <a:r>
              <a:rPr lang="it-IT" dirty="0" err="1"/>
              <a:t>karim</a:t>
            </a:r>
            <a:r>
              <a:rPr lang="it-IT" dirty="0"/>
              <a:t> </a:t>
            </a:r>
            <a:r>
              <a:rPr lang="it-IT" dirty="0" err="1"/>
              <a:t>said</a:t>
            </a:r>
            <a:r>
              <a:rPr lang="it-IT" dirty="0"/>
              <a:t> </a:t>
            </a:r>
            <a:r>
              <a:rPr lang="it-IT" dirty="0" err="1"/>
              <a:t>we</a:t>
            </a:r>
            <a:r>
              <a:rPr lang="it-IT" dirty="0"/>
              <a:t> </a:t>
            </a:r>
            <a:r>
              <a:rPr lang="it-IT" dirty="0" err="1"/>
              <a:t>opted</a:t>
            </a:r>
            <a:r>
              <a:rPr lang="it-IT" dirty="0"/>
              <a:t> for a DNS </a:t>
            </a:r>
            <a:r>
              <a:rPr lang="it-IT" dirty="0" err="1"/>
              <a:t>based</a:t>
            </a:r>
            <a:r>
              <a:rPr lang="it-IT" dirty="0"/>
              <a:t> </a:t>
            </a:r>
            <a:r>
              <a:rPr lang="it-IT" dirty="0" err="1"/>
              <a:t>attack</a:t>
            </a:r>
            <a:r>
              <a:rPr lang="it-IT" dirty="0"/>
              <a:t>, </a:t>
            </a:r>
            <a:r>
              <a:rPr lang="it-IT" dirty="0" err="1"/>
              <a:t>however</a:t>
            </a:r>
            <a:r>
              <a:rPr lang="it-IT" dirty="0"/>
              <a:t> </a:t>
            </a:r>
            <a:r>
              <a:rPr lang="it-IT" dirty="0" err="1"/>
              <a:t>even</a:t>
            </a:r>
            <a:r>
              <a:rPr lang="it-IT" dirty="0"/>
              <a:t> inside the </a:t>
            </a:r>
            <a:r>
              <a:rPr lang="it-IT" dirty="0" err="1"/>
              <a:t>subcategory</a:t>
            </a:r>
            <a:r>
              <a:rPr lang="it-IT" dirty="0"/>
              <a:t> of </a:t>
            </a:r>
            <a:r>
              <a:rPr lang="it-IT" dirty="0" err="1"/>
              <a:t>dns</a:t>
            </a:r>
            <a:r>
              <a:rPr lang="it-IT" dirty="0"/>
              <a:t> </a:t>
            </a:r>
            <a:r>
              <a:rPr lang="it-IT" dirty="0" err="1"/>
              <a:t>based</a:t>
            </a:r>
            <a:r>
              <a:rPr lang="it-IT" dirty="0"/>
              <a:t> </a:t>
            </a:r>
            <a:r>
              <a:rPr lang="it-IT" dirty="0" err="1"/>
              <a:t>there</a:t>
            </a:r>
            <a:r>
              <a:rPr lang="it-IT" dirty="0"/>
              <a:t> are </a:t>
            </a:r>
            <a:r>
              <a:rPr lang="it-IT" dirty="0" err="1"/>
              <a:t>many</a:t>
            </a:r>
            <a:r>
              <a:rPr lang="it-IT" dirty="0"/>
              <a:t> </a:t>
            </a:r>
            <a:r>
              <a:rPr lang="it-IT" dirty="0" err="1"/>
              <a:t>types</a:t>
            </a:r>
            <a:r>
              <a:rPr lang="it-IT" dirty="0"/>
              <a:t> of </a:t>
            </a:r>
            <a:r>
              <a:rPr lang="it-IT" dirty="0" err="1"/>
              <a:t>attacks</a:t>
            </a:r>
            <a:r>
              <a:rPr lang="it-IT" dirty="0"/>
              <a:t>. </a:t>
            </a:r>
            <a:r>
              <a:rPr lang="it-IT" dirty="0" err="1"/>
              <a:t>We</a:t>
            </a:r>
            <a:r>
              <a:rPr lang="it-IT" dirty="0"/>
              <a:t> are gonna </a:t>
            </a:r>
            <a:r>
              <a:rPr lang="it-IT" dirty="0" err="1"/>
              <a:t>see</a:t>
            </a:r>
            <a:r>
              <a:rPr lang="it-IT" dirty="0"/>
              <a:t> </a:t>
            </a:r>
            <a:r>
              <a:rPr lang="it-IT" dirty="0" err="1"/>
              <a:t>briefly</a:t>
            </a:r>
            <a:r>
              <a:rPr lang="it-IT" dirty="0"/>
              <a:t> some </a:t>
            </a:r>
            <a:r>
              <a:rPr lang="it-IT" dirty="0" err="1"/>
              <a:t>kinds</a:t>
            </a:r>
            <a:r>
              <a:rPr lang="it-IT" dirty="0"/>
              <a:t> and in </a:t>
            </a:r>
            <a:r>
              <a:rPr lang="it-IT" dirty="0" err="1"/>
              <a:t>particular</a:t>
            </a:r>
            <a:r>
              <a:rPr lang="it-IT" dirty="0"/>
              <a:t> the </a:t>
            </a:r>
            <a:r>
              <a:rPr lang="it-IT" dirty="0" err="1"/>
              <a:t>reflection</a:t>
            </a:r>
            <a:r>
              <a:rPr lang="it-IT" dirty="0"/>
              <a:t> and </a:t>
            </a:r>
            <a:r>
              <a:rPr lang="it-IT" dirty="0" err="1"/>
              <a:t>amplification</a:t>
            </a:r>
            <a:r>
              <a:rPr lang="it-IT" dirty="0"/>
              <a:t> </a:t>
            </a:r>
            <a:r>
              <a:rPr lang="it-IT" dirty="0" err="1"/>
              <a:t>attack</a:t>
            </a:r>
            <a:r>
              <a:rPr lang="it-IT" dirty="0"/>
              <a:t>.</a:t>
            </a:r>
            <a:endParaRPr dirty="0"/>
          </a:p>
        </p:txBody>
      </p:sp>
    </p:spTree>
    <p:extLst>
      <p:ext uri="{BB962C8B-B14F-4D97-AF65-F5344CB8AC3E}">
        <p14:creationId xmlns:p14="http://schemas.microsoft.com/office/powerpoint/2010/main" val="3690947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DNS query flood </a:t>
            </a:r>
            <a:r>
              <a:rPr lang="it-IT" dirty="0" err="1"/>
              <a:t>is</a:t>
            </a:r>
            <a:r>
              <a:rPr lang="it-IT" dirty="0"/>
              <a:t> </a:t>
            </a:r>
            <a:r>
              <a:rPr lang="it-IT" dirty="0" err="1"/>
              <a:t>aimed</a:t>
            </a:r>
            <a:r>
              <a:rPr lang="it-IT" dirty="0"/>
              <a:t> </a:t>
            </a:r>
            <a:r>
              <a:rPr lang="it-IT" dirty="0" err="1"/>
              <a:t>at</a:t>
            </a:r>
            <a:r>
              <a:rPr lang="it-IT" dirty="0"/>
              <a:t> </a:t>
            </a:r>
            <a:r>
              <a:rPr lang="it-IT" dirty="0" err="1"/>
              <a:t>exahusting</a:t>
            </a:r>
            <a:r>
              <a:rPr lang="it-IT" dirty="0"/>
              <a:t> the target </a:t>
            </a:r>
            <a:r>
              <a:rPr lang="it-IT" dirty="0" err="1"/>
              <a:t>resources</a:t>
            </a:r>
            <a:r>
              <a:rPr lang="it-IT" dirty="0"/>
              <a:t>, by </a:t>
            </a:r>
            <a:r>
              <a:rPr lang="it-IT" dirty="0" err="1"/>
              <a:t>sending</a:t>
            </a:r>
            <a:r>
              <a:rPr lang="it-IT" dirty="0"/>
              <a:t> a </a:t>
            </a:r>
            <a:r>
              <a:rPr lang="it-IT" dirty="0" err="1"/>
              <a:t>huge</a:t>
            </a:r>
            <a:r>
              <a:rPr lang="it-IT" dirty="0"/>
              <a:t> </a:t>
            </a:r>
            <a:r>
              <a:rPr lang="it-IT" dirty="0" err="1"/>
              <a:t>amount</a:t>
            </a:r>
            <a:r>
              <a:rPr lang="it-IT" dirty="0"/>
              <a:t> of DNS queries.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key point </a:t>
            </a:r>
            <a:r>
              <a:rPr lang="it-IT" dirty="0" err="1"/>
              <a:t>is</a:t>
            </a:r>
            <a:r>
              <a:rPr lang="it-IT" dirty="0"/>
              <a:t> </a:t>
            </a:r>
            <a:r>
              <a:rPr lang="it-IT" dirty="0" err="1"/>
              <a:t>sending</a:t>
            </a:r>
            <a:r>
              <a:rPr lang="it-IT" dirty="0"/>
              <a:t> </a:t>
            </a:r>
            <a:r>
              <a:rPr lang="it-IT" dirty="0" err="1"/>
              <a:t>lots</a:t>
            </a:r>
            <a:r>
              <a:rPr lang="it-IT" dirty="0"/>
              <a:t> of queries and </a:t>
            </a:r>
            <a:r>
              <a:rPr lang="it-IT" dirty="0" err="1"/>
              <a:t>this</a:t>
            </a:r>
            <a:r>
              <a:rPr lang="it-IT" dirty="0"/>
              <a:t> </a:t>
            </a:r>
            <a:r>
              <a:rPr lang="it-IT" dirty="0" err="1"/>
              <a:t>is</a:t>
            </a:r>
            <a:r>
              <a:rPr lang="it-IT" dirty="0"/>
              <a:t> </a:t>
            </a:r>
            <a:r>
              <a:rPr lang="it-IT" dirty="0" err="1"/>
              <a:t>achieved</a:t>
            </a:r>
            <a:r>
              <a:rPr lang="it-IT" dirty="0"/>
              <a:t> by the </a:t>
            </a:r>
            <a:r>
              <a:rPr lang="it-IT" dirty="0" err="1"/>
              <a:t>attackers</a:t>
            </a:r>
            <a:r>
              <a:rPr lang="it-IT" dirty="0"/>
              <a:t> </a:t>
            </a:r>
            <a:r>
              <a:rPr lang="it-IT" dirty="0" err="1"/>
              <a:t>using</a:t>
            </a:r>
            <a:r>
              <a:rPr lang="it-IT" dirty="0"/>
              <a:t> a botnet. A botnet </a:t>
            </a:r>
            <a:r>
              <a:rPr lang="it-IT" dirty="0" err="1"/>
              <a:t>is</a:t>
            </a:r>
            <a:r>
              <a:rPr lang="it-IT" dirty="0"/>
              <a:t> an </a:t>
            </a:r>
            <a:r>
              <a:rPr lang="it-IT" dirty="0" err="1"/>
              <a:t>army</a:t>
            </a:r>
            <a:r>
              <a:rPr lang="it-IT" dirty="0"/>
              <a:t> of </a:t>
            </a:r>
            <a:r>
              <a:rPr lang="it-IT" dirty="0" err="1"/>
              <a:t>compormised</a:t>
            </a:r>
            <a:r>
              <a:rPr lang="it-IT" dirty="0"/>
              <a:t> devices </a:t>
            </a:r>
            <a:r>
              <a:rPr lang="it-IT" dirty="0" err="1"/>
              <a:t>controlled</a:t>
            </a:r>
            <a:r>
              <a:rPr lang="it-IT" dirty="0"/>
              <a:t> by the </a:t>
            </a:r>
            <a:r>
              <a:rPr lang="it-IT" dirty="0" err="1"/>
              <a:t>attacker</a:t>
            </a:r>
            <a:r>
              <a:rPr lang="it-IT" dirty="0"/>
              <a:t> to </a:t>
            </a:r>
            <a:r>
              <a:rPr lang="it-IT" dirty="0" err="1"/>
              <a:t>send</a:t>
            </a:r>
            <a:r>
              <a:rPr lang="it-IT" dirty="0"/>
              <a:t> DNS queries.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This</a:t>
            </a:r>
            <a:r>
              <a:rPr lang="it-IT" dirty="0"/>
              <a:t> </a:t>
            </a:r>
            <a:r>
              <a:rPr lang="it-IT" dirty="0" err="1"/>
              <a:t>attack</a:t>
            </a:r>
            <a:r>
              <a:rPr lang="it-IT" dirty="0"/>
              <a:t> can </a:t>
            </a:r>
            <a:r>
              <a:rPr lang="it-IT" dirty="0" err="1"/>
              <a:t>mainly</a:t>
            </a:r>
            <a:r>
              <a:rPr lang="it-IT" dirty="0"/>
              <a:t> </a:t>
            </a:r>
            <a:r>
              <a:rPr lang="it-IT" dirty="0" err="1"/>
              <a:t>have</a:t>
            </a:r>
            <a:r>
              <a:rPr lang="it-IT" dirty="0"/>
              <a:t> </a:t>
            </a:r>
            <a:r>
              <a:rPr lang="it-IT" dirty="0" err="1"/>
              <a:t>two</a:t>
            </a:r>
            <a:r>
              <a:rPr lang="it-IT" dirty="0"/>
              <a:t> target, a recursive NS or an </a:t>
            </a:r>
            <a:r>
              <a:rPr lang="it-IT" dirty="0" err="1"/>
              <a:t>authoritative</a:t>
            </a:r>
            <a:r>
              <a:rPr lang="it-IT" dirty="0"/>
              <a:t> one. </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In the case the target </a:t>
            </a:r>
            <a:r>
              <a:rPr lang="it-IT" dirty="0" err="1"/>
              <a:t>is</a:t>
            </a:r>
            <a:r>
              <a:rPr lang="it-IT" dirty="0"/>
              <a:t> the first one, </a:t>
            </a:r>
            <a:r>
              <a:rPr lang="it-IT" dirty="0" err="1"/>
              <a:t>there</a:t>
            </a:r>
            <a:r>
              <a:rPr lang="it-IT" dirty="0"/>
              <a:t> </a:t>
            </a:r>
            <a:r>
              <a:rPr lang="it-IT" dirty="0" err="1"/>
              <a:t>is</a:t>
            </a:r>
            <a:r>
              <a:rPr lang="it-IT" dirty="0"/>
              <a:t> a </a:t>
            </a:r>
            <a:r>
              <a:rPr lang="it-IT" dirty="0" err="1"/>
              <a:t>trick</a:t>
            </a:r>
            <a:r>
              <a:rPr lang="it-IT" dirty="0"/>
              <a:t> </a:t>
            </a:r>
            <a:r>
              <a:rPr lang="it-IT" dirty="0" err="1"/>
              <a:t>played</a:t>
            </a:r>
            <a:r>
              <a:rPr lang="it-IT" dirty="0"/>
              <a:t> by the </a:t>
            </a:r>
            <a:r>
              <a:rPr lang="it-IT" dirty="0" err="1"/>
              <a:t>attacker</a:t>
            </a:r>
            <a:r>
              <a:rPr lang="it-IT" dirty="0"/>
              <a:t>, </a:t>
            </a:r>
            <a:r>
              <a:rPr lang="it-IT" dirty="0" err="1"/>
              <a:t>that</a:t>
            </a:r>
            <a:r>
              <a:rPr lang="it-IT" dirty="0"/>
              <a:t> </a:t>
            </a:r>
            <a:r>
              <a:rPr lang="it-IT" dirty="0" err="1"/>
              <a:t>consists</a:t>
            </a:r>
            <a:r>
              <a:rPr lang="it-IT" dirty="0"/>
              <a:t> in </a:t>
            </a:r>
            <a:r>
              <a:rPr lang="it-IT" dirty="0" err="1"/>
              <a:t>crafting</a:t>
            </a:r>
            <a:r>
              <a:rPr lang="it-IT" dirty="0"/>
              <a:t> the queries in a </a:t>
            </a:r>
            <a:r>
              <a:rPr lang="it-IT" dirty="0" err="1"/>
              <a:t>such</a:t>
            </a:r>
            <a:r>
              <a:rPr lang="it-IT" dirty="0"/>
              <a:t> a way </a:t>
            </a:r>
            <a:r>
              <a:rPr lang="it-IT" dirty="0" err="1"/>
              <a:t>that</a:t>
            </a:r>
            <a:r>
              <a:rPr lang="it-IT" dirty="0"/>
              <a:t> </a:t>
            </a:r>
            <a:r>
              <a:rPr lang="it-IT" dirty="0" err="1"/>
              <a:t>they</a:t>
            </a:r>
            <a:r>
              <a:rPr lang="it-IT" dirty="0"/>
              <a:t> are </a:t>
            </a:r>
            <a:r>
              <a:rPr lang="it-IT" dirty="0" err="1"/>
              <a:t>not</a:t>
            </a:r>
            <a:r>
              <a:rPr lang="it-IT" dirty="0"/>
              <a:t> </a:t>
            </a:r>
            <a:r>
              <a:rPr lang="it-IT" dirty="0" err="1"/>
              <a:t>already</a:t>
            </a:r>
            <a:r>
              <a:rPr lang="it-IT" dirty="0"/>
              <a:t> </a:t>
            </a:r>
            <a:r>
              <a:rPr lang="it-IT" dirty="0" err="1"/>
              <a:t>cached</a:t>
            </a:r>
            <a:r>
              <a:rPr lang="it-IT" dirty="0"/>
              <a:t> in the server. </a:t>
            </a:r>
            <a:r>
              <a:rPr lang="it-IT" dirty="0" err="1"/>
              <a:t>That</a:t>
            </a:r>
            <a:r>
              <a:rPr lang="it-IT" dirty="0"/>
              <a:t> way the server </a:t>
            </a:r>
            <a:r>
              <a:rPr lang="it-IT" dirty="0" err="1"/>
              <a:t>is</a:t>
            </a:r>
            <a:r>
              <a:rPr lang="it-IT" dirty="0"/>
              <a:t> </a:t>
            </a:r>
            <a:r>
              <a:rPr lang="it-IT" dirty="0" err="1"/>
              <a:t>forced</a:t>
            </a:r>
            <a:r>
              <a:rPr lang="it-IT" dirty="0"/>
              <a:t> to query </a:t>
            </a:r>
            <a:r>
              <a:rPr lang="it-IT" dirty="0" err="1"/>
              <a:t>other</a:t>
            </a:r>
            <a:r>
              <a:rPr lang="it-IT" dirty="0"/>
              <a:t> NS </a:t>
            </a:r>
            <a:r>
              <a:rPr lang="it-IT" dirty="0" err="1"/>
              <a:t>until</a:t>
            </a:r>
            <a:r>
              <a:rPr lang="it-IT" dirty="0"/>
              <a:t>, </a:t>
            </a:r>
            <a:r>
              <a:rPr lang="it-IT" dirty="0" err="1"/>
              <a:t>eventually</a:t>
            </a:r>
            <a:r>
              <a:rPr lang="it-IT" dirty="0"/>
              <a:t> </a:t>
            </a:r>
            <a:r>
              <a:rPr lang="it-IT" dirty="0" err="1"/>
              <a:t>it</a:t>
            </a:r>
            <a:r>
              <a:rPr lang="it-IT" dirty="0"/>
              <a:t> </a:t>
            </a:r>
            <a:r>
              <a:rPr lang="it-IT" dirty="0" err="1"/>
              <a:t>gets</a:t>
            </a:r>
            <a:r>
              <a:rPr lang="it-IT" dirty="0"/>
              <a:t> the </a:t>
            </a:r>
            <a:r>
              <a:rPr lang="it-IT" dirty="0" err="1"/>
              <a:t>response</a:t>
            </a:r>
            <a:r>
              <a:rPr lang="it-IT" dirty="0"/>
              <a:t> and </a:t>
            </a:r>
            <a:r>
              <a:rPr lang="it-IT" dirty="0" err="1"/>
              <a:t>sends</a:t>
            </a:r>
            <a:r>
              <a:rPr lang="it-IT" dirty="0"/>
              <a:t> </a:t>
            </a:r>
            <a:r>
              <a:rPr lang="it-IT" dirty="0" err="1"/>
              <a:t>it</a:t>
            </a:r>
            <a:r>
              <a:rPr lang="it-IT" dirty="0"/>
              <a:t> back to the client.</a:t>
            </a:r>
          </a:p>
          <a:p>
            <a:pPr marL="0" lvl="0" indent="0" algn="l" rtl="0">
              <a:spcBef>
                <a:spcPts val="0"/>
              </a:spcBef>
              <a:spcAft>
                <a:spcPts val="0"/>
              </a:spcAft>
              <a:buNone/>
            </a:pPr>
            <a:endParaRPr lang="it-IT" dirty="0"/>
          </a:p>
        </p:txBody>
      </p:sp>
    </p:spTree>
    <p:extLst>
      <p:ext uri="{BB962C8B-B14F-4D97-AF65-F5344CB8AC3E}">
        <p14:creationId xmlns:p14="http://schemas.microsoft.com/office/powerpoint/2010/main" val="25922824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If</a:t>
            </a:r>
            <a:r>
              <a:rPr lang="it-IT" dirty="0"/>
              <a:t> the target </a:t>
            </a:r>
            <a:r>
              <a:rPr lang="it-IT" dirty="0" err="1"/>
              <a:t>is</a:t>
            </a:r>
            <a:r>
              <a:rPr lang="it-IT" dirty="0"/>
              <a:t> a </a:t>
            </a:r>
            <a:r>
              <a:rPr lang="it-IT" dirty="0" err="1"/>
              <a:t>specific</a:t>
            </a:r>
            <a:r>
              <a:rPr lang="it-IT" dirty="0"/>
              <a:t> </a:t>
            </a:r>
            <a:r>
              <a:rPr lang="it-IT" dirty="0" err="1"/>
              <a:t>authoritative</a:t>
            </a:r>
            <a:r>
              <a:rPr lang="it-IT" dirty="0"/>
              <a:t> NS, the </a:t>
            </a:r>
            <a:r>
              <a:rPr lang="it-IT" dirty="0" err="1"/>
              <a:t>attack</a:t>
            </a:r>
            <a:r>
              <a:rPr lang="it-IT" dirty="0"/>
              <a:t> takes the name of water torture.</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goal </a:t>
            </a:r>
            <a:r>
              <a:rPr lang="it-IT" dirty="0" err="1"/>
              <a:t>is</a:t>
            </a:r>
            <a:r>
              <a:rPr lang="it-IT" dirty="0"/>
              <a:t> the </a:t>
            </a:r>
            <a:r>
              <a:rPr lang="it-IT" dirty="0" err="1"/>
              <a:t>same</a:t>
            </a:r>
            <a:r>
              <a:rPr lang="it-IT" dirty="0"/>
              <a:t> </a:t>
            </a:r>
            <a:r>
              <a:rPr lang="it-IT" dirty="0" err="1"/>
              <a:t>as</a:t>
            </a:r>
            <a:r>
              <a:rPr lang="it-IT" dirty="0"/>
              <a:t> </a:t>
            </a:r>
            <a:r>
              <a:rPr lang="it-IT" dirty="0" err="1"/>
              <a:t>before</a:t>
            </a:r>
            <a:r>
              <a:rPr lang="it-IT" dirty="0"/>
              <a:t>, </a:t>
            </a:r>
            <a:r>
              <a:rPr lang="it-IT" dirty="0" err="1"/>
              <a:t>but</a:t>
            </a:r>
            <a:r>
              <a:rPr lang="it-IT" dirty="0"/>
              <a:t> on </a:t>
            </a:r>
            <a:r>
              <a:rPr lang="it-IT" dirty="0" err="1"/>
              <a:t>this</a:t>
            </a:r>
            <a:r>
              <a:rPr lang="it-IT" dirty="0"/>
              <a:t> case the </a:t>
            </a:r>
            <a:r>
              <a:rPr lang="it-IT" dirty="0" err="1"/>
              <a:t>trick</a:t>
            </a:r>
            <a:r>
              <a:rPr lang="it-IT" dirty="0"/>
              <a:t> </a:t>
            </a:r>
            <a:r>
              <a:rPr lang="it-IT" dirty="0" err="1"/>
              <a:t>played</a:t>
            </a:r>
            <a:r>
              <a:rPr lang="it-IT" dirty="0"/>
              <a:t> </a:t>
            </a:r>
            <a:r>
              <a:rPr lang="it-IT" dirty="0" err="1"/>
              <a:t>is</a:t>
            </a:r>
            <a:r>
              <a:rPr lang="it-IT" dirty="0"/>
              <a:t> </a:t>
            </a:r>
            <a:r>
              <a:rPr lang="it-IT" dirty="0" err="1"/>
              <a:t>that</a:t>
            </a:r>
            <a:r>
              <a:rPr lang="it-IT" dirty="0"/>
              <a:t> of </a:t>
            </a:r>
            <a:r>
              <a:rPr lang="it-IT" dirty="0" err="1"/>
              <a:t>crafting</a:t>
            </a:r>
            <a:r>
              <a:rPr lang="it-IT" dirty="0"/>
              <a:t> queries </a:t>
            </a:r>
            <a:r>
              <a:rPr lang="it-IT" dirty="0" err="1"/>
              <a:t>taking</a:t>
            </a:r>
            <a:r>
              <a:rPr lang="it-IT" dirty="0"/>
              <a:t> the domain of the target and </a:t>
            </a:r>
            <a:r>
              <a:rPr lang="it-IT" dirty="0" err="1"/>
              <a:t>adding</a:t>
            </a:r>
            <a:r>
              <a:rPr lang="it-IT" dirty="0"/>
              <a:t> a random </a:t>
            </a:r>
            <a:r>
              <a:rPr lang="it-IT" dirty="0" err="1"/>
              <a:t>string</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That</a:t>
            </a:r>
            <a:r>
              <a:rPr lang="it-IT" dirty="0"/>
              <a:t> way, </a:t>
            </a:r>
            <a:r>
              <a:rPr lang="it-IT" dirty="0" err="1"/>
              <a:t>we</a:t>
            </a:r>
            <a:r>
              <a:rPr lang="it-IT" dirty="0"/>
              <a:t> are sure the queries </a:t>
            </a:r>
            <a:r>
              <a:rPr lang="it-IT" dirty="0" err="1"/>
              <a:t>reach</a:t>
            </a:r>
            <a:r>
              <a:rPr lang="it-IT" dirty="0"/>
              <a:t> the target </a:t>
            </a:r>
            <a:r>
              <a:rPr lang="it-IT" dirty="0" err="1"/>
              <a:t>using</a:t>
            </a:r>
            <a:r>
              <a:rPr lang="it-IT" dirty="0"/>
              <a:t> </a:t>
            </a:r>
            <a:r>
              <a:rPr lang="it-IT" dirty="0" err="1"/>
              <a:t>its</a:t>
            </a:r>
            <a:r>
              <a:rPr lang="it-IT" dirty="0"/>
              <a:t> </a:t>
            </a:r>
            <a:r>
              <a:rPr lang="it-IT" dirty="0" err="1"/>
              <a:t>resources</a:t>
            </a:r>
            <a:r>
              <a:rPr lang="it-IT" dirty="0"/>
              <a:t> to </a:t>
            </a:r>
            <a:r>
              <a:rPr lang="it-IT" dirty="0" err="1"/>
              <a:t>answer</a:t>
            </a:r>
            <a:r>
              <a:rPr lang="it-IT" dirty="0"/>
              <a:t> to </a:t>
            </a:r>
            <a:r>
              <a:rPr lang="it-IT" dirty="0" err="1"/>
              <a:t>them</a:t>
            </a:r>
            <a:r>
              <a:rPr lang="it-IT" dirty="0"/>
              <a:t> NXDOMAIN.</a:t>
            </a:r>
            <a:endParaRPr dirty="0"/>
          </a:p>
        </p:txBody>
      </p:sp>
    </p:spTree>
    <p:extLst>
      <p:ext uri="{BB962C8B-B14F-4D97-AF65-F5344CB8AC3E}">
        <p14:creationId xmlns:p14="http://schemas.microsoft.com/office/powerpoint/2010/main" val="2816039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TCP flood </a:t>
            </a:r>
            <a:r>
              <a:rPr lang="it-IT" dirty="0" err="1"/>
              <a:t>attack</a:t>
            </a:r>
            <a:r>
              <a:rPr lang="it-IT" dirty="0"/>
              <a:t> </a:t>
            </a:r>
            <a:r>
              <a:rPr lang="it-IT" dirty="0" err="1"/>
              <a:t>has</a:t>
            </a:r>
            <a:r>
              <a:rPr lang="it-IT" dirty="0"/>
              <a:t> </a:t>
            </a:r>
            <a:r>
              <a:rPr lang="it-IT" dirty="0" err="1"/>
              <a:t>still</a:t>
            </a:r>
            <a:r>
              <a:rPr lang="it-IT" dirty="0"/>
              <a:t> the goal of </a:t>
            </a:r>
            <a:r>
              <a:rPr lang="it-IT" dirty="0" err="1"/>
              <a:t>exhausting</a:t>
            </a:r>
            <a:r>
              <a:rPr lang="it-IT" dirty="0"/>
              <a:t> the target </a:t>
            </a:r>
            <a:r>
              <a:rPr lang="it-IT" dirty="0" err="1"/>
              <a:t>resources</a:t>
            </a:r>
            <a:r>
              <a:rPr lang="it-IT" dirty="0"/>
              <a:t> </a:t>
            </a:r>
            <a:r>
              <a:rPr lang="it-IT" dirty="0" err="1"/>
              <a:t>but</a:t>
            </a:r>
            <a:r>
              <a:rPr lang="it-IT" dirty="0"/>
              <a:t> </a:t>
            </a:r>
            <a:r>
              <a:rPr lang="it-IT" dirty="0" err="1"/>
              <a:t>instead</a:t>
            </a:r>
            <a:r>
              <a:rPr lang="it-IT" dirty="0"/>
              <a:t> of </a:t>
            </a:r>
            <a:r>
              <a:rPr lang="it-IT" dirty="0" err="1"/>
              <a:t>using</a:t>
            </a:r>
            <a:r>
              <a:rPr lang="it-IT" dirty="0"/>
              <a:t> UDP </a:t>
            </a:r>
            <a:r>
              <a:rPr lang="it-IT" dirty="0" err="1"/>
              <a:t>traffic</a:t>
            </a:r>
            <a:r>
              <a:rPr lang="it-IT" dirty="0"/>
              <a:t> </a:t>
            </a:r>
            <a:r>
              <a:rPr lang="it-IT" dirty="0" err="1"/>
              <a:t>it</a:t>
            </a:r>
            <a:r>
              <a:rPr lang="it-IT" dirty="0"/>
              <a:t> exploits the THREE-WAY </a:t>
            </a:r>
            <a:r>
              <a:rPr lang="it-IT" dirty="0" err="1"/>
              <a:t>handshaking</a:t>
            </a:r>
            <a:r>
              <a:rPr lang="it-IT" dirty="0"/>
              <a:t> of TCP.</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trick</a:t>
            </a:r>
            <a:r>
              <a:rPr lang="it-IT" dirty="0"/>
              <a:t> </a:t>
            </a:r>
            <a:r>
              <a:rPr lang="it-IT" dirty="0" err="1"/>
              <a:t>is</a:t>
            </a:r>
            <a:r>
              <a:rPr lang="it-IT" dirty="0"/>
              <a:t> to open a large </a:t>
            </a:r>
            <a:r>
              <a:rPr lang="it-IT" dirty="0" err="1"/>
              <a:t>number</a:t>
            </a:r>
            <a:r>
              <a:rPr lang="it-IT" dirty="0"/>
              <a:t> of TCP connections </a:t>
            </a:r>
            <a:r>
              <a:rPr lang="it-IT" dirty="0" err="1"/>
              <a:t>without</a:t>
            </a:r>
            <a:r>
              <a:rPr lang="it-IT" dirty="0"/>
              <a:t> closing </a:t>
            </a:r>
            <a:r>
              <a:rPr lang="it-IT" dirty="0" err="1"/>
              <a:t>them</a:t>
            </a:r>
            <a:r>
              <a:rPr lang="it-IT" dirty="0"/>
              <a:t>, </a:t>
            </a:r>
            <a:r>
              <a:rPr lang="it-IT" dirty="0" err="1"/>
              <a:t>therefore</a:t>
            </a:r>
            <a:r>
              <a:rPr lang="it-IT" dirty="0"/>
              <a:t> forcing the target to use </a:t>
            </a:r>
            <a:r>
              <a:rPr lang="it-IT" dirty="0" err="1"/>
              <a:t>its</a:t>
            </a:r>
            <a:r>
              <a:rPr lang="it-IT" dirty="0"/>
              <a:t> </a:t>
            </a:r>
            <a:r>
              <a:rPr lang="it-IT" dirty="0" err="1"/>
              <a:t>resources</a:t>
            </a:r>
            <a:r>
              <a:rPr lang="it-IT" dirty="0"/>
              <a:t> to handle </a:t>
            </a:r>
            <a:r>
              <a:rPr lang="it-IT" dirty="0" err="1"/>
              <a:t>it</a:t>
            </a:r>
            <a:r>
              <a:rPr lang="it-IT" dirty="0"/>
              <a:t>, </a:t>
            </a:r>
            <a:r>
              <a:rPr lang="it-IT" dirty="0" err="1"/>
              <a:t>until</a:t>
            </a:r>
            <a:r>
              <a:rPr lang="it-IT" dirty="0"/>
              <a:t> </a:t>
            </a:r>
            <a:r>
              <a:rPr lang="it-IT" dirty="0" err="1"/>
              <a:t>they</a:t>
            </a:r>
            <a:r>
              <a:rPr lang="it-IT" dirty="0"/>
              <a:t> are </a:t>
            </a:r>
            <a:r>
              <a:rPr lang="it-IT" dirty="0" err="1"/>
              <a:t>exhausted</a:t>
            </a:r>
            <a:r>
              <a:rPr lang="it-IT" dirty="0"/>
              <a:t>.</a:t>
            </a:r>
            <a:endParaRPr dirty="0"/>
          </a:p>
        </p:txBody>
      </p:sp>
    </p:spTree>
    <p:extLst>
      <p:ext uri="{BB962C8B-B14F-4D97-AF65-F5344CB8AC3E}">
        <p14:creationId xmlns:p14="http://schemas.microsoft.com/office/powerpoint/2010/main" val="1700399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last </a:t>
            </a:r>
            <a:r>
              <a:rPr lang="it-IT" dirty="0" err="1"/>
              <a:t>type</a:t>
            </a:r>
            <a:r>
              <a:rPr lang="it-IT" dirty="0"/>
              <a:t> of </a:t>
            </a:r>
            <a:r>
              <a:rPr lang="it-IT" dirty="0" err="1"/>
              <a:t>attack</a:t>
            </a:r>
            <a:r>
              <a:rPr lang="it-IT" dirty="0"/>
              <a:t> </a:t>
            </a:r>
            <a:r>
              <a:rPr lang="it-IT" dirty="0" err="1"/>
              <a:t>is</a:t>
            </a:r>
            <a:r>
              <a:rPr lang="it-IT" dirty="0"/>
              <a:t> the DNS </a:t>
            </a:r>
            <a:r>
              <a:rPr lang="it-IT" dirty="0" err="1"/>
              <a:t>reflection</a:t>
            </a:r>
            <a:r>
              <a:rPr lang="it-IT" dirty="0"/>
              <a:t> and </a:t>
            </a:r>
            <a:r>
              <a:rPr lang="it-IT" dirty="0" err="1"/>
              <a:t>amplification</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goal of </a:t>
            </a:r>
            <a:r>
              <a:rPr lang="it-IT" dirty="0" err="1"/>
              <a:t>this</a:t>
            </a:r>
            <a:r>
              <a:rPr lang="it-IT" dirty="0"/>
              <a:t> </a:t>
            </a:r>
            <a:r>
              <a:rPr lang="it-IT" dirty="0" err="1"/>
              <a:t>attack</a:t>
            </a:r>
            <a:r>
              <a:rPr lang="it-IT" dirty="0"/>
              <a:t> </a:t>
            </a:r>
            <a:r>
              <a:rPr lang="it-IT" dirty="0" err="1"/>
              <a:t>is</a:t>
            </a:r>
            <a:r>
              <a:rPr lang="it-IT" dirty="0"/>
              <a:t> to </a:t>
            </a:r>
            <a:r>
              <a:rPr lang="it-IT" dirty="0" err="1"/>
              <a:t>exhaust</a:t>
            </a:r>
            <a:r>
              <a:rPr lang="it-IT" dirty="0"/>
              <a:t> the target network </a:t>
            </a:r>
            <a:r>
              <a:rPr lang="it-IT" dirty="0" err="1"/>
              <a:t>bandwidth</a:t>
            </a:r>
            <a:r>
              <a:rPr lang="it-IT" dirty="0"/>
              <a:t> by </a:t>
            </a:r>
            <a:r>
              <a:rPr lang="it-IT" dirty="0" err="1"/>
              <a:t>exploiting</a:t>
            </a:r>
            <a:r>
              <a:rPr lang="it-IT" dirty="0"/>
              <a:t> the concepts of </a:t>
            </a:r>
            <a:r>
              <a:rPr lang="it-IT" dirty="0" err="1"/>
              <a:t>reflection</a:t>
            </a:r>
            <a:r>
              <a:rPr lang="it-IT" dirty="0"/>
              <a:t> and </a:t>
            </a:r>
            <a:r>
              <a:rPr lang="it-IT" dirty="0" err="1"/>
              <a:t>amplification</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It</a:t>
            </a:r>
            <a:r>
              <a:rPr lang="it-IT" dirty="0"/>
              <a:t> starts with the spoofing of the IP </a:t>
            </a:r>
            <a:r>
              <a:rPr lang="it-IT" dirty="0" err="1"/>
              <a:t>address</a:t>
            </a:r>
            <a:r>
              <a:rPr lang="it-IT" dirty="0"/>
              <a:t> of a </a:t>
            </a:r>
            <a:r>
              <a:rPr lang="it-IT" dirty="0" err="1"/>
              <a:t>victim</a:t>
            </a:r>
            <a:r>
              <a:rPr lang="it-IT" dirty="0"/>
              <a:t> by the </a:t>
            </a:r>
            <a:r>
              <a:rPr lang="it-IT" dirty="0" err="1"/>
              <a:t>attacker</a:t>
            </a:r>
            <a:r>
              <a:rPr lang="it-IT" dirty="0"/>
              <a:t>. </a:t>
            </a:r>
            <a:r>
              <a:rPr lang="it-IT" dirty="0" err="1"/>
              <a:t>Then</a:t>
            </a:r>
            <a:r>
              <a:rPr lang="it-IT" dirty="0"/>
              <a:t> the </a:t>
            </a:r>
            <a:r>
              <a:rPr lang="it-IT" dirty="0" err="1"/>
              <a:t>attacker</a:t>
            </a:r>
            <a:r>
              <a:rPr lang="it-IT" dirty="0"/>
              <a:t> </a:t>
            </a:r>
            <a:r>
              <a:rPr lang="it-IT" dirty="0" err="1"/>
              <a:t>sends</a:t>
            </a:r>
            <a:r>
              <a:rPr lang="it-IT" dirty="0"/>
              <a:t> </a:t>
            </a:r>
            <a:r>
              <a:rPr lang="it-IT" dirty="0" err="1"/>
              <a:t>lots</a:t>
            </a:r>
            <a:r>
              <a:rPr lang="it-IT" dirty="0"/>
              <a:t> of queries to a </a:t>
            </a:r>
            <a:r>
              <a:rPr lang="it-IT" dirty="0" err="1"/>
              <a:t>misconfigured</a:t>
            </a:r>
            <a:r>
              <a:rPr lang="it-IT" dirty="0"/>
              <a:t> DNS recursive server </a:t>
            </a:r>
            <a:r>
              <a:rPr lang="it-IT" dirty="0" err="1"/>
              <a:t>that</a:t>
            </a:r>
            <a:r>
              <a:rPr lang="it-IT" dirty="0"/>
              <a:t> </a:t>
            </a:r>
            <a:r>
              <a:rPr lang="it-IT" dirty="0" err="1"/>
              <a:t>will</a:t>
            </a:r>
            <a:r>
              <a:rPr lang="it-IT" dirty="0"/>
              <a:t> </a:t>
            </a:r>
            <a:r>
              <a:rPr lang="it-IT" dirty="0" err="1"/>
              <a:t>consequently</a:t>
            </a:r>
            <a:r>
              <a:rPr lang="it-IT" dirty="0"/>
              <a:t> </a:t>
            </a:r>
            <a:r>
              <a:rPr lang="it-IT" dirty="0" err="1"/>
              <a:t>respond</a:t>
            </a:r>
            <a:r>
              <a:rPr lang="it-IT" dirty="0"/>
              <a:t> to the </a:t>
            </a:r>
            <a:r>
              <a:rPr lang="it-IT" dirty="0" err="1"/>
              <a:t>victim</a:t>
            </a:r>
            <a:r>
              <a:rPr lang="it-IT" dirty="0"/>
              <a:t> IP.</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So </a:t>
            </a:r>
            <a:r>
              <a:rPr lang="it-IT" dirty="0" err="1"/>
              <a:t>we</a:t>
            </a:r>
            <a:r>
              <a:rPr lang="it-IT" dirty="0"/>
              <a:t> </a:t>
            </a:r>
            <a:r>
              <a:rPr lang="it-IT" dirty="0" err="1"/>
              <a:t>have</a:t>
            </a:r>
            <a:r>
              <a:rPr lang="it-IT" dirty="0"/>
              <a:t> a </a:t>
            </a:r>
            <a:r>
              <a:rPr lang="it-IT" dirty="0" err="1"/>
              <a:t>kind</a:t>
            </a:r>
            <a:r>
              <a:rPr lang="it-IT" dirty="0"/>
              <a:t> of </a:t>
            </a:r>
            <a:r>
              <a:rPr lang="it-IT" dirty="0" err="1"/>
              <a:t>reflection</a:t>
            </a:r>
            <a:r>
              <a:rPr lang="it-IT" dirty="0"/>
              <a:t> on the name server.</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amplification</a:t>
            </a:r>
            <a:r>
              <a:rPr lang="it-IT" dirty="0"/>
              <a:t> </a:t>
            </a:r>
            <a:r>
              <a:rPr lang="it-IT" dirty="0" err="1"/>
              <a:t>affect</a:t>
            </a:r>
            <a:r>
              <a:rPr lang="it-IT" dirty="0"/>
              <a:t> </a:t>
            </a:r>
            <a:r>
              <a:rPr lang="it-IT" dirty="0" err="1"/>
              <a:t>is</a:t>
            </a:r>
            <a:r>
              <a:rPr lang="it-IT" dirty="0"/>
              <a:t> </a:t>
            </a:r>
            <a:r>
              <a:rPr lang="it-IT" dirty="0" err="1"/>
              <a:t>obtained</a:t>
            </a:r>
            <a:r>
              <a:rPr lang="it-IT" dirty="0"/>
              <a:t> </a:t>
            </a:r>
            <a:r>
              <a:rPr lang="it-IT" dirty="0" err="1"/>
              <a:t>since</a:t>
            </a:r>
            <a:r>
              <a:rPr lang="it-IT" dirty="0"/>
              <a:t> </a:t>
            </a:r>
            <a:r>
              <a:rPr lang="it-IT" dirty="0" err="1"/>
              <a:t>usually</a:t>
            </a:r>
            <a:r>
              <a:rPr lang="it-IT" dirty="0"/>
              <a:t> the </a:t>
            </a:r>
            <a:r>
              <a:rPr lang="it-IT" dirty="0" err="1"/>
              <a:t>types</a:t>
            </a:r>
            <a:r>
              <a:rPr lang="it-IT" dirty="0"/>
              <a:t> of queries </a:t>
            </a:r>
            <a:r>
              <a:rPr lang="it-IT" dirty="0" err="1"/>
              <a:t>performed</a:t>
            </a:r>
            <a:r>
              <a:rPr lang="it-IT" dirty="0"/>
              <a:t> are of </a:t>
            </a:r>
            <a:r>
              <a:rPr lang="it-IT" dirty="0" err="1"/>
              <a:t>type</a:t>
            </a:r>
            <a:r>
              <a:rPr lang="it-IT" dirty="0"/>
              <a:t> ANY, </a:t>
            </a:r>
            <a:r>
              <a:rPr lang="it-IT" dirty="0" err="1"/>
              <a:t>therefore</a:t>
            </a:r>
            <a:r>
              <a:rPr lang="it-IT" dirty="0"/>
              <a:t> the </a:t>
            </a:r>
            <a:r>
              <a:rPr lang="it-IT" dirty="0" err="1"/>
              <a:t>response</a:t>
            </a:r>
            <a:r>
              <a:rPr lang="it-IT" dirty="0"/>
              <a:t> size </a:t>
            </a:r>
            <a:r>
              <a:rPr lang="it-IT" dirty="0" err="1"/>
              <a:t>is</a:t>
            </a:r>
            <a:r>
              <a:rPr lang="it-IT" dirty="0"/>
              <a:t> </a:t>
            </a:r>
            <a:r>
              <a:rPr lang="it-IT" dirty="0" err="1"/>
              <a:t>larger</a:t>
            </a:r>
            <a:r>
              <a:rPr lang="it-IT" dirty="0"/>
              <a:t> </a:t>
            </a:r>
            <a:r>
              <a:rPr lang="it-IT" dirty="0" err="1"/>
              <a:t>than</a:t>
            </a:r>
            <a:r>
              <a:rPr lang="it-IT" dirty="0"/>
              <a:t> the query, </a:t>
            </a:r>
            <a:r>
              <a:rPr lang="it-IT" dirty="0" err="1"/>
              <a:t>leading</a:t>
            </a:r>
            <a:r>
              <a:rPr lang="it-IT" dirty="0"/>
              <a:t> to an </a:t>
            </a:r>
            <a:r>
              <a:rPr lang="it-IT" dirty="0" err="1"/>
              <a:t>amplification</a:t>
            </a:r>
            <a:r>
              <a:rPr lang="it-IT" dirty="0"/>
              <a:t> </a:t>
            </a:r>
            <a:r>
              <a:rPr lang="it-IT" dirty="0" err="1"/>
              <a:t>effect</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higher</a:t>
            </a:r>
            <a:r>
              <a:rPr lang="it-IT" dirty="0"/>
              <a:t> the </a:t>
            </a:r>
            <a:r>
              <a:rPr lang="it-IT" dirty="0" err="1"/>
              <a:t>amplification</a:t>
            </a:r>
            <a:r>
              <a:rPr lang="it-IT" dirty="0"/>
              <a:t> </a:t>
            </a:r>
            <a:r>
              <a:rPr lang="it-IT" dirty="0" err="1"/>
              <a:t>factor</a:t>
            </a:r>
            <a:r>
              <a:rPr lang="it-IT" dirty="0"/>
              <a:t>, the </a:t>
            </a:r>
            <a:r>
              <a:rPr lang="it-IT" dirty="0" err="1"/>
              <a:t>higher</a:t>
            </a:r>
            <a:r>
              <a:rPr lang="it-IT" dirty="0"/>
              <a:t> the impact of </a:t>
            </a:r>
            <a:r>
              <a:rPr lang="it-IT" dirty="0" err="1"/>
              <a:t>this</a:t>
            </a:r>
            <a:r>
              <a:rPr lang="it-IT" dirty="0"/>
              <a:t>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According</a:t>
            </a:r>
            <a:r>
              <a:rPr lang="it-IT" dirty="0"/>
              <a:t> to the </a:t>
            </a:r>
            <a:r>
              <a:rPr lang="it-IT" dirty="0" err="1"/>
              <a:t>already</a:t>
            </a:r>
            <a:r>
              <a:rPr lang="it-IT" dirty="0"/>
              <a:t> </a:t>
            </a:r>
            <a:r>
              <a:rPr lang="it-IT" dirty="0" err="1"/>
              <a:t>cited</a:t>
            </a:r>
            <a:r>
              <a:rPr lang="it-IT" dirty="0"/>
              <a:t> report, DNS </a:t>
            </a:r>
            <a:r>
              <a:rPr lang="it-IT" dirty="0" err="1"/>
              <a:t>reflection</a:t>
            </a:r>
            <a:r>
              <a:rPr lang="it-IT" dirty="0"/>
              <a:t> </a:t>
            </a:r>
            <a:r>
              <a:rPr lang="it-IT" dirty="0" err="1"/>
              <a:t>is</a:t>
            </a:r>
            <a:r>
              <a:rPr lang="it-IT" dirty="0"/>
              <a:t> the </a:t>
            </a:r>
            <a:r>
              <a:rPr lang="it-IT" dirty="0" err="1"/>
              <a:t>most</a:t>
            </a:r>
            <a:r>
              <a:rPr lang="it-IT" dirty="0"/>
              <a:t> </a:t>
            </a:r>
            <a:r>
              <a:rPr lang="it-IT" dirty="0" err="1"/>
              <a:t>commonly</a:t>
            </a:r>
            <a:r>
              <a:rPr lang="it-IT" dirty="0"/>
              <a:t> </a:t>
            </a:r>
            <a:r>
              <a:rPr lang="it-IT" dirty="0" err="1"/>
              <a:t>used</a:t>
            </a:r>
            <a:r>
              <a:rPr lang="it-IT" dirty="0"/>
              <a:t> </a:t>
            </a:r>
            <a:r>
              <a:rPr lang="it-IT" dirty="0" err="1"/>
              <a:t>attack</a:t>
            </a:r>
            <a:r>
              <a:rPr lang="it-IT" dirty="0"/>
              <a:t> </a:t>
            </a:r>
            <a:r>
              <a:rPr lang="it-IT" dirty="0" err="1"/>
              <a:t>among</a:t>
            </a:r>
            <a:r>
              <a:rPr lang="it-IT" dirty="0"/>
              <a:t> the </a:t>
            </a:r>
            <a:r>
              <a:rPr lang="it-IT" dirty="0" err="1"/>
              <a:t>dns-based</a:t>
            </a:r>
            <a:r>
              <a:rPr lang="it-IT" dirty="0"/>
              <a:t> </a:t>
            </a:r>
            <a:r>
              <a:rPr lang="it-IT" dirty="0" err="1"/>
              <a:t>ddos</a:t>
            </a:r>
            <a:r>
              <a:rPr lang="it-IT" dirty="0"/>
              <a:t>, so </a:t>
            </a:r>
            <a:r>
              <a:rPr lang="it-IT" dirty="0" err="1"/>
              <a:t>we</a:t>
            </a:r>
            <a:r>
              <a:rPr lang="it-IT" dirty="0"/>
              <a:t> </a:t>
            </a:r>
            <a:r>
              <a:rPr lang="it-IT" dirty="0" err="1"/>
              <a:t>decided</a:t>
            </a:r>
            <a:r>
              <a:rPr lang="it-IT" dirty="0"/>
              <a:t> to simulate </a:t>
            </a:r>
            <a:r>
              <a:rPr lang="it-IT" dirty="0" err="1"/>
              <a:t>it</a:t>
            </a:r>
            <a:r>
              <a:rPr lang="it-IT" dirty="0"/>
              <a:t>.</a:t>
            </a:r>
            <a:endParaRPr dirty="0"/>
          </a:p>
        </p:txBody>
      </p:sp>
    </p:spTree>
    <p:extLst>
      <p:ext uri="{BB962C8B-B14F-4D97-AF65-F5344CB8AC3E}">
        <p14:creationId xmlns:p14="http://schemas.microsoft.com/office/powerpoint/2010/main" val="1260587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o ensure the success of the project, it is essential to establish a clear methodology that consists in a systematic approach that allows for the accurate replication of a DDoS attack while maintaining ethical considerations and minimizing the potential impact on public network.</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6315433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a:t>
            </a:r>
            <a:r>
              <a:rPr lang="it-IT" dirty="0" err="1"/>
              <a:t>objective</a:t>
            </a:r>
            <a:r>
              <a:rPr lang="it-IT" dirty="0"/>
              <a:t> </a:t>
            </a:r>
            <a:r>
              <a:rPr lang="it-IT" dirty="0" err="1"/>
              <a:t>is</a:t>
            </a:r>
            <a:r>
              <a:rPr lang="it-IT" dirty="0"/>
              <a:t> to </a:t>
            </a:r>
            <a:r>
              <a:rPr lang="it-IT" dirty="0" err="1"/>
              <a:t>asses</a:t>
            </a:r>
            <a:r>
              <a:rPr lang="it-IT" dirty="0"/>
              <a:t> </a:t>
            </a:r>
            <a:r>
              <a:rPr lang="it-IT" dirty="0" err="1"/>
              <a:t>Dos</a:t>
            </a:r>
            <a:r>
              <a:rPr lang="it-IT" dirty="0"/>
              <a:t> </a:t>
            </a:r>
            <a:r>
              <a:rPr lang="it-IT" dirty="0" err="1"/>
              <a:t>attck</a:t>
            </a:r>
            <a:r>
              <a:rPr lang="it-IT" dirty="0"/>
              <a:t> by </a:t>
            </a:r>
            <a:r>
              <a:rPr lang="it-IT" dirty="0" err="1"/>
              <a:t>expoiting</a:t>
            </a:r>
            <a:r>
              <a:rPr lang="it-IT" dirty="0"/>
              <a:t> the DNS </a:t>
            </a:r>
            <a:r>
              <a:rPr lang="it-IT" dirty="0" err="1"/>
              <a:t>protocol</a:t>
            </a:r>
            <a:r>
              <a:rPr lang="it-IT" dirty="0"/>
              <a:t> and monitoring the </a:t>
            </a:r>
            <a:r>
              <a:rPr lang="it-IT" dirty="0" err="1"/>
              <a:t>reachability</a:t>
            </a:r>
            <a:r>
              <a:rPr lang="it-IT" dirty="0"/>
              <a:t> of the </a:t>
            </a:r>
            <a:r>
              <a:rPr lang="it-IT" dirty="0" err="1"/>
              <a:t>targeted</a:t>
            </a:r>
            <a:r>
              <a:rPr lang="it-IT" dirty="0"/>
              <a:t> device and the </a:t>
            </a:r>
            <a:r>
              <a:rPr lang="it-IT" dirty="0" err="1"/>
              <a:t>nodes</a:t>
            </a:r>
            <a:r>
              <a:rPr lang="it-IT" dirty="0"/>
              <a:t> </a:t>
            </a:r>
            <a:r>
              <a:rPr lang="it-IT" dirty="0" err="1"/>
              <a:t>available</a:t>
            </a:r>
            <a:r>
              <a:rPr lang="it-IT" dirty="0"/>
              <a:t> on the network. </a:t>
            </a:r>
            <a:r>
              <a:rPr lang="it-IT" dirty="0" err="1"/>
              <a:t>Our</a:t>
            </a:r>
            <a:r>
              <a:rPr lang="it-IT" dirty="0"/>
              <a:t> study </a:t>
            </a:r>
            <a:r>
              <a:rPr lang="it-IT" dirty="0" err="1"/>
              <a:t>aims</a:t>
            </a:r>
            <a:r>
              <a:rPr lang="it-IT" dirty="0"/>
              <a:t> to </a:t>
            </a:r>
            <a:r>
              <a:rPr lang="it-IT" dirty="0" err="1"/>
              <a:t>identify</a:t>
            </a:r>
            <a:r>
              <a:rPr lang="it-IT" dirty="0"/>
              <a:t> the </a:t>
            </a:r>
            <a:r>
              <a:rPr lang="it-IT" dirty="0" err="1"/>
              <a:t>vulnerabilities</a:t>
            </a:r>
            <a:r>
              <a:rPr lang="it-IT" dirty="0"/>
              <a:t> </a:t>
            </a:r>
            <a:r>
              <a:rPr lang="it-IT" dirty="0" err="1"/>
              <a:t>within</a:t>
            </a:r>
            <a:r>
              <a:rPr lang="it-IT" dirty="0"/>
              <a:t> the DNS </a:t>
            </a:r>
            <a:r>
              <a:rPr lang="it-IT" dirty="0" err="1"/>
              <a:t>protocol</a:t>
            </a:r>
            <a:r>
              <a:rPr lang="it-IT" dirty="0"/>
              <a:t>, </a:t>
            </a:r>
            <a:r>
              <a:rPr lang="it-IT" dirty="0" err="1"/>
              <a:t>evaluate</a:t>
            </a:r>
            <a:r>
              <a:rPr lang="it-IT" dirty="0"/>
              <a:t> the network </a:t>
            </a:r>
            <a:r>
              <a:rPr lang="it-IT" dirty="0" err="1"/>
              <a:t>resiliance</a:t>
            </a:r>
            <a:r>
              <a:rPr lang="it-IT" dirty="0"/>
              <a:t> and </a:t>
            </a:r>
            <a:r>
              <a:rPr lang="it-IT" dirty="0" err="1"/>
              <a:t>finally</a:t>
            </a:r>
            <a:r>
              <a:rPr lang="it-IT" dirty="0"/>
              <a:t> </a:t>
            </a:r>
            <a:r>
              <a:rPr lang="it-IT" dirty="0" err="1"/>
              <a:t>identify</a:t>
            </a:r>
            <a:r>
              <a:rPr lang="it-IT" dirty="0"/>
              <a:t> </a:t>
            </a:r>
            <a:r>
              <a:rPr lang="it-IT" dirty="0" err="1"/>
              <a:t>potential</a:t>
            </a:r>
            <a:r>
              <a:rPr lang="it-IT" dirty="0"/>
              <a:t> </a:t>
            </a:r>
            <a:r>
              <a:rPr lang="it-IT" dirty="0" err="1"/>
              <a:t>countermeasures</a:t>
            </a:r>
            <a:r>
              <a:rPr lang="it-IT" dirty="0"/>
              <a:t> </a:t>
            </a:r>
            <a:r>
              <a:rPr lang="it-IT" dirty="0" err="1"/>
              <a:t>that</a:t>
            </a:r>
            <a:r>
              <a:rPr lang="it-IT" dirty="0"/>
              <a:t> </a:t>
            </a:r>
            <a:r>
              <a:rPr lang="it-IT" dirty="0" err="1"/>
              <a:t>could</a:t>
            </a:r>
            <a:r>
              <a:rPr lang="it-IT" dirty="0"/>
              <a:t> be </a:t>
            </a:r>
            <a:r>
              <a:rPr lang="it-IT" dirty="0" err="1"/>
              <a:t>applied</a:t>
            </a:r>
            <a:r>
              <a:rPr lang="it-IT" dirty="0"/>
              <a:t> to </a:t>
            </a:r>
            <a:r>
              <a:rPr lang="it-IT" dirty="0" err="1"/>
              <a:t>limit</a:t>
            </a:r>
            <a:r>
              <a:rPr lang="it-IT" dirty="0"/>
              <a:t> the impact of the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In the </a:t>
            </a:r>
            <a:r>
              <a:rPr lang="it-IT" dirty="0" err="1"/>
              <a:t>simulation</a:t>
            </a:r>
            <a:r>
              <a:rPr lang="it-IT" dirty="0"/>
              <a:t> 6 laptops </a:t>
            </a:r>
            <a:r>
              <a:rPr lang="it-IT" dirty="0" err="1"/>
              <a:t>has</a:t>
            </a:r>
            <a:r>
              <a:rPr lang="it-IT" dirty="0"/>
              <a:t> </a:t>
            </a:r>
            <a:r>
              <a:rPr lang="it-IT" dirty="0" err="1"/>
              <a:t>been</a:t>
            </a:r>
            <a:r>
              <a:rPr lang="it-IT" dirty="0"/>
              <a:t> </a:t>
            </a:r>
            <a:r>
              <a:rPr lang="it-IT" dirty="0" err="1"/>
              <a:t>used</a:t>
            </a:r>
            <a:r>
              <a:rPr lang="it-IT" dirty="0"/>
              <a:t>:</a:t>
            </a:r>
          </a:p>
          <a:p>
            <a:pPr marL="0" lvl="0" indent="0" algn="l" rtl="0">
              <a:spcBef>
                <a:spcPts val="0"/>
              </a:spcBef>
              <a:spcAft>
                <a:spcPts val="0"/>
              </a:spcAft>
              <a:buNone/>
            </a:pPr>
            <a:r>
              <a:rPr lang="it-IT" dirty="0"/>
              <a:t>1 </a:t>
            </a:r>
            <a:r>
              <a:rPr lang="it-IT" dirty="0" err="1"/>
              <a:t>hosts</a:t>
            </a:r>
            <a:r>
              <a:rPr lang="it-IT" dirty="0"/>
              <a:t> the </a:t>
            </a:r>
            <a:r>
              <a:rPr lang="it-IT" dirty="0" err="1"/>
              <a:t>dns</a:t>
            </a:r>
            <a:r>
              <a:rPr lang="it-IT" dirty="0"/>
              <a:t> server</a:t>
            </a:r>
          </a:p>
          <a:p>
            <a:pPr marL="0" lvl="0" indent="0" algn="l" rtl="0">
              <a:spcBef>
                <a:spcPts val="0"/>
              </a:spcBef>
              <a:spcAft>
                <a:spcPts val="0"/>
              </a:spcAft>
              <a:buNone/>
            </a:pPr>
            <a:r>
              <a:rPr lang="it-IT" dirty="0"/>
              <a:t>4 </a:t>
            </a:r>
            <a:r>
              <a:rPr lang="it-IT" dirty="0" err="1"/>
              <a:t>perform</a:t>
            </a:r>
            <a:r>
              <a:rPr lang="it-IT" dirty="0"/>
              <a:t> the </a:t>
            </a:r>
            <a:r>
              <a:rPr lang="it-IT" dirty="0" err="1"/>
              <a:t>attack</a:t>
            </a:r>
            <a:r>
              <a:rPr lang="it-IT" dirty="0"/>
              <a:t> </a:t>
            </a:r>
          </a:p>
          <a:p>
            <a:pPr marL="0" lvl="0" indent="0" algn="l" rtl="0">
              <a:spcBef>
                <a:spcPts val="0"/>
              </a:spcBef>
              <a:spcAft>
                <a:spcPts val="0"/>
              </a:spcAft>
              <a:buNone/>
            </a:pPr>
            <a:r>
              <a:rPr lang="it-IT" dirty="0"/>
              <a:t>1 </a:t>
            </a:r>
            <a:r>
              <a:rPr lang="it-IT" dirty="0" err="1"/>
              <a:t>is</a:t>
            </a:r>
            <a:r>
              <a:rPr lang="it-IT" dirty="0"/>
              <a:t> the </a:t>
            </a:r>
            <a:r>
              <a:rPr lang="it-IT" dirty="0" err="1"/>
              <a:t>victim</a:t>
            </a:r>
            <a:r>
              <a:rPr lang="it-IT" dirty="0"/>
              <a:t> of spoofing, </a:t>
            </a:r>
            <a:r>
              <a:rPr lang="it-IT" dirty="0" err="1"/>
              <a:t>since</a:t>
            </a:r>
            <a:r>
              <a:rPr lang="it-IT" dirty="0"/>
              <a:t> the </a:t>
            </a:r>
            <a:r>
              <a:rPr lang="it-IT" dirty="0" err="1"/>
              <a:t>attackers</a:t>
            </a:r>
            <a:r>
              <a:rPr lang="it-IT" dirty="0"/>
              <a:t> </a:t>
            </a:r>
            <a:r>
              <a:rPr lang="it-IT" dirty="0" err="1"/>
              <a:t>does</a:t>
            </a:r>
            <a:r>
              <a:rPr lang="it-IT" dirty="0"/>
              <a:t> </a:t>
            </a:r>
            <a:r>
              <a:rPr lang="it-IT" dirty="0" err="1"/>
              <a:t>not</a:t>
            </a:r>
            <a:r>
              <a:rPr lang="it-IT" dirty="0"/>
              <a:t> </a:t>
            </a:r>
            <a:r>
              <a:rPr lang="it-IT" dirty="0" err="1"/>
              <a:t>send</a:t>
            </a:r>
            <a:r>
              <a:rPr lang="it-IT" dirty="0"/>
              <a:t> </a:t>
            </a:r>
            <a:r>
              <a:rPr lang="it-IT" dirty="0" err="1"/>
              <a:t>dns</a:t>
            </a:r>
            <a:r>
              <a:rPr lang="it-IT" dirty="0"/>
              <a:t> queries </a:t>
            </a:r>
            <a:r>
              <a:rPr lang="it-IT" dirty="0" err="1"/>
              <a:t>using</a:t>
            </a:r>
            <a:r>
              <a:rPr lang="it-IT" dirty="0"/>
              <a:t> </a:t>
            </a:r>
            <a:r>
              <a:rPr lang="it-IT" dirty="0" err="1"/>
              <a:t>their</a:t>
            </a:r>
            <a:r>
              <a:rPr lang="it-IT" dirty="0"/>
              <a:t> </a:t>
            </a:r>
            <a:r>
              <a:rPr lang="it-IT" dirty="0" err="1"/>
              <a:t>actual</a:t>
            </a:r>
            <a:r>
              <a:rPr lang="it-IT" dirty="0"/>
              <a:t> </a:t>
            </a:r>
            <a:r>
              <a:rPr lang="it-IT" dirty="0" err="1"/>
              <a:t>ip</a:t>
            </a:r>
            <a:r>
              <a:rPr lang="it-IT" dirty="0"/>
              <a:t>, </a:t>
            </a:r>
            <a:r>
              <a:rPr lang="it-IT" dirty="0" err="1"/>
              <a:t>but</a:t>
            </a:r>
            <a:r>
              <a:rPr lang="it-IT" dirty="0"/>
              <a:t> </a:t>
            </a:r>
            <a:r>
              <a:rPr lang="it-IT" dirty="0" err="1"/>
              <a:t>they</a:t>
            </a:r>
            <a:r>
              <a:rPr lang="it-IT" dirty="0"/>
              <a:t> use the </a:t>
            </a:r>
            <a:r>
              <a:rPr lang="it-IT" dirty="0" err="1"/>
              <a:t>ip</a:t>
            </a:r>
            <a:r>
              <a:rPr lang="it-IT" dirty="0"/>
              <a:t> of the </a:t>
            </a:r>
            <a:r>
              <a:rPr lang="it-IT" dirty="0" err="1"/>
              <a:t>spoofed</a:t>
            </a:r>
            <a:r>
              <a:rPr lang="it-IT" dirty="0"/>
              <a:t> laptop</a:t>
            </a:r>
          </a:p>
        </p:txBody>
      </p:sp>
    </p:spTree>
    <p:extLst>
      <p:ext uri="{BB962C8B-B14F-4D97-AF65-F5344CB8AC3E}">
        <p14:creationId xmlns:p14="http://schemas.microsoft.com/office/powerpoint/2010/main" val="30589750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a:t>
            </a:r>
            <a:r>
              <a:rPr lang="it-IT" dirty="0" err="1"/>
              <a:t>choosen</a:t>
            </a:r>
            <a:r>
              <a:rPr lang="it-IT" dirty="0"/>
              <a:t> </a:t>
            </a:r>
            <a:r>
              <a:rPr lang="it-IT" dirty="0" err="1"/>
              <a:t>metrics</a:t>
            </a:r>
            <a:r>
              <a:rPr lang="it-IT" dirty="0"/>
              <a:t> </a:t>
            </a:r>
            <a:r>
              <a:rPr lang="it-IT" dirty="0" err="1"/>
              <a:t>encompass</a:t>
            </a:r>
            <a:r>
              <a:rPr lang="it-IT" dirty="0"/>
              <a:t> the </a:t>
            </a:r>
            <a:r>
              <a:rPr lang="it-IT" dirty="0" err="1"/>
              <a:t>the</a:t>
            </a:r>
            <a:r>
              <a:rPr lang="it-IT" dirty="0"/>
              <a:t> </a:t>
            </a:r>
            <a:r>
              <a:rPr lang="it-IT" dirty="0" err="1"/>
              <a:t>evaluation</a:t>
            </a:r>
            <a:r>
              <a:rPr lang="it-IT" dirty="0"/>
              <a:t> of the </a:t>
            </a:r>
            <a:r>
              <a:rPr lang="it-IT" dirty="0" err="1"/>
              <a:t>rtts</a:t>
            </a:r>
            <a:r>
              <a:rPr lang="it-IT" dirty="0"/>
              <a:t> of </a:t>
            </a:r>
            <a:r>
              <a:rPr lang="it-IT" dirty="0" err="1"/>
              <a:t>icmp</a:t>
            </a:r>
            <a:r>
              <a:rPr lang="it-IT" dirty="0"/>
              <a:t> </a:t>
            </a:r>
            <a:r>
              <a:rPr lang="it-IT" dirty="0" err="1"/>
              <a:t>packets</a:t>
            </a:r>
            <a:r>
              <a:rPr lang="it-IT" dirty="0"/>
              <a:t> and </a:t>
            </a:r>
            <a:r>
              <a:rPr lang="it-IT" dirty="0" err="1"/>
              <a:t>response</a:t>
            </a:r>
            <a:r>
              <a:rPr lang="it-IT" dirty="0"/>
              <a:t> time of the </a:t>
            </a:r>
            <a:r>
              <a:rPr lang="it-IT" dirty="0" err="1"/>
              <a:t>dns</a:t>
            </a:r>
            <a:r>
              <a:rPr lang="it-IT" dirty="0"/>
              <a:t> queries, </a:t>
            </a:r>
            <a:r>
              <a:rPr lang="it-IT" dirty="0" err="1"/>
              <a:t>considering</a:t>
            </a:r>
            <a:r>
              <a:rPr lang="it-IT" dirty="0"/>
              <a:t> </a:t>
            </a:r>
            <a:r>
              <a:rPr lang="it-IT" dirty="0" err="1"/>
              <a:t>also</a:t>
            </a:r>
            <a:r>
              <a:rPr lang="it-IT" dirty="0"/>
              <a:t> </a:t>
            </a:r>
            <a:r>
              <a:rPr lang="it-IT" dirty="0" err="1"/>
              <a:t>possible</a:t>
            </a:r>
            <a:r>
              <a:rPr lang="it-IT" dirty="0"/>
              <a:t> </a:t>
            </a:r>
            <a:r>
              <a:rPr lang="it-IT" dirty="0" err="1"/>
              <a:t>timeouts</a:t>
            </a:r>
            <a:r>
              <a:rPr lang="it-IT" dirty="0"/>
              <a:t>. In </a:t>
            </a:r>
            <a:r>
              <a:rPr lang="it-IT" dirty="0" err="1"/>
              <a:t>addition</a:t>
            </a:r>
            <a:r>
              <a:rPr lang="it-IT" dirty="0"/>
              <a:t>, the </a:t>
            </a:r>
            <a:r>
              <a:rPr lang="it-IT" dirty="0" err="1"/>
              <a:t>resources</a:t>
            </a:r>
            <a:r>
              <a:rPr lang="it-IT" dirty="0"/>
              <a:t> allocate by the server </a:t>
            </a:r>
            <a:r>
              <a:rPr lang="it-IT" dirty="0" err="1"/>
              <a:t>were</a:t>
            </a:r>
            <a:r>
              <a:rPr lang="it-IT" dirty="0"/>
              <a:t> </a:t>
            </a:r>
            <a:r>
              <a:rPr lang="it-IT" dirty="0" err="1"/>
              <a:t>monitored</a:t>
            </a:r>
            <a:r>
              <a:rPr lang="it-IT" dirty="0"/>
              <a:t> , </a:t>
            </a:r>
          </a:p>
          <a:p>
            <a:pPr marL="0" lvl="0" indent="0" algn="l" rtl="0">
              <a:spcBef>
                <a:spcPts val="0"/>
              </a:spcBef>
              <a:spcAft>
                <a:spcPts val="0"/>
              </a:spcAft>
              <a:buNone/>
            </a:pPr>
            <a:r>
              <a:rPr lang="it-IT" dirty="0" err="1"/>
              <a:t>All</a:t>
            </a:r>
            <a:r>
              <a:rPr lang="it-IT" dirty="0"/>
              <a:t> </a:t>
            </a:r>
            <a:r>
              <a:rPr lang="it-IT" dirty="0" err="1"/>
              <a:t>these</a:t>
            </a:r>
            <a:r>
              <a:rPr lang="it-IT" dirty="0"/>
              <a:t> </a:t>
            </a:r>
            <a:r>
              <a:rPr lang="it-IT" dirty="0" err="1"/>
              <a:t>measurments</a:t>
            </a:r>
            <a:r>
              <a:rPr lang="it-IT" dirty="0"/>
              <a:t> </a:t>
            </a:r>
            <a:r>
              <a:rPr lang="it-IT" dirty="0" err="1"/>
              <a:t>wer</a:t>
            </a:r>
            <a:r>
              <a:rPr lang="it-IT" dirty="0"/>
              <a:t> </a:t>
            </a:r>
            <a:r>
              <a:rPr lang="it-IT" dirty="0" err="1"/>
              <a:t>taken</a:t>
            </a:r>
            <a:r>
              <a:rPr lang="it-IT" dirty="0"/>
              <a:t> </a:t>
            </a:r>
            <a:r>
              <a:rPr lang="it-IT" dirty="0" err="1"/>
              <a:t>before</a:t>
            </a:r>
            <a:r>
              <a:rPr lang="it-IT" dirty="0"/>
              <a:t> and </a:t>
            </a:r>
            <a:r>
              <a:rPr lang="it-IT" dirty="0" err="1"/>
              <a:t>during</a:t>
            </a:r>
            <a:r>
              <a:rPr lang="it-IT" dirty="0"/>
              <a:t> the </a:t>
            </a:r>
            <a:r>
              <a:rPr lang="it-IT" dirty="0" err="1"/>
              <a:t>attack</a:t>
            </a:r>
            <a:r>
              <a:rPr lang="it-IT" dirty="0"/>
              <a:t>.</a:t>
            </a:r>
          </a:p>
          <a:p>
            <a:pPr marL="0" lvl="0" indent="0" algn="l" rtl="0">
              <a:spcBef>
                <a:spcPts val="0"/>
              </a:spcBef>
              <a:spcAft>
                <a:spcPts val="0"/>
              </a:spcAft>
              <a:buNone/>
            </a:pPr>
            <a:r>
              <a:rPr lang="it-IT" dirty="0"/>
              <a:t>For </a:t>
            </a:r>
            <a:r>
              <a:rPr lang="it-IT" dirty="0" err="1"/>
              <a:t>what</a:t>
            </a:r>
            <a:r>
              <a:rPr lang="it-IT" dirty="0"/>
              <a:t> </a:t>
            </a:r>
            <a:r>
              <a:rPr lang="it-IT" dirty="0" err="1"/>
              <a:t>concerns</a:t>
            </a:r>
            <a:r>
              <a:rPr lang="it-IT" dirty="0"/>
              <a:t> the </a:t>
            </a:r>
            <a:r>
              <a:rPr lang="it-IT" dirty="0" err="1"/>
              <a:t>vantage</a:t>
            </a:r>
            <a:r>
              <a:rPr lang="it-IT" dirty="0"/>
              <a:t> point of the monitoring </a:t>
            </a:r>
            <a:r>
              <a:rPr lang="it-IT" dirty="0" err="1"/>
              <a:t>phase</a:t>
            </a:r>
            <a:r>
              <a:rPr lang="it-IT" dirty="0"/>
              <a:t>, one laptop </a:t>
            </a:r>
            <a:r>
              <a:rPr lang="it-IT" dirty="0" err="1"/>
              <a:t>were</a:t>
            </a:r>
            <a:r>
              <a:rPr lang="it-IT" dirty="0"/>
              <a:t> </a:t>
            </a:r>
            <a:r>
              <a:rPr lang="it-IT" dirty="0" err="1"/>
              <a:t>dedicated</a:t>
            </a:r>
            <a:r>
              <a:rPr lang="it-IT" dirty="0"/>
              <a:t> for </a:t>
            </a:r>
            <a:r>
              <a:rPr lang="it-IT" dirty="0" err="1"/>
              <a:t>this</a:t>
            </a:r>
            <a:r>
              <a:rPr lang="it-IT" dirty="0"/>
              <a:t> task.</a:t>
            </a:r>
          </a:p>
          <a:p>
            <a:pPr marL="0" lvl="0" indent="0" algn="l" rtl="0">
              <a:spcBef>
                <a:spcPts val="0"/>
              </a:spcBef>
              <a:spcAft>
                <a:spcPts val="0"/>
              </a:spcAft>
              <a:buNone/>
            </a:pPr>
            <a:r>
              <a:rPr lang="it-IT" dirty="0"/>
              <a:t>And the </a:t>
            </a:r>
            <a:r>
              <a:rPr lang="it-IT" dirty="0" err="1"/>
              <a:t>experiment</a:t>
            </a:r>
            <a:r>
              <a:rPr lang="it-IT" dirty="0"/>
              <a:t> </a:t>
            </a:r>
            <a:r>
              <a:rPr lang="it-IT" dirty="0" err="1"/>
              <a:t>were</a:t>
            </a:r>
            <a:r>
              <a:rPr lang="it-IT" dirty="0"/>
              <a:t> </a:t>
            </a:r>
            <a:r>
              <a:rPr lang="it-IT" dirty="0" err="1"/>
              <a:t>conducted</a:t>
            </a:r>
            <a:r>
              <a:rPr lang="it-IT" dirty="0"/>
              <a:t> inside a Local Area Network </a:t>
            </a:r>
            <a:r>
              <a:rPr lang="it-IT" dirty="0" err="1"/>
              <a:t>which</a:t>
            </a:r>
            <a:r>
              <a:rPr lang="it-IT" dirty="0"/>
              <a:t> </a:t>
            </a:r>
            <a:r>
              <a:rPr lang="it-IT" dirty="0" err="1"/>
              <a:t>were</a:t>
            </a:r>
            <a:r>
              <a:rPr lang="it-IT" dirty="0"/>
              <a:t> </a:t>
            </a:r>
            <a:r>
              <a:rPr lang="it-IT" dirty="0" err="1"/>
              <a:t>isolated</a:t>
            </a:r>
            <a:r>
              <a:rPr lang="it-IT" dirty="0"/>
              <a:t> </a:t>
            </a:r>
            <a:r>
              <a:rPr lang="it-IT" dirty="0" err="1"/>
              <a:t>form</a:t>
            </a:r>
            <a:r>
              <a:rPr lang="it-IT" dirty="0"/>
              <a:t> internet in </a:t>
            </a:r>
            <a:r>
              <a:rPr lang="it-IT" dirty="0" err="1"/>
              <a:t>order</a:t>
            </a:r>
            <a:r>
              <a:rPr lang="it-IT" dirty="0"/>
              <a:t> to </a:t>
            </a:r>
            <a:r>
              <a:rPr lang="it-IT" dirty="0" err="1"/>
              <a:t>avoid</a:t>
            </a:r>
            <a:r>
              <a:rPr lang="it-IT" dirty="0"/>
              <a:t> </a:t>
            </a:r>
            <a:r>
              <a:rPr lang="it-IT" dirty="0" err="1"/>
              <a:t>that</a:t>
            </a:r>
            <a:r>
              <a:rPr lang="it-IT" dirty="0"/>
              <a:t> the </a:t>
            </a:r>
            <a:r>
              <a:rPr lang="it-IT" dirty="0" err="1"/>
              <a:t>attack</a:t>
            </a:r>
            <a:r>
              <a:rPr lang="it-IT" dirty="0"/>
              <a:t> </a:t>
            </a:r>
            <a:r>
              <a:rPr lang="it-IT" dirty="0" err="1"/>
              <a:t>could</a:t>
            </a:r>
            <a:r>
              <a:rPr lang="it-IT" dirty="0"/>
              <a:t> impact the public network devices.</a:t>
            </a:r>
          </a:p>
        </p:txBody>
      </p:sp>
    </p:spTree>
    <p:extLst>
      <p:ext uri="{BB962C8B-B14F-4D97-AF65-F5344CB8AC3E}">
        <p14:creationId xmlns:p14="http://schemas.microsoft.com/office/powerpoint/2010/main" val="3304609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 first tool we employed is Ping, a network utility tool used to test the connectivity between two networked devices. It essentially works by sending a sequence of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icmp</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packets  and measures the Round trip time, which is the time to send, receive and return.</a:t>
            </a:r>
            <a:endParaRPr dirty="0"/>
          </a:p>
        </p:txBody>
      </p:sp>
    </p:spTree>
    <p:extLst>
      <p:ext uri="{BB962C8B-B14F-4D97-AF65-F5344CB8AC3E}">
        <p14:creationId xmlns:p14="http://schemas.microsoft.com/office/powerpoint/2010/main" val="21477483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Another</a:t>
            </a:r>
            <a:r>
              <a:rPr lang="it-IT" dirty="0"/>
              <a:t> tool </a:t>
            </a:r>
            <a:r>
              <a:rPr lang="it-IT" dirty="0" err="1"/>
              <a:t>is</a:t>
            </a:r>
            <a:r>
              <a:rPr lang="it-IT" dirty="0"/>
              <a:t> DIG </a:t>
            </a:r>
            <a:r>
              <a:rPr lang="it-IT" dirty="0" err="1"/>
              <a:t>which</a:t>
            </a:r>
            <a:r>
              <a:rPr lang="it-IT" dirty="0"/>
              <a:t> stands for Domain Information </a:t>
            </a:r>
            <a:r>
              <a:rPr lang="it-IT" dirty="0" err="1"/>
              <a:t>Groper</a:t>
            </a:r>
            <a:r>
              <a:rPr lang="it-IT" dirty="0"/>
              <a:t>.</a:t>
            </a:r>
          </a:p>
          <a:p>
            <a:pPr marL="0" lvl="0" indent="0" algn="l" rtl="0">
              <a:spcBef>
                <a:spcPts val="0"/>
              </a:spcBef>
              <a:spcAft>
                <a:spcPts val="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It allows users to perform DNS lookups to check DNS records and obtain information about DNS configurations. It were used to measure the response time of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dns</a:t>
            </a:r>
            <a:r>
              <a:rPr lang="en-GB" sz="1800" dirty="0">
                <a:effectLst/>
                <a:latin typeface="Calibri" panose="020F0502020204030204" pitchFamily="34" charset="0"/>
                <a:ea typeface="Calibri" panose="020F0502020204030204" pitchFamily="34" charset="0"/>
                <a:cs typeface="Times New Roman" panose="02020603050405020304" pitchFamily="18" charset="0"/>
              </a:rPr>
              <a:t> queries and also in the preliminary phase, to check if the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dns</a:t>
            </a:r>
            <a:r>
              <a:rPr lang="en-GB" sz="1800" dirty="0">
                <a:effectLst/>
                <a:latin typeface="Calibri" panose="020F0502020204030204" pitchFamily="34" charset="0"/>
                <a:ea typeface="Calibri" panose="020F0502020204030204" pitchFamily="34" charset="0"/>
                <a:cs typeface="Times New Roman" panose="02020603050405020304" pitchFamily="18" charset="0"/>
              </a:rPr>
              <a:t> server were reachable and properly configured.</a:t>
            </a:r>
          </a:p>
        </p:txBody>
      </p:sp>
    </p:spTree>
    <p:extLst>
      <p:ext uri="{BB962C8B-B14F-4D97-AF65-F5344CB8AC3E}">
        <p14:creationId xmlns:p14="http://schemas.microsoft.com/office/powerpoint/2010/main" val="3036569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We</a:t>
            </a:r>
            <a:r>
              <a:rPr lang="it-IT" dirty="0"/>
              <a:t> </a:t>
            </a:r>
            <a:r>
              <a:rPr lang="it-IT" dirty="0" err="1"/>
              <a:t>discovered</a:t>
            </a:r>
            <a:r>
              <a:rPr lang="it-IT" dirty="0"/>
              <a:t> </a:t>
            </a:r>
            <a:r>
              <a:rPr lang="it-IT" dirty="0" err="1"/>
              <a:t>that</a:t>
            </a:r>
            <a:r>
              <a:rPr lang="it-IT" dirty="0"/>
              <a:t> </a:t>
            </a:r>
            <a:r>
              <a:rPr lang="it-IT" dirty="0" err="1"/>
              <a:t>according</a:t>
            </a:r>
            <a:r>
              <a:rPr lang="it-IT" dirty="0"/>
              <a:t> to a </a:t>
            </a:r>
            <a:r>
              <a:rPr lang="it-IT" dirty="0" err="1"/>
              <a:t>recent</a:t>
            </a:r>
            <a:r>
              <a:rPr lang="it-IT" dirty="0"/>
              <a:t> report by </a:t>
            </a:r>
            <a:r>
              <a:rPr lang="it-IT" dirty="0" err="1"/>
              <a:t>cloudflare</a:t>
            </a:r>
            <a:r>
              <a:rPr lang="it-IT" dirty="0"/>
              <a:t>, </a:t>
            </a:r>
            <a:r>
              <a:rPr lang="it-IT" dirty="0" err="1"/>
              <a:t>published</a:t>
            </a:r>
            <a:r>
              <a:rPr lang="it-IT" dirty="0"/>
              <a:t> in the first quarter of 2023, </a:t>
            </a:r>
            <a:r>
              <a:rPr lang="it-IT" dirty="0" err="1"/>
              <a:t>almost</a:t>
            </a:r>
            <a:r>
              <a:rPr lang="it-IT" dirty="0"/>
              <a:t> 1/3 of </a:t>
            </a:r>
            <a:r>
              <a:rPr lang="it-IT" dirty="0" err="1"/>
              <a:t>all</a:t>
            </a:r>
            <a:r>
              <a:rPr lang="it-IT" dirty="0"/>
              <a:t> the </a:t>
            </a:r>
            <a:r>
              <a:rPr lang="it-IT" dirty="0" err="1"/>
              <a:t>DDoS</a:t>
            </a:r>
            <a:r>
              <a:rPr lang="it-IT" dirty="0"/>
              <a:t> </a:t>
            </a:r>
            <a:r>
              <a:rPr lang="it-IT" dirty="0" err="1"/>
              <a:t>attacks</a:t>
            </a:r>
            <a:r>
              <a:rPr lang="it-IT" dirty="0"/>
              <a:t> are DNS </a:t>
            </a:r>
            <a:r>
              <a:rPr lang="it-IT" dirty="0" err="1"/>
              <a:t>based</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However</a:t>
            </a:r>
            <a:r>
              <a:rPr lang="it-IT" dirty="0"/>
              <a:t> </a:t>
            </a:r>
            <a:r>
              <a:rPr lang="it-IT" dirty="0" err="1"/>
              <a:t>also</a:t>
            </a:r>
            <a:r>
              <a:rPr lang="it-IT" dirty="0"/>
              <a:t> inside the sub-</a:t>
            </a:r>
            <a:r>
              <a:rPr lang="it-IT" dirty="0" err="1"/>
              <a:t>category</a:t>
            </a:r>
            <a:r>
              <a:rPr lang="it-IT" dirty="0"/>
              <a:t> of the </a:t>
            </a:r>
            <a:r>
              <a:rPr lang="it-IT" dirty="0" err="1"/>
              <a:t>dns-based</a:t>
            </a:r>
            <a:r>
              <a:rPr lang="it-IT" dirty="0"/>
              <a:t> </a:t>
            </a:r>
            <a:r>
              <a:rPr lang="it-IT" dirty="0" err="1"/>
              <a:t>attack</a:t>
            </a:r>
            <a:r>
              <a:rPr lang="it-IT" dirty="0"/>
              <a:t> </a:t>
            </a:r>
            <a:r>
              <a:rPr lang="it-IT" dirty="0" err="1"/>
              <a:t>there</a:t>
            </a:r>
            <a:r>
              <a:rPr lang="it-IT" dirty="0"/>
              <a:t> are </a:t>
            </a:r>
            <a:r>
              <a:rPr lang="it-IT" dirty="0" err="1"/>
              <a:t>several</a:t>
            </a:r>
            <a:r>
              <a:rPr lang="it-IT" dirty="0"/>
              <a:t> </a:t>
            </a:r>
            <a:r>
              <a:rPr lang="it-IT" dirty="0" err="1"/>
              <a:t>possibilites</a:t>
            </a:r>
            <a:r>
              <a:rPr lang="it-IT" dirty="0"/>
              <a:t> and </a:t>
            </a:r>
            <a:r>
              <a:rPr lang="it-IT" dirty="0" err="1"/>
              <a:t>here</a:t>
            </a:r>
            <a:r>
              <a:rPr lang="it-IT" dirty="0"/>
              <a:t> are </a:t>
            </a:r>
            <a:r>
              <a:rPr lang="it-IT" dirty="0" err="1"/>
              <a:t>listed</a:t>
            </a:r>
            <a:r>
              <a:rPr lang="it-IT" dirty="0"/>
              <a:t> the </a:t>
            </a:r>
            <a:r>
              <a:rPr lang="it-IT" dirty="0" err="1"/>
              <a:t>three</a:t>
            </a:r>
            <a:r>
              <a:rPr lang="it-IT" dirty="0"/>
              <a:t> </a:t>
            </a:r>
            <a:r>
              <a:rPr lang="it-IT" dirty="0" err="1"/>
              <a:t>most</a:t>
            </a:r>
            <a:r>
              <a:rPr lang="it-IT" dirty="0"/>
              <a:t> </a:t>
            </a:r>
            <a:r>
              <a:rPr lang="it-IT" dirty="0" err="1"/>
              <a:t>important</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DNS query flood, TCP flood and DNS </a:t>
            </a:r>
            <a:r>
              <a:rPr lang="it-IT" dirty="0" err="1"/>
              <a:t>reflection</a:t>
            </a:r>
            <a:r>
              <a:rPr lang="it-IT" dirty="0"/>
              <a:t> and </a:t>
            </a:r>
            <a:r>
              <a:rPr lang="it-IT" dirty="0" err="1"/>
              <a:t>amplification</a:t>
            </a:r>
            <a:r>
              <a:rPr lang="it-IT" dirty="0"/>
              <a:t>.</a:t>
            </a:r>
            <a:endParaRPr dirty="0"/>
          </a:p>
        </p:txBody>
      </p:sp>
    </p:spTree>
    <p:extLst>
      <p:ext uri="{BB962C8B-B14F-4D97-AF65-F5344CB8AC3E}">
        <p14:creationId xmlns:p14="http://schemas.microsoft.com/office/powerpoint/2010/main" val="2870838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 command that provides real-time monitoring of system resources such as CPU usage, memory utilization, running processes, and more. It displays an interactive, dynamic table that continually updates, enabling users to view the current state of their system.</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6980843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an open-source network protocol analyser. Wireshark is designed to capture, analyse, and display network traffic in real-time. It were used to monitor the traffic of the network under attack</a:t>
            </a:r>
            <a:endParaRPr dirty="0"/>
          </a:p>
        </p:txBody>
      </p:sp>
    </p:spTree>
    <p:extLst>
      <p:ext uri="{BB962C8B-B14F-4D97-AF65-F5344CB8AC3E}">
        <p14:creationId xmlns:p14="http://schemas.microsoft.com/office/powerpoint/2010/main" val="26939395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Let’s</a:t>
            </a:r>
            <a:r>
              <a:rPr lang="it-IT" dirty="0"/>
              <a:t> go </a:t>
            </a:r>
            <a:r>
              <a:rPr lang="it-IT" dirty="0" err="1"/>
              <a:t>deeper</a:t>
            </a:r>
            <a:r>
              <a:rPr lang="it-IT" dirty="0"/>
              <a:t> in the </a:t>
            </a:r>
            <a:r>
              <a:rPr lang="it-IT" dirty="0" err="1"/>
              <a:t>dns</a:t>
            </a:r>
            <a:r>
              <a:rPr lang="it-IT" dirty="0"/>
              <a:t> server </a:t>
            </a:r>
            <a:r>
              <a:rPr lang="it-IT" dirty="0" err="1"/>
              <a:t>configuration</a:t>
            </a:r>
            <a:endParaRPr dirty="0"/>
          </a:p>
        </p:txBody>
      </p:sp>
    </p:spTree>
    <p:extLst>
      <p:ext uri="{BB962C8B-B14F-4D97-AF65-F5344CB8AC3E}">
        <p14:creationId xmlns:p14="http://schemas.microsoft.com/office/powerpoint/2010/main" val="707280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server </a:t>
            </a:r>
            <a:r>
              <a:rPr lang="it-IT" dirty="0" err="1"/>
              <a:t>were</a:t>
            </a:r>
            <a:r>
              <a:rPr lang="it-IT" dirty="0"/>
              <a:t> running on Ubuntu 20.4 OS.</a:t>
            </a:r>
          </a:p>
          <a:p>
            <a:pPr marL="0" lvl="0" indent="0" algn="l" rtl="0">
              <a:spcBef>
                <a:spcPts val="0"/>
              </a:spcBef>
              <a:spcAft>
                <a:spcPts val="0"/>
              </a:spcAft>
              <a:buNone/>
            </a:pPr>
            <a:r>
              <a:rPr lang="it-IT" dirty="0"/>
              <a:t>BIND9 </a:t>
            </a:r>
            <a:r>
              <a:rPr lang="it-IT" dirty="0" err="1"/>
              <a:t>is</a:t>
            </a:r>
            <a:r>
              <a:rPr lang="it-IT" dirty="0"/>
              <a:t> the </a:t>
            </a:r>
            <a:r>
              <a:rPr lang="it-IT" dirty="0" err="1"/>
              <a:t>selected</a:t>
            </a:r>
            <a:r>
              <a:rPr lang="it-IT" dirty="0"/>
              <a:t> </a:t>
            </a:r>
            <a:r>
              <a:rPr lang="it-IT" dirty="0" err="1"/>
              <a:t>implementation</a:t>
            </a:r>
            <a:r>
              <a:rPr lang="it-IT" dirty="0"/>
              <a:t> of the DNS server, </a:t>
            </a:r>
            <a:r>
              <a:rPr lang="it-IT" dirty="0" err="1"/>
              <a:t>because</a:t>
            </a:r>
            <a:r>
              <a:rPr lang="it-IT" dirty="0"/>
              <a:t> </a:t>
            </a:r>
            <a:r>
              <a:rPr lang="it-IT" dirty="0" err="1"/>
              <a:t>it</a:t>
            </a:r>
            <a:r>
              <a:rPr lang="it-IT" dirty="0"/>
              <a:t> </a:t>
            </a:r>
            <a:r>
              <a:rPr lang="it-IT" dirty="0" err="1"/>
              <a:t>is</a:t>
            </a:r>
            <a:r>
              <a:rPr lang="it-IT" dirty="0"/>
              <a:t> open source.</a:t>
            </a:r>
          </a:p>
          <a:p>
            <a:pPr marL="0" lvl="0" indent="0" algn="l" rtl="0">
              <a:spcBef>
                <a:spcPts val="0"/>
              </a:spcBef>
              <a:spcAft>
                <a:spcPts val="0"/>
              </a:spcAft>
              <a:buNone/>
            </a:pPr>
            <a:r>
              <a:rPr lang="it-IT" dirty="0"/>
              <a:t>And </a:t>
            </a:r>
            <a:r>
              <a:rPr lang="it-IT" dirty="0" err="1"/>
              <a:t>it</a:t>
            </a:r>
            <a:r>
              <a:rPr lang="it-IT" dirty="0"/>
              <a:t> can be </a:t>
            </a:r>
            <a:r>
              <a:rPr lang="it-IT" dirty="0" err="1"/>
              <a:t>easily</a:t>
            </a:r>
            <a:r>
              <a:rPr lang="it-IT" dirty="0"/>
              <a:t> </a:t>
            </a:r>
            <a:r>
              <a:rPr lang="it-IT" dirty="0" err="1"/>
              <a:t>customized</a:t>
            </a:r>
            <a:r>
              <a:rPr lang="it-IT" dirty="0"/>
              <a:t> by editing the </a:t>
            </a:r>
            <a:r>
              <a:rPr lang="it-IT" dirty="0" err="1"/>
              <a:t>configuration</a:t>
            </a:r>
            <a:r>
              <a:rPr lang="it-IT" dirty="0"/>
              <a:t> files.</a:t>
            </a:r>
          </a:p>
          <a:p>
            <a:pPr marL="0" lvl="0" indent="0" algn="l" rtl="0">
              <a:spcBef>
                <a:spcPts val="0"/>
              </a:spcBef>
              <a:spcAft>
                <a:spcPts val="0"/>
              </a:spcAft>
              <a:buNone/>
            </a:pPr>
            <a:r>
              <a:rPr lang="it-IT" dirty="0"/>
              <a:t>The Server </a:t>
            </a:r>
            <a:r>
              <a:rPr lang="it-IT" dirty="0" err="1"/>
              <a:t>were</a:t>
            </a:r>
            <a:r>
              <a:rPr lang="it-IT" dirty="0"/>
              <a:t> </a:t>
            </a:r>
            <a:r>
              <a:rPr lang="it-IT" dirty="0" err="1"/>
              <a:t>configured</a:t>
            </a:r>
            <a:r>
              <a:rPr lang="it-IT" dirty="0"/>
              <a:t> </a:t>
            </a:r>
            <a:r>
              <a:rPr lang="it-IT" dirty="0" err="1"/>
              <a:t>as</a:t>
            </a:r>
            <a:r>
              <a:rPr lang="it-IT" dirty="0"/>
              <a:t> a </a:t>
            </a:r>
            <a:r>
              <a:rPr lang="it-IT" dirty="0" err="1"/>
              <a:t>local</a:t>
            </a:r>
            <a:r>
              <a:rPr lang="it-IT" dirty="0"/>
              <a:t> DNS with autority over the domain ‘ediproject.com’</a:t>
            </a:r>
          </a:p>
          <a:p>
            <a:pPr marL="0" lvl="0" indent="0" algn="l" rtl="0">
              <a:spcBef>
                <a:spcPts val="0"/>
              </a:spcBef>
              <a:spcAft>
                <a:spcPts val="0"/>
              </a:spcAft>
              <a:buNone/>
            </a:pPr>
            <a:r>
              <a:rPr lang="it-IT" dirty="0" err="1"/>
              <a:t>We</a:t>
            </a:r>
            <a:r>
              <a:rPr lang="it-IT" dirty="0"/>
              <a:t> </a:t>
            </a:r>
            <a:r>
              <a:rPr lang="it-IT" dirty="0" err="1"/>
              <a:t>decided</a:t>
            </a:r>
            <a:r>
              <a:rPr lang="it-IT" dirty="0"/>
              <a:t> to </a:t>
            </a:r>
            <a:r>
              <a:rPr lang="it-IT" dirty="0" err="1"/>
              <a:t>not</a:t>
            </a:r>
            <a:r>
              <a:rPr lang="it-IT" dirty="0"/>
              <a:t> </a:t>
            </a:r>
            <a:r>
              <a:rPr lang="it-IT" dirty="0" err="1"/>
              <a:t>implement</a:t>
            </a:r>
            <a:r>
              <a:rPr lang="it-IT" dirty="0"/>
              <a:t> </a:t>
            </a:r>
            <a:r>
              <a:rPr lang="it-IT" dirty="0" err="1"/>
              <a:t>any</a:t>
            </a:r>
            <a:r>
              <a:rPr lang="it-IT" dirty="0"/>
              <a:t> security </a:t>
            </a:r>
            <a:r>
              <a:rPr lang="it-IT" dirty="0" err="1"/>
              <a:t>measure</a:t>
            </a:r>
            <a:r>
              <a:rPr lang="it-IT" dirty="0"/>
              <a:t> in </a:t>
            </a:r>
            <a:r>
              <a:rPr lang="it-IT" dirty="0" err="1"/>
              <a:t>order</a:t>
            </a:r>
            <a:r>
              <a:rPr lang="it-IT" dirty="0"/>
              <a:t> to facilitate the </a:t>
            </a:r>
            <a:r>
              <a:rPr lang="it-IT" dirty="0" err="1"/>
              <a:t>attack</a:t>
            </a:r>
            <a:r>
              <a:rPr lang="it-IT" dirty="0"/>
              <a:t> and make </a:t>
            </a:r>
            <a:r>
              <a:rPr lang="it-IT" dirty="0" err="1"/>
              <a:t>it</a:t>
            </a:r>
            <a:r>
              <a:rPr lang="it-IT" dirty="0"/>
              <a:t> more </a:t>
            </a:r>
            <a:r>
              <a:rPr lang="it-IT" dirty="0" err="1"/>
              <a:t>effective</a:t>
            </a:r>
            <a:r>
              <a:rPr lang="it-IT" dirty="0"/>
              <a:t>.</a:t>
            </a:r>
          </a:p>
          <a:p>
            <a:pPr marL="0" lvl="0" indent="0" algn="l" rtl="0">
              <a:spcBef>
                <a:spcPts val="0"/>
              </a:spcBef>
              <a:spcAft>
                <a:spcPts val="0"/>
              </a:spcAft>
              <a:buNone/>
            </a:pPr>
            <a:r>
              <a:rPr lang="it-IT" dirty="0"/>
              <a:t>So </a:t>
            </a:r>
            <a:r>
              <a:rPr lang="it-IT" dirty="0" err="1"/>
              <a:t>all</a:t>
            </a:r>
            <a:r>
              <a:rPr lang="it-IT" dirty="0"/>
              <a:t> devices on the LAN </a:t>
            </a:r>
            <a:r>
              <a:rPr lang="it-IT" dirty="0" err="1"/>
              <a:t>were</a:t>
            </a:r>
            <a:r>
              <a:rPr lang="it-IT" dirty="0"/>
              <a:t> </a:t>
            </a:r>
            <a:r>
              <a:rPr lang="it-IT" dirty="0" err="1"/>
              <a:t>able</a:t>
            </a:r>
            <a:r>
              <a:rPr lang="it-IT" dirty="0"/>
              <a:t> to </a:t>
            </a:r>
            <a:r>
              <a:rPr lang="it-IT" dirty="0" err="1"/>
              <a:t>perform</a:t>
            </a:r>
            <a:r>
              <a:rPr lang="it-IT" dirty="0"/>
              <a:t> </a:t>
            </a:r>
            <a:r>
              <a:rPr lang="it-IT" dirty="0" err="1"/>
              <a:t>any</a:t>
            </a:r>
            <a:r>
              <a:rPr lang="it-IT" dirty="0"/>
              <a:t> </a:t>
            </a:r>
            <a:r>
              <a:rPr lang="it-IT" dirty="0" err="1"/>
              <a:t>kind</a:t>
            </a:r>
            <a:r>
              <a:rPr lang="it-IT" dirty="0"/>
              <a:t> of </a:t>
            </a:r>
            <a:r>
              <a:rPr lang="it-IT" dirty="0" err="1"/>
              <a:t>request</a:t>
            </a:r>
            <a:endParaRPr dirty="0"/>
          </a:p>
        </p:txBody>
      </p:sp>
    </p:spTree>
    <p:extLst>
      <p:ext uri="{BB962C8B-B14F-4D97-AF65-F5344CB8AC3E}">
        <p14:creationId xmlns:p14="http://schemas.microsoft.com/office/powerpoint/2010/main" val="4451347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Since</a:t>
            </a:r>
            <a:r>
              <a:rPr lang="it-IT" dirty="0"/>
              <a:t> </a:t>
            </a:r>
            <a:r>
              <a:rPr lang="it-IT" dirty="0" err="1"/>
              <a:t>we</a:t>
            </a:r>
            <a:r>
              <a:rPr lang="it-IT" dirty="0"/>
              <a:t> </a:t>
            </a:r>
            <a:r>
              <a:rPr lang="it-IT" dirty="0" err="1"/>
              <a:t>would</a:t>
            </a:r>
            <a:r>
              <a:rPr lang="it-IT" dirty="0"/>
              <a:t> </a:t>
            </a:r>
            <a:r>
              <a:rPr lang="it-IT" dirty="0" err="1"/>
              <a:t>perform</a:t>
            </a:r>
            <a:r>
              <a:rPr lang="it-IT" dirty="0"/>
              <a:t> the </a:t>
            </a:r>
            <a:r>
              <a:rPr lang="it-IT" dirty="0" err="1"/>
              <a:t>attack</a:t>
            </a:r>
            <a:r>
              <a:rPr lang="it-IT" dirty="0"/>
              <a:t> </a:t>
            </a:r>
            <a:r>
              <a:rPr lang="it-IT" dirty="0" err="1"/>
              <a:t>using</a:t>
            </a:r>
            <a:r>
              <a:rPr lang="it-IT" dirty="0"/>
              <a:t> </a:t>
            </a:r>
            <a:r>
              <a:rPr lang="it-IT" dirty="0" err="1"/>
              <a:t>different</a:t>
            </a:r>
            <a:r>
              <a:rPr lang="it-IT" dirty="0"/>
              <a:t> </a:t>
            </a:r>
            <a:r>
              <a:rPr lang="it-IT" dirty="0" err="1"/>
              <a:t>amplification</a:t>
            </a:r>
            <a:r>
              <a:rPr lang="it-IT" dirty="0"/>
              <a:t> </a:t>
            </a:r>
            <a:r>
              <a:rPr lang="it-IT" dirty="0" err="1"/>
              <a:t>factors</a:t>
            </a:r>
            <a:r>
              <a:rPr lang="it-IT" dirty="0"/>
              <a:t>, the server </a:t>
            </a:r>
            <a:r>
              <a:rPr lang="it-IT" dirty="0" err="1"/>
              <a:t>was</a:t>
            </a:r>
            <a:r>
              <a:rPr lang="it-IT" dirty="0"/>
              <a:t> </a:t>
            </a:r>
            <a:r>
              <a:rPr lang="it-IT" dirty="0" err="1"/>
              <a:t>configured</a:t>
            </a:r>
            <a:r>
              <a:rPr lang="it-IT" dirty="0"/>
              <a:t> to </a:t>
            </a:r>
            <a:r>
              <a:rPr lang="it-IT" dirty="0" err="1"/>
              <a:t>have</a:t>
            </a:r>
            <a:r>
              <a:rPr lang="it-IT" dirty="0"/>
              <a:t> </a:t>
            </a:r>
            <a:r>
              <a:rPr lang="it-IT" dirty="0" err="1"/>
              <a:t>different</a:t>
            </a:r>
            <a:r>
              <a:rPr lang="it-IT" dirty="0"/>
              <a:t> </a:t>
            </a:r>
            <a:r>
              <a:rPr lang="it-IT" dirty="0" err="1"/>
              <a:t>number</a:t>
            </a:r>
            <a:r>
              <a:rPr lang="it-IT" dirty="0"/>
              <a:t> of </a:t>
            </a:r>
            <a:r>
              <a:rPr lang="it-IT" dirty="0" err="1"/>
              <a:t>records</a:t>
            </a:r>
            <a:r>
              <a:rPr lang="it-IT" dirty="0"/>
              <a:t> for </a:t>
            </a:r>
            <a:r>
              <a:rPr lang="it-IT" dirty="0" err="1"/>
              <a:t>each</a:t>
            </a:r>
            <a:r>
              <a:rPr lang="it-IT" dirty="0"/>
              <a:t> </a:t>
            </a:r>
            <a:r>
              <a:rPr lang="it-IT" dirty="0" err="1"/>
              <a:t>type</a:t>
            </a:r>
            <a:r>
              <a:rPr lang="it-IT" dirty="0"/>
              <a:t>. By </a:t>
            </a:r>
            <a:r>
              <a:rPr lang="it-IT" dirty="0" err="1"/>
              <a:t>doing</a:t>
            </a:r>
            <a:r>
              <a:rPr lang="it-IT" dirty="0"/>
              <a:t> </a:t>
            </a:r>
            <a:r>
              <a:rPr lang="it-IT" dirty="0" err="1"/>
              <a:t>that</a:t>
            </a:r>
            <a:r>
              <a:rPr lang="it-IT" dirty="0"/>
              <a:t> the </a:t>
            </a:r>
            <a:r>
              <a:rPr lang="it-IT" dirty="0" err="1"/>
              <a:t>amplification</a:t>
            </a:r>
            <a:r>
              <a:rPr lang="it-IT" dirty="0"/>
              <a:t> </a:t>
            </a:r>
            <a:r>
              <a:rPr lang="it-IT" dirty="0" err="1"/>
              <a:t>factor</a:t>
            </a:r>
            <a:r>
              <a:rPr lang="it-IT" dirty="0"/>
              <a:t> can be </a:t>
            </a:r>
            <a:r>
              <a:rPr lang="it-IT" dirty="0" err="1"/>
              <a:t>changed</a:t>
            </a:r>
            <a:r>
              <a:rPr lang="it-IT" dirty="0"/>
              <a:t> </a:t>
            </a:r>
            <a:r>
              <a:rPr lang="it-IT" dirty="0" err="1"/>
              <a:t>only</a:t>
            </a:r>
            <a:r>
              <a:rPr lang="it-IT" dirty="0"/>
              <a:t> by </a:t>
            </a:r>
            <a:r>
              <a:rPr lang="it-IT" dirty="0" err="1"/>
              <a:t>modifiyng</a:t>
            </a:r>
            <a:r>
              <a:rPr lang="it-IT" dirty="0"/>
              <a:t> the </a:t>
            </a:r>
            <a:r>
              <a:rPr lang="it-IT" dirty="0" err="1"/>
              <a:t>type</a:t>
            </a:r>
            <a:r>
              <a:rPr lang="it-IT" dirty="0"/>
              <a:t> of </a:t>
            </a:r>
            <a:r>
              <a:rPr lang="it-IT" dirty="0" err="1"/>
              <a:t>records</a:t>
            </a:r>
            <a:r>
              <a:rPr lang="it-IT" dirty="0"/>
              <a:t> in the queries </a:t>
            </a:r>
            <a:r>
              <a:rPr lang="it-IT" dirty="0" err="1"/>
              <a:t>sent</a:t>
            </a:r>
            <a:r>
              <a:rPr lang="it-IT" dirty="0"/>
              <a:t> by the </a:t>
            </a:r>
            <a:r>
              <a:rPr lang="it-IT" dirty="0" err="1"/>
              <a:t>attacckers</a:t>
            </a:r>
            <a:r>
              <a:rPr lang="it-IT" dirty="0"/>
              <a:t>.</a:t>
            </a:r>
            <a:endParaRPr dirty="0"/>
          </a:p>
        </p:txBody>
      </p:sp>
    </p:spTree>
    <p:extLst>
      <p:ext uri="{BB962C8B-B14F-4D97-AF65-F5344CB8AC3E}">
        <p14:creationId xmlns:p14="http://schemas.microsoft.com/office/powerpoint/2010/main" val="7668266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060220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5" name="Google Shape;38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25182b5b71e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7" name="Google Shape;397;g25182b5b71e_0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25182b5b71e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9" name="Google Shape;409;g25182b5b71e_0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25182b5b71e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1" name="Google Shape;421;g25182b5b71e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As</a:t>
            </a:r>
            <a:r>
              <a:rPr lang="it-IT" dirty="0"/>
              <a:t> </a:t>
            </a:r>
            <a:r>
              <a:rPr lang="it-IT" dirty="0" err="1"/>
              <a:t>you</a:t>
            </a:r>
            <a:r>
              <a:rPr lang="it-IT" dirty="0"/>
              <a:t> </a:t>
            </a:r>
            <a:r>
              <a:rPr lang="it-IT" dirty="0" err="1"/>
              <a:t>have</a:t>
            </a:r>
            <a:r>
              <a:rPr lang="it-IT" dirty="0"/>
              <a:t> </a:t>
            </a:r>
            <a:r>
              <a:rPr lang="it-IT" dirty="0" err="1"/>
              <a:t>seen</a:t>
            </a:r>
            <a:r>
              <a:rPr lang="it-IT" dirty="0"/>
              <a:t> from the first slide, </a:t>
            </a:r>
            <a:r>
              <a:rPr lang="it-IT" dirty="0" err="1"/>
              <a:t>our</a:t>
            </a:r>
            <a:r>
              <a:rPr lang="it-IT" dirty="0"/>
              <a:t> project </a:t>
            </a:r>
            <a:r>
              <a:rPr lang="it-IT" dirty="0" err="1"/>
              <a:t>is</a:t>
            </a:r>
            <a:r>
              <a:rPr lang="it-IT" dirty="0"/>
              <a:t> </a:t>
            </a:r>
            <a:r>
              <a:rPr lang="it-IT" dirty="0" err="1"/>
              <a:t>about</a:t>
            </a:r>
            <a:r>
              <a:rPr lang="it-IT" dirty="0"/>
              <a:t> the </a:t>
            </a:r>
            <a:r>
              <a:rPr lang="it-IT" dirty="0" err="1"/>
              <a:t>implmenetation</a:t>
            </a:r>
            <a:r>
              <a:rPr lang="it-IT" dirty="0"/>
              <a:t> of a </a:t>
            </a:r>
            <a:r>
              <a:rPr lang="it-IT" dirty="0" err="1"/>
              <a:t>DDoS</a:t>
            </a:r>
            <a:r>
              <a:rPr lang="it-IT" dirty="0"/>
              <a:t> </a:t>
            </a:r>
            <a:r>
              <a:rPr lang="it-IT" dirty="0" err="1"/>
              <a:t>attack</a:t>
            </a:r>
            <a:r>
              <a:rPr lang="it-IT" dirty="0"/>
              <a:t>, </a:t>
            </a:r>
            <a:r>
              <a:rPr lang="it-IT" dirty="0" err="1"/>
              <a:t>specifically</a:t>
            </a:r>
            <a:r>
              <a:rPr lang="it-IT" dirty="0"/>
              <a:t> a DNS </a:t>
            </a:r>
            <a:r>
              <a:rPr lang="it-IT" dirty="0" err="1"/>
              <a:t>reflection</a:t>
            </a:r>
            <a:r>
              <a:rPr lang="it-IT" dirty="0"/>
              <a:t> and </a:t>
            </a:r>
            <a:r>
              <a:rPr lang="it-IT" dirty="0" err="1"/>
              <a:t>amplification</a:t>
            </a:r>
            <a:r>
              <a:rPr lang="it-IT" dirty="0"/>
              <a:t>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choice</a:t>
            </a:r>
            <a:r>
              <a:rPr lang="it-IT" dirty="0"/>
              <a:t> </a:t>
            </a:r>
            <a:r>
              <a:rPr lang="it-IT" dirty="0" err="1"/>
              <a:t>was</a:t>
            </a:r>
            <a:r>
              <a:rPr lang="it-IT" dirty="0"/>
              <a:t> </a:t>
            </a:r>
            <a:r>
              <a:rPr lang="it-IT" dirty="0" err="1"/>
              <a:t>not</a:t>
            </a:r>
            <a:r>
              <a:rPr lang="it-IT" dirty="0"/>
              <a:t> made </a:t>
            </a:r>
            <a:r>
              <a:rPr lang="it-IT" dirty="0" err="1"/>
              <a:t>at</a:t>
            </a:r>
            <a:r>
              <a:rPr lang="it-IT" dirty="0"/>
              <a:t> random, </a:t>
            </a:r>
            <a:r>
              <a:rPr lang="it-IT" dirty="0" err="1"/>
              <a:t>instead</a:t>
            </a:r>
            <a:r>
              <a:rPr lang="it-IT" dirty="0"/>
              <a:t> </a:t>
            </a:r>
            <a:r>
              <a:rPr lang="it-IT" dirty="0" err="1"/>
              <a:t>it</a:t>
            </a:r>
            <a:r>
              <a:rPr lang="it-IT" dirty="0"/>
              <a:t> </a:t>
            </a:r>
            <a:r>
              <a:rPr lang="it-IT" dirty="0" err="1"/>
              <a:t>was</a:t>
            </a:r>
            <a:r>
              <a:rPr lang="it-IT" dirty="0"/>
              <a:t> the </a:t>
            </a:r>
            <a:r>
              <a:rPr lang="it-IT" dirty="0" err="1"/>
              <a:t>result</a:t>
            </a:r>
            <a:r>
              <a:rPr lang="it-IT" dirty="0"/>
              <a:t> of a </a:t>
            </a:r>
            <a:r>
              <a:rPr lang="it-IT" dirty="0" err="1"/>
              <a:t>selection</a:t>
            </a:r>
            <a:r>
              <a:rPr lang="it-IT" dirty="0"/>
              <a:t> and </a:t>
            </a:r>
            <a:r>
              <a:rPr lang="it-IT" dirty="0" err="1"/>
              <a:t>research</a:t>
            </a:r>
            <a:r>
              <a:rPr lang="it-IT" dirty="0"/>
              <a:t> </a:t>
            </a:r>
            <a:r>
              <a:rPr lang="it-IT" dirty="0" err="1"/>
              <a:t>process</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In the </a:t>
            </a:r>
            <a:r>
              <a:rPr lang="it-IT" dirty="0" err="1"/>
              <a:t>next</a:t>
            </a:r>
            <a:r>
              <a:rPr lang="it-IT" dirty="0"/>
              <a:t> slides </a:t>
            </a:r>
            <a:r>
              <a:rPr lang="it-IT" dirty="0" err="1"/>
              <a:t>i'm</a:t>
            </a:r>
            <a:r>
              <a:rPr lang="it-IT" dirty="0"/>
              <a:t> gonna introduce </a:t>
            </a:r>
            <a:r>
              <a:rPr lang="it-IT" dirty="0" err="1"/>
              <a:t>you</a:t>
            </a:r>
            <a:r>
              <a:rPr lang="it-IT" dirty="0"/>
              <a:t> to the </a:t>
            </a:r>
            <a:r>
              <a:rPr lang="it-IT" dirty="0" err="1"/>
              <a:t>reasons</a:t>
            </a:r>
            <a:r>
              <a:rPr lang="it-IT" dirty="0"/>
              <a:t> </a:t>
            </a:r>
            <a:r>
              <a:rPr lang="it-IT" dirty="0" err="1"/>
              <a:t>behind</a:t>
            </a:r>
            <a:r>
              <a:rPr lang="it-IT" dirty="0"/>
              <a:t> </a:t>
            </a:r>
            <a:r>
              <a:rPr lang="it-IT" dirty="0" err="1"/>
              <a:t>our</a:t>
            </a:r>
            <a:r>
              <a:rPr lang="it-IT" dirty="0"/>
              <a:t> </a:t>
            </a:r>
            <a:r>
              <a:rPr lang="it-IT" dirty="0" err="1"/>
              <a:t>choice</a:t>
            </a:r>
            <a:r>
              <a:rPr lang="it-IT" dirty="0"/>
              <a:t> and </a:t>
            </a:r>
            <a:r>
              <a:rPr lang="it-IT" dirty="0" err="1"/>
              <a:t>we</a:t>
            </a:r>
            <a:r>
              <a:rPr lang="it-IT" dirty="0"/>
              <a:t> are gonna </a:t>
            </a:r>
            <a:r>
              <a:rPr lang="it-IT" dirty="0" err="1"/>
              <a:t>see</a:t>
            </a:r>
            <a:r>
              <a:rPr lang="it-IT" dirty="0"/>
              <a:t> </a:t>
            </a:r>
            <a:r>
              <a:rPr lang="it-IT" dirty="0" err="1"/>
              <a:t>briefly</a:t>
            </a:r>
            <a:r>
              <a:rPr lang="it-IT" dirty="0"/>
              <a:t> some </a:t>
            </a:r>
            <a:r>
              <a:rPr lang="it-IT" dirty="0" err="1"/>
              <a:t>kinds</a:t>
            </a:r>
            <a:r>
              <a:rPr lang="it-IT" dirty="0"/>
              <a:t> of </a:t>
            </a:r>
            <a:r>
              <a:rPr lang="it-IT" dirty="0" err="1"/>
              <a:t>DDoS</a:t>
            </a:r>
            <a:r>
              <a:rPr lang="it-IT" dirty="0"/>
              <a:t> </a:t>
            </a:r>
            <a:r>
              <a:rPr lang="it-IT" dirty="0" err="1"/>
              <a:t>attacks</a:t>
            </a:r>
            <a:r>
              <a:rPr lang="it-IT" dirty="0"/>
              <a:t>.</a:t>
            </a: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1° </a:t>
            </a:r>
            <a:r>
              <a:rPr lang="it-IT" dirty="0" err="1"/>
              <a:t>vantage</a:t>
            </a:r>
            <a:r>
              <a:rPr lang="it-IT" dirty="0"/>
              <a:t> point = target with </a:t>
            </a:r>
            <a:r>
              <a:rPr lang="it-IT" dirty="0" err="1"/>
              <a:t>spoofed</a:t>
            </a:r>
            <a:r>
              <a:rPr lang="it-IT" dirty="0"/>
              <a:t> </a:t>
            </a:r>
            <a:r>
              <a:rPr lang="it-IT" dirty="0" err="1"/>
              <a:t>ip</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Ping, </a:t>
            </a:r>
            <a:r>
              <a:rPr lang="it-IT" dirty="0" err="1"/>
              <a:t>dig</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Ram</a:t>
            </a:r>
            <a:r>
              <a:rPr lang="it-IT" dirty="0"/>
              <a:t>, </a:t>
            </a:r>
            <a:r>
              <a:rPr lang="it-IT" dirty="0" err="1"/>
              <a:t>cpu</a:t>
            </a: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They</a:t>
            </a:r>
            <a:r>
              <a:rPr lang="it-IT" dirty="0"/>
              <a:t> </a:t>
            </a:r>
            <a:r>
              <a:rPr lang="it-IT" dirty="0" err="1"/>
              <a:t>give</a:t>
            </a:r>
            <a:r>
              <a:rPr lang="it-IT" dirty="0"/>
              <a:t> the name to the </a:t>
            </a:r>
            <a:r>
              <a:rPr lang="it-IT" dirty="0" err="1"/>
              <a:t>attack</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We</a:t>
            </a:r>
            <a:r>
              <a:rPr lang="it-IT" dirty="0"/>
              <a:t> </a:t>
            </a:r>
            <a:r>
              <a:rPr lang="it-IT" dirty="0" err="1"/>
              <a:t>used</a:t>
            </a:r>
            <a:r>
              <a:rPr lang="it-IT" dirty="0"/>
              <a:t> </a:t>
            </a:r>
            <a:r>
              <a:rPr lang="it-IT" dirty="0" err="1"/>
              <a:t>various</a:t>
            </a:r>
            <a:r>
              <a:rPr lang="it-IT" dirty="0"/>
              <a:t> </a:t>
            </a:r>
            <a:r>
              <a:rPr lang="it-IT" dirty="0" err="1"/>
              <a:t>dimensions</a:t>
            </a: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Time </a:t>
            </a:r>
            <a:r>
              <a:rPr lang="it-IT" dirty="0" err="1"/>
              <a:t>series</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3 </a:t>
            </a:r>
            <a:r>
              <a:rPr lang="it-IT" dirty="0" err="1"/>
              <a:t>sections</a:t>
            </a:r>
            <a:r>
              <a:rPr lang="it-IT" dirty="0"/>
              <a:t> of the </a:t>
            </a:r>
            <a:r>
              <a:rPr lang="it-IT" dirty="0" err="1"/>
              <a:t>attack</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Visualization</a:t>
            </a:r>
            <a:r>
              <a:rPr lang="it-IT" dirty="0"/>
              <a:t> with </a:t>
            </a:r>
            <a:r>
              <a:rPr lang="it-IT" dirty="0" err="1"/>
              <a:t>moving</a:t>
            </a:r>
            <a:r>
              <a:rPr lang="it-IT" dirty="0"/>
              <a:t> </a:t>
            </a:r>
            <a:r>
              <a:rPr lang="it-IT" dirty="0" err="1"/>
              <a:t>average</a:t>
            </a: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Query times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Boxplot</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Compare the </a:t>
            </a:r>
            <a:r>
              <a:rPr lang="it-IT" dirty="0" err="1"/>
              <a:t>mean</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Mx</a:t>
            </a:r>
            <a:r>
              <a:rPr lang="it-IT" dirty="0"/>
              <a:t> and ns are </a:t>
            </a:r>
            <a:r>
              <a:rPr lang="it-IT" dirty="0" err="1"/>
              <a:t>silimar</a:t>
            </a:r>
            <a:r>
              <a:rPr lang="it-IT" dirty="0"/>
              <a:t>, </a:t>
            </a:r>
            <a:r>
              <a:rPr lang="it-IT" dirty="0" err="1"/>
              <a:t>but</a:t>
            </a:r>
            <a:r>
              <a:rPr lang="it-IT" dirty="0"/>
              <a:t> </a:t>
            </a:r>
            <a:r>
              <a:rPr lang="it-IT" dirty="0" err="1"/>
              <a:t>different</a:t>
            </a:r>
            <a:r>
              <a:rPr lang="it-IT" dirty="0"/>
              <a:t> </a:t>
            </a:r>
            <a:r>
              <a:rPr lang="it-IT" dirty="0" err="1"/>
              <a:t>latency</a:t>
            </a:r>
            <a:r>
              <a:rPr lang="it-IT" dirty="0"/>
              <a:t>, due to </a:t>
            </a:r>
            <a:r>
              <a:rPr lang="it-IT" dirty="0" err="1"/>
              <a:t>configuration</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ANY</a:t>
            </a:r>
            <a:r>
              <a:rPr lang="it-IT" dirty="0"/>
              <a:t> </a:t>
            </a:r>
            <a:r>
              <a:rPr lang="it-IT" dirty="0" err="1"/>
              <a:t>surpasses</a:t>
            </a:r>
            <a:r>
              <a:rPr lang="it-IT" dirty="0"/>
              <a:t> 100 </a:t>
            </a:r>
            <a:r>
              <a:rPr lang="it-IT" dirty="0" err="1"/>
              <a:t>ms</a:t>
            </a:r>
            <a:r>
              <a:rPr lang="it-IT" dirty="0"/>
              <a:t>, </a:t>
            </a:r>
            <a:r>
              <a:rPr lang="it-IT" dirty="0" err="1"/>
              <a:t>disrupts</a:t>
            </a:r>
            <a:r>
              <a:rPr lang="it-IT" dirty="0"/>
              <a:t> web browsing</a:t>
            </a: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Ping times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biggest</a:t>
            </a:r>
            <a:r>
              <a:rPr lang="it-IT" dirty="0"/>
              <a:t> time </a:t>
            </a:r>
            <a:r>
              <a:rPr lang="it-IT" dirty="0" err="1"/>
              <a:t>is</a:t>
            </a:r>
            <a:r>
              <a:rPr lang="it-IT" dirty="0"/>
              <a:t> 50</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overall system </a:t>
            </a:r>
            <a:r>
              <a:rPr lang="it-IT" dirty="0" err="1"/>
              <a:t>is</a:t>
            </a:r>
            <a:r>
              <a:rPr lang="it-IT" dirty="0"/>
              <a:t> </a:t>
            </a:r>
            <a:r>
              <a:rPr lang="it-IT" dirty="0" err="1"/>
              <a:t>not</a:t>
            </a:r>
            <a:r>
              <a:rPr lang="it-IT" dirty="0"/>
              <a:t> </a:t>
            </a:r>
            <a:r>
              <a:rPr lang="it-IT" dirty="0" err="1"/>
              <a:t>much</a:t>
            </a:r>
            <a:r>
              <a:rPr lang="it-IT" dirty="0"/>
              <a:t> </a:t>
            </a:r>
            <a:r>
              <a:rPr lang="it-IT" dirty="0" err="1"/>
              <a:t>affected</a:t>
            </a:r>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a073618e60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a073618e60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Resources</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Any</a:t>
            </a:r>
            <a:r>
              <a:rPr lang="it-IT" dirty="0"/>
              <a:t> </a:t>
            </a:r>
            <a:r>
              <a:rPr lang="it-IT" dirty="0" err="1"/>
              <a:t>request</a:t>
            </a:r>
            <a:r>
              <a:rPr lang="it-IT" dirty="0"/>
              <a:t>, </a:t>
            </a:r>
            <a:r>
              <a:rPr lang="it-IT" dirty="0" err="1"/>
              <a:t>cpu</a:t>
            </a:r>
            <a:r>
              <a:rPr lang="it-IT" dirty="0"/>
              <a:t> </a:t>
            </a:r>
            <a:r>
              <a:rPr lang="it-IT" dirty="0" err="1"/>
              <a:t>is</a:t>
            </a:r>
            <a:r>
              <a:rPr lang="it-IT" dirty="0"/>
              <a:t> the </a:t>
            </a:r>
            <a:r>
              <a:rPr lang="it-IT" dirty="0" err="1"/>
              <a:t>same</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Memory </a:t>
            </a:r>
            <a:r>
              <a:rPr lang="it-IT" dirty="0" err="1"/>
              <a:t>also</a:t>
            </a:r>
            <a:r>
              <a:rPr lang="it-IT" dirty="0"/>
              <a:t> </a:t>
            </a:r>
            <a:r>
              <a:rPr lang="it-IT" dirty="0" err="1"/>
              <a:t>doesn’t</a:t>
            </a:r>
            <a:r>
              <a:rPr lang="it-IT" dirty="0"/>
              <a:t> </a:t>
            </a:r>
            <a:r>
              <a:rPr lang="it-IT" dirty="0" err="1"/>
              <a:t>change</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Probably</a:t>
            </a:r>
            <a:r>
              <a:rPr lang="it-IT" dirty="0"/>
              <a:t> </a:t>
            </a:r>
            <a:r>
              <a:rPr lang="it-IT" dirty="0" err="1"/>
              <a:t>because</a:t>
            </a:r>
            <a:r>
              <a:rPr lang="it-IT" dirty="0"/>
              <a:t> of </a:t>
            </a:r>
            <a:r>
              <a:rPr lang="it-IT" dirty="0" err="1"/>
              <a:t>effective</a:t>
            </a:r>
            <a:r>
              <a:rPr lang="it-IT" dirty="0"/>
              <a:t> management</a:t>
            </a: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Server </a:t>
            </a:r>
            <a:r>
              <a:rPr lang="it-IT" dirty="0" err="1"/>
              <a:t>cpu</a:t>
            </a:r>
            <a:endParaRPr lang="it-IT" dirty="0"/>
          </a:p>
          <a:p>
            <a:pPr marL="0" lvl="0" indent="0" algn="l" rtl="0">
              <a:spcBef>
                <a:spcPts val="0"/>
              </a:spcBef>
              <a:spcAft>
                <a:spcPts val="0"/>
              </a:spcAft>
              <a:buNone/>
            </a:pPr>
            <a:endParaRPr lang="it-IT"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dirty="0" err="1"/>
              <a:t>2nd</a:t>
            </a:r>
            <a:r>
              <a:rPr lang="it-IT" dirty="0"/>
              <a:t> </a:t>
            </a:r>
            <a:r>
              <a:rPr lang="it-IT" dirty="0" err="1"/>
              <a:t>vantage</a:t>
            </a:r>
            <a:r>
              <a:rPr lang="it-IT" dirty="0"/>
              <a:t> point = server</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it-IT"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dirty="0" err="1"/>
              <a:t>Present</a:t>
            </a:r>
            <a:r>
              <a:rPr lang="it-IT" dirty="0"/>
              <a:t> </a:t>
            </a:r>
            <a:r>
              <a:rPr lang="it-IT" dirty="0" err="1"/>
              <a:t>only</a:t>
            </a:r>
            <a:r>
              <a:rPr lang="it-IT" dirty="0"/>
              <a:t> </a:t>
            </a:r>
            <a:r>
              <a:rPr lang="it-IT" dirty="0" err="1"/>
              <a:t>type</a:t>
            </a:r>
            <a:r>
              <a:rPr lang="it-IT" dirty="0"/>
              <a:t> A and </a:t>
            </a:r>
            <a:r>
              <a:rPr lang="it-IT" dirty="0" err="1"/>
              <a:t>ANY</a:t>
            </a:r>
            <a:r>
              <a:rPr lang="it-IT" dirty="0"/>
              <a:t>, </a:t>
            </a:r>
            <a:r>
              <a:rPr lang="it-IT" dirty="0" err="1"/>
              <a:t>almost</a:t>
            </a:r>
            <a:r>
              <a:rPr lang="it-IT" dirty="0"/>
              <a:t> no impact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475940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Server </a:t>
            </a:r>
            <a:r>
              <a:rPr lang="it-IT" dirty="0" err="1"/>
              <a:t>memory</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Oscillating</a:t>
            </a:r>
            <a:r>
              <a:rPr lang="it-IT" dirty="0"/>
              <a:t> </a:t>
            </a:r>
            <a:r>
              <a:rPr lang="it-IT" dirty="0" err="1"/>
              <a:t>behavior</a:t>
            </a:r>
            <a:r>
              <a:rPr lang="it-IT" dirty="0"/>
              <a:t> – </a:t>
            </a:r>
            <a:r>
              <a:rPr lang="it-IT" dirty="0" err="1"/>
              <a:t>memory</a:t>
            </a:r>
            <a:r>
              <a:rPr lang="it-IT" dirty="0"/>
              <a:t> </a:t>
            </a:r>
            <a:r>
              <a:rPr lang="it-IT" dirty="0" err="1"/>
              <a:t>cleaning</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No </a:t>
            </a:r>
            <a:r>
              <a:rPr lang="it-IT" dirty="0" err="1"/>
              <a:t>change</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a073618e60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a073618e60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50k</a:t>
            </a:r>
            <a:r>
              <a:rPr lang="it-IT" dirty="0"/>
              <a:t> </a:t>
            </a:r>
            <a:r>
              <a:rPr lang="it-IT" dirty="0" err="1"/>
              <a:t>pps</a:t>
            </a:r>
            <a:r>
              <a:rPr lang="it-IT" dirty="0"/>
              <a:t> </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query times </a:t>
            </a:r>
            <a:r>
              <a:rPr lang="it-IT" dirty="0" err="1"/>
              <a:t>increased</a:t>
            </a:r>
            <a:r>
              <a:rPr lang="it-IT" dirty="0"/>
              <a:t> </a:t>
            </a:r>
          </a:p>
          <a:p>
            <a:pPr marL="0" lvl="0" indent="0" algn="l" rtl="0">
              <a:spcBef>
                <a:spcPts val="0"/>
              </a:spcBef>
              <a:spcAft>
                <a:spcPts val="0"/>
              </a:spcAft>
              <a:buNone/>
            </a:pPr>
            <a:r>
              <a:rPr lang="it-IT" dirty="0"/>
              <a:t>Ping </a:t>
            </a:r>
            <a:r>
              <a:rPr lang="it-IT" dirty="0" err="1"/>
              <a:t>not</a:t>
            </a:r>
            <a:r>
              <a:rPr lang="it-IT" dirty="0"/>
              <a:t> </a:t>
            </a:r>
            <a:r>
              <a:rPr lang="it-IT" dirty="0" err="1"/>
              <a:t>really</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server </a:t>
            </a:r>
            <a:r>
              <a:rPr lang="it-IT" dirty="0" err="1"/>
              <a:t>cpu</a:t>
            </a:r>
            <a:r>
              <a:rPr lang="it-IT" dirty="0"/>
              <a:t> </a:t>
            </a:r>
            <a:r>
              <a:rPr lang="it-IT" dirty="0" err="1"/>
              <a:t>used</a:t>
            </a:r>
            <a:r>
              <a:rPr lang="it-IT" dirty="0"/>
              <a:t> a </a:t>
            </a:r>
            <a:r>
              <a:rPr lang="it-IT" dirty="0" err="1"/>
              <a:t>lot</a:t>
            </a:r>
            <a:endParaRPr lang="it-IT" dirty="0"/>
          </a:p>
          <a:p>
            <a:pPr marL="0" lvl="0" indent="0" algn="l" rtl="0">
              <a:spcBef>
                <a:spcPts val="0"/>
              </a:spcBef>
              <a:spcAft>
                <a:spcPts val="0"/>
              </a:spcAft>
              <a:buNone/>
            </a:pPr>
            <a:r>
              <a:rPr lang="it-IT" dirty="0"/>
              <a:t>Memory </a:t>
            </a:r>
            <a:r>
              <a:rPr lang="it-IT" dirty="0" err="1"/>
              <a:t>not</a:t>
            </a:r>
            <a:r>
              <a:rPr lang="it-IT" dirty="0"/>
              <a:t> </a:t>
            </a:r>
            <a:r>
              <a:rPr lang="it-IT" dirty="0" err="1"/>
              <a:t>really</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Server filtering?</a:t>
            </a:r>
          </a:p>
          <a:p>
            <a:pPr marL="0" lvl="0" indent="0" algn="l" rtl="0">
              <a:spcBef>
                <a:spcPts val="0"/>
              </a:spcBef>
              <a:spcAft>
                <a:spcPts val="0"/>
              </a:spcAft>
              <a:buNone/>
            </a:pPr>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As</a:t>
            </a:r>
            <a:r>
              <a:rPr lang="it-IT" dirty="0"/>
              <a:t> last </a:t>
            </a:r>
            <a:r>
              <a:rPr lang="it-IT" dirty="0" err="1"/>
              <a:t>thing</a:t>
            </a:r>
            <a:r>
              <a:rPr lang="it-IT" dirty="0"/>
              <a:t>, </a:t>
            </a:r>
            <a:r>
              <a:rPr lang="it-IT" dirty="0" err="1"/>
              <a:t>we</a:t>
            </a:r>
            <a:r>
              <a:rPr lang="it-IT" dirty="0"/>
              <a:t> made a </a:t>
            </a:r>
            <a:r>
              <a:rPr lang="it-IT" dirty="0" err="1"/>
              <a:t>research</a:t>
            </a:r>
            <a:r>
              <a:rPr lang="it-IT" dirty="0"/>
              <a:t> </a:t>
            </a:r>
            <a:r>
              <a:rPr lang="it-IT" dirty="0" err="1"/>
              <a:t>about</a:t>
            </a:r>
            <a:r>
              <a:rPr lang="it-IT" dirty="0"/>
              <a:t> some </a:t>
            </a:r>
            <a:r>
              <a:rPr lang="it-IT" dirty="0" err="1"/>
              <a:t>mitigation</a:t>
            </a:r>
            <a:r>
              <a:rPr lang="it-IT" dirty="0"/>
              <a:t> </a:t>
            </a:r>
            <a:r>
              <a:rPr lang="it-IT" dirty="0" err="1"/>
              <a:t>mechanisms</a:t>
            </a:r>
            <a:r>
              <a:rPr lang="it-IT" dirty="0"/>
              <a:t> </a:t>
            </a:r>
            <a:r>
              <a:rPr lang="it-IT" dirty="0" err="1"/>
              <a:t>that</a:t>
            </a:r>
            <a:r>
              <a:rPr lang="it-IT" dirty="0"/>
              <a:t> can be </a:t>
            </a:r>
            <a:r>
              <a:rPr lang="it-IT" dirty="0" err="1"/>
              <a:t>employed</a:t>
            </a:r>
            <a:r>
              <a:rPr lang="it-IT" dirty="0"/>
              <a:t> </a:t>
            </a:r>
            <a:r>
              <a:rPr lang="it-IT" dirty="0" err="1"/>
              <a:t>against</a:t>
            </a:r>
            <a:r>
              <a:rPr lang="it-IT" dirty="0"/>
              <a:t> </a:t>
            </a:r>
            <a:r>
              <a:rPr lang="it-IT" dirty="0" err="1"/>
              <a:t>DDoS</a:t>
            </a:r>
            <a:r>
              <a:rPr lang="it-IT" dirty="0"/>
              <a:t> </a:t>
            </a:r>
            <a:r>
              <a:rPr lang="it-IT" dirty="0" err="1"/>
              <a:t>attacks</a:t>
            </a:r>
            <a:r>
              <a:rPr lang="it-IT" dirty="0"/>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31769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111c3728c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111c3728c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We</a:t>
            </a:r>
            <a:r>
              <a:rPr lang="it-IT" dirty="0"/>
              <a:t> </a:t>
            </a:r>
            <a:r>
              <a:rPr lang="it-IT" dirty="0" err="1"/>
              <a:t>started</a:t>
            </a:r>
            <a:r>
              <a:rPr lang="it-IT" dirty="0"/>
              <a:t> from the </a:t>
            </a:r>
            <a:r>
              <a:rPr lang="it-IT" dirty="0" err="1"/>
              <a:t>intention</a:t>
            </a:r>
            <a:r>
              <a:rPr lang="it-IT" dirty="0"/>
              <a:t> of </a:t>
            </a:r>
            <a:r>
              <a:rPr lang="it-IT" dirty="0" err="1"/>
              <a:t>simulating</a:t>
            </a:r>
            <a:r>
              <a:rPr lang="it-IT" dirty="0"/>
              <a:t> a </a:t>
            </a:r>
            <a:r>
              <a:rPr lang="it-IT" dirty="0" err="1"/>
              <a:t>DDoS</a:t>
            </a:r>
            <a:r>
              <a:rPr lang="it-IT" dirty="0"/>
              <a:t> </a:t>
            </a:r>
            <a:r>
              <a:rPr lang="it-IT" dirty="0" err="1"/>
              <a:t>attack</a:t>
            </a:r>
            <a:r>
              <a:rPr lang="it-IT" dirty="0"/>
              <a:t>, </a:t>
            </a:r>
            <a:r>
              <a:rPr lang="it-IT" dirty="0" err="1"/>
              <a:t>however</a:t>
            </a:r>
            <a:r>
              <a:rPr lang="it-IT" dirty="0"/>
              <a:t> </a:t>
            </a:r>
            <a:r>
              <a:rPr lang="it-IT" dirty="0" err="1"/>
              <a:t>as</a:t>
            </a:r>
            <a:r>
              <a:rPr lang="it-IT" dirty="0"/>
              <a:t> </a:t>
            </a:r>
            <a:r>
              <a:rPr lang="it-IT" dirty="0" err="1"/>
              <a:t>you</a:t>
            </a:r>
            <a:r>
              <a:rPr lang="it-IT" dirty="0"/>
              <a:t> can </a:t>
            </a:r>
            <a:r>
              <a:rPr lang="it-IT" dirty="0" err="1"/>
              <a:t>see</a:t>
            </a:r>
            <a:r>
              <a:rPr lang="it-IT" dirty="0"/>
              <a:t> from the figure, </a:t>
            </a:r>
            <a:r>
              <a:rPr lang="it-IT" dirty="0" err="1"/>
              <a:t>there</a:t>
            </a:r>
            <a:r>
              <a:rPr lang="it-IT" dirty="0"/>
              <a:t> </a:t>
            </a:r>
            <a:r>
              <a:rPr lang="it-IT" dirty="0" err="1"/>
              <a:t>many</a:t>
            </a:r>
            <a:r>
              <a:rPr lang="it-IT" dirty="0"/>
              <a:t> </a:t>
            </a:r>
            <a:r>
              <a:rPr lang="it-IT" dirty="0" err="1"/>
              <a:t>different</a:t>
            </a:r>
            <a:r>
              <a:rPr lang="it-IT" dirty="0"/>
              <a:t> ways in </a:t>
            </a:r>
            <a:r>
              <a:rPr lang="it-IT" dirty="0" err="1"/>
              <a:t>which</a:t>
            </a:r>
            <a:r>
              <a:rPr lang="it-IT" dirty="0"/>
              <a:t> </a:t>
            </a:r>
            <a:r>
              <a:rPr lang="it-IT" dirty="0" err="1"/>
              <a:t>this</a:t>
            </a:r>
            <a:r>
              <a:rPr lang="it-IT" dirty="0"/>
              <a:t> </a:t>
            </a:r>
            <a:r>
              <a:rPr lang="it-IT" dirty="0" err="1"/>
              <a:t>type</a:t>
            </a:r>
            <a:r>
              <a:rPr lang="it-IT" dirty="0"/>
              <a:t> of </a:t>
            </a:r>
            <a:r>
              <a:rPr lang="it-IT" dirty="0" err="1"/>
              <a:t>attack</a:t>
            </a:r>
            <a:r>
              <a:rPr lang="it-IT" dirty="0"/>
              <a:t> can be </a:t>
            </a:r>
            <a:r>
              <a:rPr lang="it-IT" dirty="0" err="1"/>
              <a:t>performed</a:t>
            </a:r>
            <a:r>
              <a:rPr lang="it-IT" dirty="0"/>
              <a:t>. </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Our</a:t>
            </a:r>
            <a:r>
              <a:rPr lang="it-IT" dirty="0"/>
              <a:t> goal </a:t>
            </a:r>
            <a:r>
              <a:rPr lang="it-IT" dirty="0" err="1"/>
              <a:t>was</a:t>
            </a:r>
            <a:r>
              <a:rPr lang="it-IT" dirty="0"/>
              <a:t> </a:t>
            </a:r>
            <a:r>
              <a:rPr lang="it-IT" dirty="0" err="1"/>
              <a:t>that</a:t>
            </a:r>
            <a:r>
              <a:rPr lang="it-IT" dirty="0"/>
              <a:t> of </a:t>
            </a:r>
            <a:r>
              <a:rPr lang="it-IT" dirty="0" err="1"/>
              <a:t>experimenting</a:t>
            </a:r>
            <a:r>
              <a:rPr lang="it-IT" dirty="0"/>
              <a:t> </a:t>
            </a:r>
            <a:r>
              <a:rPr lang="it-IT" dirty="0" err="1"/>
              <a:t>something</a:t>
            </a:r>
            <a:r>
              <a:rPr lang="it-IT" dirty="0"/>
              <a:t> </a:t>
            </a:r>
            <a:r>
              <a:rPr lang="it-IT" dirty="0" err="1"/>
              <a:t>commonly</a:t>
            </a:r>
            <a:r>
              <a:rPr lang="it-IT" dirty="0"/>
              <a:t> </a:t>
            </a:r>
            <a:r>
              <a:rPr lang="it-IT" dirty="0" err="1"/>
              <a:t>used</a:t>
            </a:r>
            <a:r>
              <a:rPr lang="it-IT" dirty="0"/>
              <a:t> in </a:t>
            </a:r>
            <a:r>
              <a:rPr lang="it-IT" dirty="0" err="1"/>
              <a:t>real</a:t>
            </a:r>
            <a:r>
              <a:rPr lang="it-IT" dirty="0"/>
              <a:t> word situations and </a:t>
            </a:r>
            <a:r>
              <a:rPr lang="it-IT" dirty="0" err="1"/>
              <a:t>not</a:t>
            </a:r>
            <a:r>
              <a:rPr lang="it-IT" dirty="0"/>
              <a:t> just in </a:t>
            </a:r>
            <a:r>
              <a:rPr lang="it-IT" dirty="0" err="1"/>
              <a:t>sporadic</a:t>
            </a:r>
            <a:r>
              <a:rPr lang="it-IT" dirty="0"/>
              <a:t> </a:t>
            </a:r>
            <a:r>
              <a:rPr lang="it-IT" dirty="0" err="1"/>
              <a:t>cases</a:t>
            </a:r>
            <a:r>
              <a:rPr lang="it-IT" dirty="0"/>
              <a:t>.</a:t>
            </a: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They</a:t>
            </a:r>
            <a:r>
              <a:rPr lang="it-IT" dirty="0"/>
              <a:t> can be </a:t>
            </a:r>
            <a:r>
              <a:rPr lang="it-IT" dirty="0" err="1"/>
              <a:t>roughly</a:t>
            </a:r>
            <a:r>
              <a:rPr lang="it-IT" dirty="0"/>
              <a:t> </a:t>
            </a:r>
            <a:r>
              <a:rPr lang="it-IT" dirty="0" err="1"/>
              <a:t>classified</a:t>
            </a:r>
            <a:r>
              <a:rPr lang="it-IT" dirty="0"/>
              <a:t> in </a:t>
            </a:r>
            <a:r>
              <a:rPr lang="it-IT" dirty="0" err="1"/>
              <a:t>two</a:t>
            </a:r>
            <a:r>
              <a:rPr lang="it-IT" dirty="0"/>
              <a:t> </a:t>
            </a:r>
            <a:r>
              <a:rPr lang="it-IT" dirty="0" err="1"/>
              <a:t>categories</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Proactive</a:t>
            </a:r>
            <a:r>
              <a:rPr lang="it-IT" dirty="0"/>
              <a:t> </a:t>
            </a:r>
            <a:r>
              <a:rPr lang="it-IT" dirty="0" err="1"/>
              <a:t>measures</a:t>
            </a:r>
            <a:r>
              <a:rPr lang="it-IT" dirty="0"/>
              <a:t> </a:t>
            </a:r>
            <a:r>
              <a:rPr lang="it-IT" dirty="0" err="1"/>
              <a:t>that</a:t>
            </a:r>
            <a:r>
              <a:rPr lang="it-IT" dirty="0"/>
              <a:t> </a:t>
            </a:r>
            <a:r>
              <a:rPr lang="it-IT" dirty="0" err="1"/>
              <a:t>tries</a:t>
            </a:r>
            <a:r>
              <a:rPr lang="it-IT" dirty="0"/>
              <a:t> to </a:t>
            </a:r>
            <a:r>
              <a:rPr lang="it-IT" dirty="0" err="1"/>
              <a:t>prevent</a:t>
            </a:r>
            <a:r>
              <a:rPr lang="it-IT" dirty="0"/>
              <a:t> and </a:t>
            </a:r>
            <a:r>
              <a:rPr lang="it-IT" dirty="0" err="1"/>
              <a:t>avoid</a:t>
            </a:r>
            <a:r>
              <a:rPr lang="it-IT" dirty="0"/>
              <a:t> the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Reactive</a:t>
            </a:r>
            <a:r>
              <a:rPr lang="it-IT" dirty="0"/>
              <a:t> </a:t>
            </a:r>
            <a:r>
              <a:rPr lang="it-IT" dirty="0" err="1"/>
              <a:t>measures</a:t>
            </a:r>
            <a:r>
              <a:rPr lang="it-IT" dirty="0"/>
              <a:t> </a:t>
            </a:r>
            <a:r>
              <a:rPr lang="it-IT" dirty="0" err="1"/>
              <a:t>aimed</a:t>
            </a:r>
            <a:r>
              <a:rPr lang="it-IT" dirty="0"/>
              <a:t> </a:t>
            </a:r>
            <a:r>
              <a:rPr lang="it-IT" dirty="0" err="1"/>
              <a:t>at</a:t>
            </a:r>
            <a:r>
              <a:rPr lang="it-IT" dirty="0"/>
              <a:t> </a:t>
            </a:r>
            <a:r>
              <a:rPr lang="it-IT" dirty="0" err="1"/>
              <a:t>identifying</a:t>
            </a:r>
            <a:r>
              <a:rPr lang="it-IT" dirty="0"/>
              <a:t> and stop </a:t>
            </a:r>
            <a:r>
              <a:rPr lang="it-IT" dirty="0" err="1"/>
              <a:t>as</a:t>
            </a:r>
            <a:r>
              <a:rPr lang="it-IT" dirty="0"/>
              <a:t> </a:t>
            </a:r>
            <a:r>
              <a:rPr lang="it-IT" dirty="0" err="1"/>
              <a:t>soon</a:t>
            </a:r>
            <a:r>
              <a:rPr lang="it-IT" dirty="0"/>
              <a:t> </a:t>
            </a:r>
            <a:r>
              <a:rPr lang="it-IT" dirty="0" err="1"/>
              <a:t>as</a:t>
            </a:r>
            <a:r>
              <a:rPr lang="it-IT" dirty="0"/>
              <a:t> </a:t>
            </a:r>
            <a:r>
              <a:rPr lang="it-IT" dirty="0" err="1"/>
              <a:t>possible</a:t>
            </a:r>
            <a:r>
              <a:rPr lang="it-IT" dirty="0"/>
              <a:t> the </a:t>
            </a:r>
            <a:r>
              <a:rPr lang="it-IT" dirty="0" err="1"/>
              <a:t>attack</a:t>
            </a:r>
            <a:r>
              <a:rPr lang="it-IT" dirty="0"/>
              <a:t>, </a:t>
            </a:r>
            <a:r>
              <a:rPr lang="it-IT" dirty="0" err="1"/>
              <a:t>while</a:t>
            </a:r>
            <a:r>
              <a:rPr lang="it-IT" dirty="0"/>
              <a:t> </a:t>
            </a:r>
            <a:r>
              <a:rPr lang="it-IT" dirty="0" err="1"/>
              <a:t>increasing</a:t>
            </a:r>
            <a:r>
              <a:rPr lang="it-IT" dirty="0"/>
              <a:t> the system </a:t>
            </a:r>
            <a:r>
              <a:rPr lang="it-IT" dirty="0" err="1"/>
              <a:t>resilience</a:t>
            </a:r>
            <a:r>
              <a:rPr lang="it-IT" dirty="0"/>
              <a:t> </a:t>
            </a:r>
            <a:r>
              <a:rPr lang="it-IT" dirty="0" err="1"/>
              <a:t>as</a:t>
            </a:r>
            <a:r>
              <a:rPr lang="it-IT" dirty="0"/>
              <a:t> </a:t>
            </a:r>
            <a:r>
              <a:rPr lang="it-IT" dirty="0" err="1"/>
              <a:t>well</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Read the </a:t>
            </a:r>
            <a:r>
              <a:rPr lang="it-IT" dirty="0" err="1"/>
              <a:t>measures</a:t>
            </a:r>
            <a:r>
              <a:rPr lang="it-IT" dirty="0"/>
              <a:t>.</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a073618e60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a073618e6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idea </a:t>
            </a:r>
            <a:r>
              <a:rPr lang="it-IT" dirty="0" err="1"/>
              <a:t>behind</a:t>
            </a:r>
            <a:r>
              <a:rPr lang="it-IT" dirty="0"/>
              <a:t> the rate </a:t>
            </a:r>
            <a:r>
              <a:rPr lang="it-IT" dirty="0" err="1"/>
              <a:t>limiting</a:t>
            </a:r>
            <a:r>
              <a:rPr lang="it-IT" dirty="0"/>
              <a:t> </a:t>
            </a:r>
            <a:r>
              <a:rPr lang="it-IT" dirty="0" err="1"/>
              <a:t>is</a:t>
            </a:r>
            <a:r>
              <a:rPr lang="it-IT" dirty="0"/>
              <a:t> to </a:t>
            </a:r>
            <a:r>
              <a:rPr lang="it-IT" dirty="0" err="1"/>
              <a:t>limit</a:t>
            </a:r>
            <a:r>
              <a:rPr lang="it-IT" dirty="0"/>
              <a:t> </a:t>
            </a:r>
            <a:r>
              <a:rPr lang="it-IT" dirty="0" err="1"/>
              <a:t>th</a:t>
            </a:r>
            <a:r>
              <a:rPr lang="it-IT" dirty="0"/>
              <a:t> </a:t>
            </a:r>
            <a:r>
              <a:rPr lang="it-IT" dirty="0" err="1"/>
              <a:t>enumber</a:t>
            </a:r>
            <a:r>
              <a:rPr lang="it-IT" dirty="0"/>
              <a:t> of </a:t>
            </a:r>
            <a:r>
              <a:rPr lang="it-IT" dirty="0" err="1"/>
              <a:t>response</a:t>
            </a:r>
            <a:r>
              <a:rPr lang="it-IT" dirty="0"/>
              <a:t> a server can </a:t>
            </a:r>
            <a:r>
              <a:rPr lang="it-IT" dirty="0" err="1"/>
              <a:t>provide</a:t>
            </a:r>
            <a:r>
              <a:rPr lang="it-IT" dirty="0"/>
              <a:t> to a </a:t>
            </a:r>
            <a:r>
              <a:rPr lang="it-IT" dirty="0" err="1"/>
              <a:t>given</a:t>
            </a:r>
            <a:r>
              <a:rPr lang="it-IT" dirty="0"/>
              <a:t> IP. </a:t>
            </a:r>
            <a:r>
              <a:rPr lang="it-IT" dirty="0" err="1"/>
              <a:t>That</a:t>
            </a:r>
            <a:r>
              <a:rPr lang="it-IT" dirty="0"/>
              <a:t> way the server can stop </a:t>
            </a:r>
            <a:r>
              <a:rPr lang="it-IT" dirty="0" err="1"/>
              <a:t>providing</a:t>
            </a:r>
            <a:r>
              <a:rPr lang="it-IT" dirty="0"/>
              <a:t> </a:t>
            </a:r>
            <a:r>
              <a:rPr lang="it-IT" dirty="0" err="1"/>
              <a:t>answer</a:t>
            </a:r>
            <a:r>
              <a:rPr lang="it-IT" dirty="0"/>
              <a:t> to the </a:t>
            </a:r>
            <a:r>
              <a:rPr lang="it-IT" dirty="0" err="1"/>
              <a:t>spoofed</a:t>
            </a:r>
            <a:r>
              <a:rPr lang="it-IT" dirty="0"/>
              <a:t> IP and the </a:t>
            </a:r>
            <a:r>
              <a:rPr lang="it-IT" dirty="0" err="1"/>
              <a:t>reflection</a:t>
            </a:r>
            <a:r>
              <a:rPr lang="it-IT" dirty="0"/>
              <a:t> </a:t>
            </a:r>
            <a:r>
              <a:rPr lang="it-IT" dirty="0" err="1"/>
              <a:t>effect</a:t>
            </a:r>
            <a:r>
              <a:rPr lang="it-IT" dirty="0"/>
              <a:t> </a:t>
            </a:r>
            <a:r>
              <a:rPr lang="it-IT" dirty="0" err="1"/>
              <a:t>is</a:t>
            </a:r>
            <a:r>
              <a:rPr lang="it-IT" dirty="0"/>
              <a:t> </a:t>
            </a:r>
            <a:r>
              <a:rPr lang="it-IT" dirty="0" err="1"/>
              <a:t>mitigated</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As</a:t>
            </a:r>
            <a:r>
              <a:rPr lang="it-IT" dirty="0"/>
              <a:t> </a:t>
            </a:r>
            <a:r>
              <a:rPr lang="it-IT" dirty="0" err="1"/>
              <a:t>regard</a:t>
            </a:r>
            <a:r>
              <a:rPr lang="it-IT" dirty="0"/>
              <a:t> the </a:t>
            </a:r>
            <a:r>
              <a:rPr lang="it-IT" dirty="0" err="1"/>
              <a:t>trusted</a:t>
            </a:r>
            <a:r>
              <a:rPr lang="it-IT" dirty="0"/>
              <a:t> sources the idea </a:t>
            </a:r>
            <a:r>
              <a:rPr lang="it-IT" dirty="0" err="1"/>
              <a:t>is</a:t>
            </a:r>
            <a:r>
              <a:rPr lang="it-IT" dirty="0"/>
              <a:t> to create a </a:t>
            </a:r>
            <a:r>
              <a:rPr lang="it-IT" dirty="0" err="1"/>
              <a:t>whitelist</a:t>
            </a:r>
            <a:r>
              <a:rPr lang="it-IT" dirty="0"/>
              <a:t> of IP </a:t>
            </a:r>
            <a:r>
              <a:rPr lang="it-IT" dirty="0" err="1"/>
              <a:t>that</a:t>
            </a:r>
            <a:r>
              <a:rPr lang="it-IT" dirty="0"/>
              <a:t> are </a:t>
            </a:r>
            <a:r>
              <a:rPr lang="it-IT" dirty="0" err="1"/>
              <a:t>legitimated</a:t>
            </a:r>
            <a:r>
              <a:rPr lang="it-IT" dirty="0"/>
              <a:t> to </a:t>
            </a:r>
            <a:r>
              <a:rPr lang="it-IT" dirty="0" err="1"/>
              <a:t>send</a:t>
            </a:r>
            <a:r>
              <a:rPr lang="it-IT" dirty="0"/>
              <a:t> queries to the DNS server. </a:t>
            </a:r>
          </a:p>
          <a:p>
            <a:pPr marL="0" lvl="0" indent="0" algn="l" rtl="0">
              <a:spcBef>
                <a:spcPts val="0"/>
              </a:spcBef>
              <a:spcAft>
                <a:spcPts val="0"/>
              </a:spcAft>
              <a:buNone/>
            </a:pPr>
            <a:r>
              <a:rPr lang="it-IT" dirty="0" err="1"/>
              <a:t>Thereby</a:t>
            </a:r>
            <a:r>
              <a:rPr lang="it-IT" dirty="0"/>
              <a:t>, the </a:t>
            </a:r>
            <a:r>
              <a:rPr lang="it-IT" dirty="0" err="1"/>
              <a:t>number</a:t>
            </a:r>
            <a:r>
              <a:rPr lang="it-IT" dirty="0"/>
              <a:t> of IP </a:t>
            </a:r>
            <a:r>
              <a:rPr lang="it-IT" dirty="0" err="1"/>
              <a:t>that</a:t>
            </a:r>
            <a:r>
              <a:rPr lang="it-IT" dirty="0"/>
              <a:t> can be </a:t>
            </a:r>
            <a:r>
              <a:rPr lang="it-IT" dirty="0" err="1"/>
              <a:t>spoofed</a:t>
            </a:r>
            <a:r>
              <a:rPr lang="it-IT" dirty="0"/>
              <a:t> to </a:t>
            </a:r>
            <a:r>
              <a:rPr lang="it-IT" dirty="0" err="1"/>
              <a:t>perform</a:t>
            </a:r>
            <a:r>
              <a:rPr lang="it-IT" dirty="0"/>
              <a:t> </a:t>
            </a:r>
            <a:r>
              <a:rPr lang="it-IT" dirty="0" err="1"/>
              <a:t>attack</a:t>
            </a:r>
            <a:r>
              <a:rPr lang="it-IT" dirty="0"/>
              <a:t> </a:t>
            </a:r>
            <a:r>
              <a:rPr lang="it-IT" dirty="0" err="1"/>
              <a:t>is</a:t>
            </a:r>
            <a:r>
              <a:rPr lang="it-IT" dirty="0"/>
              <a:t> </a:t>
            </a:r>
            <a:r>
              <a:rPr lang="it-IT" dirty="0" err="1"/>
              <a:t>reduced</a:t>
            </a:r>
            <a:r>
              <a:rPr lang="it-IT" dirty="0"/>
              <a:t> and </a:t>
            </a:r>
            <a:r>
              <a:rPr lang="it-IT" dirty="0" err="1"/>
              <a:t>consequentely</a:t>
            </a:r>
            <a:r>
              <a:rPr lang="it-IT" dirty="0"/>
              <a:t> the </a:t>
            </a:r>
            <a:r>
              <a:rPr lang="it-IT" dirty="0" err="1"/>
              <a:t>probability</a:t>
            </a:r>
            <a:r>
              <a:rPr lang="it-IT" dirty="0"/>
              <a:t> of an </a:t>
            </a:r>
            <a:r>
              <a:rPr lang="it-IT" dirty="0" err="1"/>
              <a:t>attack</a:t>
            </a:r>
            <a:r>
              <a:rPr lang="it-IT" dirty="0"/>
              <a:t>.</a:t>
            </a:r>
          </a:p>
          <a:p>
            <a:pPr marL="0" lvl="0" indent="0" algn="l" rtl="0">
              <a:spcBef>
                <a:spcPts val="0"/>
              </a:spcBef>
              <a:spcAft>
                <a:spcPts val="0"/>
              </a:spcAft>
              <a:buNone/>
            </a:pPr>
            <a:r>
              <a:rPr lang="it-IT" dirty="0" err="1"/>
              <a:t>However</a:t>
            </a:r>
            <a:r>
              <a:rPr lang="it-IT" dirty="0"/>
              <a:t> </a:t>
            </a:r>
            <a:r>
              <a:rPr lang="it-IT" dirty="0" err="1"/>
              <a:t>there</a:t>
            </a:r>
            <a:r>
              <a:rPr lang="it-IT" dirty="0"/>
              <a:t> </a:t>
            </a:r>
            <a:r>
              <a:rPr lang="it-IT" dirty="0" err="1"/>
              <a:t>is</a:t>
            </a:r>
            <a:r>
              <a:rPr lang="it-IT" dirty="0"/>
              <a:t> </a:t>
            </a:r>
            <a:r>
              <a:rPr lang="it-IT" dirty="0" err="1"/>
              <a:t>still</a:t>
            </a:r>
            <a:r>
              <a:rPr lang="it-IT" dirty="0"/>
              <a:t> the risk of the </a:t>
            </a:r>
            <a:r>
              <a:rPr lang="it-IT" dirty="0" err="1"/>
              <a:t>trusted</a:t>
            </a:r>
            <a:r>
              <a:rPr lang="it-IT" dirty="0"/>
              <a:t> IP to be </a:t>
            </a:r>
            <a:r>
              <a:rPr lang="it-IT" dirty="0" err="1"/>
              <a:t>spoofed</a:t>
            </a:r>
            <a:r>
              <a:rPr lang="it-IT" dirty="0"/>
              <a:t>, so </a:t>
            </a:r>
            <a:r>
              <a:rPr lang="it-IT" dirty="0" err="1"/>
              <a:t>it</a:t>
            </a:r>
            <a:r>
              <a:rPr lang="it-IT" dirty="0"/>
              <a:t> </a:t>
            </a:r>
            <a:r>
              <a:rPr lang="it-IT" dirty="0" err="1"/>
              <a:t>is</a:t>
            </a:r>
            <a:r>
              <a:rPr lang="it-IT" dirty="0"/>
              <a:t> </a:t>
            </a:r>
            <a:r>
              <a:rPr lang="it-IT" dirty="0" err="1"/>
              <a:t>not</a:t>
            </a:r>
            <a:r>
              <a:rPr lang="it-IT" dirty="0"/>
              <a:t> a </a:t>
            </a:r>
            <a:r>
              <a:rPr lang="it-IT" dirty="0" err="1"/>
              <a:t>foolproof</a:t>
            </a:r>
            <a:r>
              <a:rPr lang="it-IT" dirty="0"/>
              <a:t> </a:t>
            </a:r>
            <a:r>
              <a:rPr lang="it-IT" dirty="0" err="1"/>
              <a:t>measure</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Lastly</a:t>
            </a:r>
            <a:r>
              <a:rPr lang="it-IT" dirty="0"/>
              <a:t> </a:t>
            </a:r>
            <a:r>
              <a:rPr lang="it-IT" dirty="0" err="1"/>
              <a:t>it</a:t>
            </a:r>
            <a:r>
              <a:rPr lang="it-IT" dirty="0"/>
              <a:t> </a:t>
            </a:r>
            <a:r>
              <a:rPr lang="it-IT" dirty="0" err="1"/>
              <a:t>is</a:t>
            </a:r>
            <a:r>
              <a:rPr lang="it-IT" dirty="0"/>
              <a:t> </a:t>
            </a:r>
            <a:r>
              <a:rPr lang="it-IT" dirty="0" err="1"/>
              <a:t>possible</a:t>
            </a:r>
            <a:r>
              <a:rPr lang="it-IT" dirty="0"/>
              <a:t> to set firewall to control and filter </a:t>
            </a:r>
            <a:r>
              <a:rPr lang="it-IT" dirty="0" err="1"/>
              <a:t>traffic</a:t>
            </a:r>
            <a:r>
              <a:rPr lang="it-IT" dirty="0"/>
              <a:t> to </a:t>
            </a:r>
            <a:r>
              <a:rPr lang="it-IT" dirty="0" err="1"/>
              <a:t>block</a:t>
            </a:r>
            <a:r>
              <a:rPr lang="it-IT" dirty="0"/>
              <a:t> the queries and </a:t>
            </a:r>
            <a:r>
              <a:rPr lang="it-IT" dirty="0" err="1"/>
              <a:t>prevent</a:t>
            </a:r>
            <a:r>
              <a:rPr lang="it-IT" dirty="0"/>
              <a:t> the </a:t>
            </a:r>
            <a:r>
              <a:rPr lang="it-IT" dirty="0" err="1"/>
              <a:t>attack</a:t>
            </a:r>
            <a:r>
              <a:rPr lang="it-IT" dirty="0"/>
              <a:t>.</a:t>
            </a:r>
          </a:p>
        </p:txBody>
      </p:sp>
    </p:spTree>
    <p:extLst>
      <p:ext uri="{BB962C8B-B14F-4D97-AF65-F5344CB8AC3E}">
        <p14:creationId xmlns:p14="http://schemas.microsoft.com/office/powerpoint/2010/main" val="32188145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a073618e60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a073618e6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Here are some </a:t>
            </a:r>
            <a:r>
              <a:rPr lang="it-IT" dirty="0" err="1"/>
              <a:t>reactive</a:t>
            </a:r>
            <a:r>
              <a:rPr lang="it-IT" dirty="0"/>
              <a:t> </a:t>
            </a:r>
            <a:r>
              <a:rPr lang="it-IT" dirty="0" err="1"/>
              <a:t>measures</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first </a:t>
            </a:r>
            <a:r>
              <a:rPr lang="it-IT" dirty="0" err="1"/>
              <a:t>is</a:t>
            </a:r>
            <a:r>
              <a:rPr lang="it-IT" dirty="0"/>
              <a:t> the </a:t>
            </a:r>
            <a:r>
              <a:rPr lang="it-IT" dirty="0" err="1"/>
              <a:t>anycast</a:t>
            </a:r>
            <a:r>
              <a:rPr lang="it-IT" dirty="0"/>
              <a:t> </a:t>
            </a:r>
            <a:r>
              <a:rPr lang="it-IT" dirty="0" err="1"/>
              <a:t>scheme</a:t>
            </a:r>
            <a:r>
              <a:rPr lang="it-IT" dirty="0"/>
              <a:t>. The idea </a:t>
            </a:r>
            <a:r>
              <a:rPr lang="it-IT" dirty="0" err="1"/>
              <a:t>here</a:t>
            </a:r>
            <a:r>
              <a:rPr lang="it-IT" dirty="0"/>
              <a:t> </a:t>
            </a:r>
            <a:r>
              <a:rPr lang="it-IT" dirty="0" err="1"/>
              <a:t>is</a:t>
            </a:r>
            <a:r>
              <a:rPr lang="it-IT" dirty="0"/>
              <a:t> to create </a:t>
            </a:r>
            <a:r>
              <a:rPr lang="it-IT" dirty="0" err="1"/>
              <a:t>replicas</a:t>
            </a:r>
            <a:r>
              <a:rPr lang="it-IT" dirty="0"/>
              <a:t> of the server </a:t>
            </a:r>
            <a:r>
              <a:rPr lang="it-IT" dirty="0" err="1"/>
              <a:t>all</a:t>
            </a:r>
            <a:r>
              <a:rPr lang="it-IT" dirty="0"/>
              <a:t> with the </a:t>
            </a:r>
            <a:r>
              <a:rPr lang="it-IT" dirty="0" err="1"/>
              <a:t>same</a:t>
            </a:r>
            <a:r>
              <a:rPr lang="it-IT" dirty="0"/>
              <a:t> </a:t>
            </a:r>
            <a:r>
              <a:rPr lang="it-IT" dirty="0" err="1"/>
              <a:t>logical</a:t>
            </a:r>
            <a:r>
              <a:rPr lang="it-IT" dirty="0"/>
              <a:t> IP and use the </a:t>
            </a:r>
            <a:r>
              <a:rPr lang="it-IT" dirty="0" err="1"/>
              <a:t>anycast</a:t>
            </a:r>
            <a:r>
              <a:rPr lang="it-IT" dirty="0"/>
              <a:t> </a:t>
            </a:r>
            <a:r>
              <a:rPr lang="it-IT" dirty="0" err="1"/>
              <a:t>scheme</a:t>
            </a:r>
            <a:r>
              <a:rPr lang="it-IT" dirty="0"/>
              <a:t> to </a:t>
            </a:r>
            <a:r>
              <a:rPr lang="it-IT" dirty="0" err="1"/>
              <a:t>choose</a:t>
            </a:r>
            <a:r>
              <a:rPr lang="it-IT" dirty="0"/>
              <a:t> </a:t>
            </a:r>
            <a:r>
              <a:rPr lang="it-IT" dirty="0" err="1"/>
              <a:t>at</a:t>
            </a:r>
            <a:r>
              <a:rPr lang="it-IT" dirty="0"/>
              <a:t> </a:t>
            </a:r>
            <a:r>
              <a:rPr lang="it-IT" dirty="0" err="1"/>
              <a:t>any</a:t>
            </a:r>
            <a:r>
              <a:rPr lang="it-IT" dirty="0"/>
              <a:t> time the best server </a:t>
            </a:r>
            <a:r>
              <a:rPr lang="it-IT" dirty="0" err="1"/>
              <a:t>according</a:t>
            </a:r>
            <a:r>
              <a:rPr lang="it-IT" dirty="0"/>
              <a:t> to some </a:t>
            </a:r>
            <a:r>
              <a:rPr lang="it-IT" dirty="0" err="1"/>
              <a:t>criteria</a:t>
            </a:r>
            <a:r>
              <a:rPr lang="it-IT" dirty="0"/>
              <a:t> (like </a:t>
            </a:r>
            <a:r>
              <a:rPr lang="it-IT" dirty="0" err="1"/>
              <a:t>availability</a:t>
            </a:r>
            <a:r>
              <a:rPr lang="it-IT" dirty="0"/>
              <a:t> and </a:t>
            </a:r>
            <a:r>
              <a:rPr lang="it-IT" dirty="0" err="1"/>
              <a:t>traffic</a:t>
            </a:r>
            <a:r>
              <a:rPr lang="it-IT" dirty="0"/>
              <a:t>).</a:t>
            </a:r>
          </a:p>
          <a:p>
            <a:pPr marL="0" lvl="0" indent="0" algn="l" rtl="0">
              <a:spcBef>
                <a:spcPts val="0"/>
              </a:spcBef>
              <a:spcAft>
                <a:spcPts val="0"/>
              </a:spcAft>
              <a:buNone/>
            </a:pPr>
            <a:r>
              <a:rPr lang="it-IT" dirty="0" err="1"/>
              <a:t>Thereby</a:t>
            </a:r>
            <a:r>
              <a:rPr lang="it-IT" dirty="0"/>
              <a:t>, the </a:t>
            </a:r>
            <a:r>
              <a:rPr lang="it-IT" dirty="0" err="1"/>
              <a:t>attacker</a:t>
            </a:r>
            <a:r>
              <a:rPr lang="it-IT" dirty="0"/>
              <a:t> </a:t>
            </a:r>
            <a:r>
              <a:rPr lang="it-IT" dirty="0" err="1"/>
              <a:t>would</a:t>
            </a:r>
            <a:r>
              <a:rPr lang="it-IT" dirty="0"/>
              <a:t> </a:t>
            </a:r>
            <a:r>
              <a:rPr lang="it-IT" dirty="0" err="1"/>
              <a:t>have</a:t>
            </a:r>
            <a:r>
              <a:rPr lang="it-IT" dirty="0"/>
              <a:t> to </a:t>
            </a:r>
            <a:r>
              <a:rPr lang="it-IT" dirty="0" err="1"/>
              <a:t>run</a:t>
            </a:r>
            <a:r>
              <a:rPr lang="it-IT" dirty="0"/>
              <a:t> out of service </a:t>
            </a:r>
            <a:r>
              <a:rPr lang="it-IT" dirty="0" err="1"/>
              <a:t>all</a:t>
            </a:r>
            <a:r>
              <a:rPr lang="it-IT" dirty="0"/>
              <a:t> the server </a:t>
            </a:r>
            <a:r>
              <a:rPr lang="it-IT" dirty="0" err="1"/>
              <a:t>which</a:t>
            </a:r>
            <a:r>
              <a:rPr lang="it-IT" dirty="0"/>
              <a:t> </a:t>
            </a:r>
            <a:r>
              <a:rPr lang="it-IT" dirty="0" err="1"/>
              <a:t>becomes</a:t>
            </a:r>
            <a:r>
              <a:rPr lang="it-IT" dirty="0"/>
              <a:t> more </a:t>
            </a:r>
            <a:r>
              <a:rPr lang="it-IT" dirty="0" err="1"/>
              <a:t>diffucult</a:t>
            </a:r>
            <a:r>
              <a:rPr lang="it-IT" dirty="0"/>
              <a:t> the </a:t>
            </a:r>
            <a:r>
              <a:rPr lang="it-IT" dirty="0" err="1"/>
              <a:t>higher</a:t>
            </a:r>
            <a:r>
              <a:rPr lang="it-IT" dirty="0"/>
              <a:t> the </a:t>
            </a:r>
            <a:r>
              <a:rPr lang="it-IT" dirty="0" err="1"/>
              <a:t>number</a:t>
            </a:r>
            <a:r>
              <a:rPr lang="it-IT" dirty="0"/>
              <a:t> of servers.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With machine learning the idea </a:t>
            </a:r>
            <a:r>
              <a:rPr lang="it-IT" dirty="0" err="1"/>
              <a:t>is</a:t>
            </a:r>
            <a:r>
              <a:rPr lang="it-IT" dirty="0"/>
              <a:t> to </a:t>
            </a:r>
            <a:r>
              <a:rPr lang="it-IT" dirty="0" err="1"/>
              <a:t>train</a:t>
            </a:r>
            <a:r>
              <a:rPr lang="it-IT" dirty="0"/>
              <a:t> some </a:t>
            </a:r>
            <a:r>
              <a:rPr lang="it-IT" dirty="0" err="1"/>
              <a:t>classification</a:t>
            </a:r>
            <a:r>
              <a:rPr lang="it-IT" dirty="0"/>
              <a:t> </a:t>
            </a:r>
            <a:r>
              <a:rPr lang="it-IT" dirty="0" err="1"/>
              <a:t>algorithms</a:t>
            </a:r>
            <a:r>
              <a:rPr lang="it-IT" dirty="0"/>
              <a:t> like SVM, NN and </a:t>
            </a:r>
            <a:r>
              <a:rPr lang="it-IT" dirty="0" err="1"/>
              <a:t>trees</a:t>
            </a:r>
            <a:r>
              <a:rPr lang="it-IT" dirty="0"/>
              <a:t> (random </a:t>
            </a:r>
            <a:r>
              <a:rPr lang="it-IT" dirty="0" err="1"/>
              <a:t>forests</a:t>
            </a:r>
            <a:r>
              <a:rPr lang="it-IT" dirty="0"/>
              <a:t>) to discriminate </a:t>
            </a:r>
            <a:r>
              <a:rPr lang="it-IT" dirty="0" err="1"/>
              <a:t>between</a:t>
            </a:r>
            <a:r>
              <a:rPr lang="it-IT" dirty="0"/>
              <a:t> an </a:t>
            </a:r>
            <a:r>
              <a:rPr lang="it-IT" dirty="0" err="1"/>
              <a:t>attack</a:t>
            </a:r>
            <a:r>
              <a:rPr lang="it-IT" dirty="0"/>
              <a:t> situation and a </a:t>
            </a:r>
            <a:r>
              <a:rPr lang="it-IT" dirty="0" err="1"/>
              <a:t>legitimate</a:t>
            </a:r>
            <a:r>
              <a:rPr lang="it-IT" dirty="0"/>
              <a:t> one, </a:t>
            </a:r>
            <a:r>
              <a:rPr lang="it-IT" dirty="0" err="1"/>
              <a:t>according</a:t>
            </a:r>
            <a:r>
              <a:rPr lang="it-IT" dirty="0"/>
              <a:t> to some features </a:t>
            </a:r>
            <a:r>
              <a:rPr lang="it-IT" dirty="0" err="1"/>
              <a:t>extracted</a:t>
            </a:r>
            <a:r>
              <a:rPr lang="it-IT" dirty="0"/>
              <a:t> from the queries.</a:t>
            </a:r>
          </a:p>
          <a:p>
            <a:pPr marL="0" lvl="0" indent="0" algn="l" rtl="0">
              <a:spcBef>
                <a:spcPts val="0"/>
              </a:spcBef>
              <a:spcAft>
                <a:spcPts val="0"/>
              </a:spcAft>
              <a:buNone/>
            </a:pPr>
            <a:r>
              <a:rPr lang="it-IT" dirty="0" err="1"/>
              <a:t>However</a:t>
            </a:r>
            <a:r>
              <a:rPr lang="it-IT" dirty="0"/>
              <a:t> </a:t>
            </a:r>
            <a:r>
              <a:rPr lang="it-IT" dirty="0" err="1"/>
              <a:t>has</a:t>
            </a:r>
            <a:r>
              <a:rPr lang="it-IT" dirty="0"/>
              <a:t> </a:t>
            </a:r>
            <a:r>
              <a:rPr lang="it-IT" dirty="0" err="1"/>
              <a:t>been</a:t>
            </a:r>
            <a:r>
              <a:rPr lang="it-IT" dirty="0"/>
              <a:t> </a:t>
            </a:r>
            <a:r>
              <a:rPr lang="it-IT" dirty="0" err="1"/>
              <a:t>recently</a:t>
            </a:r>
            <a:r>
              <a:rPr lang="it-IT" dirty="0"/>
              <a:t> </a:t>
            </a:r>
            <a:r>
              <a:rPr lang="it-IT" dirty="0" err="1"/>
              <a:t>shown</a:t>
            </a:r>
            <a:r>
              <a:rPr lang="it-IT" dirty="0"/>
              <a:t> </a:t>
            </a:r>
            <a:r>
              <a:rPr lang="it-IT" dirty="0" err="1"/>
              <a:t>that</a:t>
            </a:r>
            <a:r>
              <a:rPr lang="it-IT" dirty="0"/>
              <a:t> </a:t>
            </a:r>
            <a:r>
              <a:rPr lang="it-IT" dirty="0" err="1"/>
              <a:t>using</a:t>
            </a:r>
            <a:r>
              <a:rPr lang="it-IT" dirty="0"/>
              <a:t> an </a:t>
            </a:r>
            <a:r>
              <a:rPr lang="it-IT" dirty="0" err="1"/>
              <a:t>adversarial</a:t>
            </a:r>
            <a:r>
              <a:rPr lang="it-IT" dirty="0"/>
              <a:t> </a:t>
            </a:r>
            <a:r>
              <a:rPr lang="it-IT" dirty="0" err="1"/>
              <a:t>approach</a:t>
            </a:r>
            <a:r>
              <a:rPr lang="it-IT" dirty="0"/>
              <a:t> the </a:t>
            </a:r>
            <a:r>
              <a:rPr lang="it-IT" dirty="0" err="1"/>
              <a:t>classification</a:t>
            </a:r>
            <a:r>
              <a:rPr lang="it-IT" dirty="0"/>
              <a:t> </a:t>
            </a:r>
            <a:r>
              <a:rPr lang="it-IT" dirty="0" err="1"/>
              <a:t>algorithm</a:t>
            </a:r>
            <a:r>
              <a:rPr lang="it-IT" dirty="0"/>
              <a:t> can be </a:t>
            </a:r>
            <a:r>
              <a:rPr lang="it-IT" dirty="0" err="1"/>
              <a:t>fooled</a:t>
            </a:r>
            <a:r>
              <a:rPr lang="it-IT" dirty="0"/>
              <a:t>. </a:t>
            </a:r>
          </a:p>
          <a:p>
            <a:pPr marL="0" lvl="0" indent="0" algn="l" rtl="0">
              <a:spcBef>
                <a:spcPts val="0"/>
              </a:spcBef>
              <a:spcAft>
                <a:spcPts val="0"/>
              </a:spcAft>
              <a:buNone/>
            </a:pPr>
            <a:r>
              <a:rPr lang="it-IT" dirty="0" err="1"/>
              <a:t>This</a:t>
            </a:r>
            <a:r>
              <a:rPr lang="it-IT" dirty="0"/>
              <a:t> </a:t>
            </a:r>
            <a:r>
              <a:rPr lang="it-IT" dirty="0" err="1"/>
              <a:t>apporach</a:t>
            </a:r>
            <a:r>
              <a:rPr lang="it-IT" dirty="0"/>
              <a:t> </a:t>
            </a:r>
            <a:r>
              <a:rPr lang="it-IT" dirty="0" err="1"/>
              <a:t>conists</a:t>
            </a:r>
            <a:r>
              <a:rPr lang="it-IT" dirty="0"/>
              <a:t> in </a:t>
            </a:r>
            <a:r>
              <a:rPr lang="it-IT" dirty="0" err="1"/>
              <a:t>taking</a:t>
            </a:r>
            <a:r>
              <a:rPr lang="it-IT" dirty="0"/>
              <a:t> a </a:t>
            </a:r>
            <a:r>
              <a:rPr lang="it-IT" dirty="0" err="1"/>
              <a:t>two</a:t>
            </a:r>
            <a:r>
              <a:rPr lang="it-IT" dirty="0"/>
              <a:t> </a:t>
            </a:r>
            <a:r>
              <a:rPr lang="it-IT" dirty="0" err="1"/>
              <a:t>netowrk</a:t>
            </a:r>
            <a:r>
              <a:rPr lang="it-IT" dirty="0"/>
              <a:t>, the </a:t>
            </a:r>
            <a:r>
              <a:rPr lang="it-IT" dirty="0" err="1"/>
              <a:t>classifier</a:t>
            </a:r>
            <a:r>
              <a:rPr lang="it-IT" dirty="0"/>
              <a:t> and </a:t>
            </a:r>
            <a:r>
              <a:rPr lang="it-IT" dirty="0" err="1"/>
              <a:t>another</a:t>
            </a:r>
            <a:r>
              <a:rPr lang="it-IT" dirty="0"/>
              <a:t> </a:t>
            </a:r>
            <a:r>
              <a:rPr lang="it-IT" dirty="0" err="1"/>
              <a:t>challenging</a:t>
            </a:r>
            <a:r>
              <a:rPr lang="it-IT" dirty="0"/>
              <a:t> </a:t>
            </a:r>
            <a:r>
              <a:rPr lang="it-IT" dirty="0" err="1"/>
              <a:t>it</a:t>
            </a:r>
            <a:r>
              <a:rPr lang="it-IT" dirty="0"/>
              <a:t>. </a:t>
            </a:r>
            <a:r>
              <a:rPr lang="it-IT" dirty="0" err="1"/>
              <a:t>This</a:t>
            </a:r>
            <a:r>
              <a:rPr lang="it-IT" dirty="0"/>
              <a:t> network can </a:t>
            </a:r>
            <a:r>
              <a:rPr lang="it-IT" dirty="0" err="1"/>
              <a:t>learn</a:t>
            </a:r>
            <a:r>
              <a:rPr lang="it-IT" dirty="0"/>
              <a:t> to </a:t>
            </a:r>
            <a:r>
              <a:rPr lang="it-IT" dirty="0" err="1"/>
              <a:t>slightly</a:t>
            </a:r>
            <a:r>
              <a:rPr lang="it-IT" dirty="0"/>
              <a:t> </a:t>
            </a:r>
            <a:r>
              <a:rPr lang="it-IT" dirty="0" err="1"/>
              <a:t>change</a:t>
            </a:r>
            <a:r>
              <a:rPr lang="it-IT" dirty="0"/>
              <a:t> the features to </a:t>
            </a:r>
            <a:r>
              <a:rPr lang="it-IT" dirty="0" err="1"/>
              <a:t>fool</a:t>
            </a:r>
            <a:r>
              <a:rPr lang="it-IT" dirty="0"/>
              <a:t> the </a:t>
            </a:r>
            <a:r>
              <a:rPr lang="it-IT" dirty="0" err="1"/>
              <a:t>classifier</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idea of </a:t>
            </a:r>
            <a:r>
              <a:rPr lang="it-IT" dirty="0" err="1"/>
              <a:t>cahching</a:t>
            </a:r>
            <a:r>
              <a:rPr lang="it-IT" dirty="0"/>
              <a:t> </a:t>
            </a:r>
            <a:r>
              <a:rPr lang="it-IT" dirty="0" err="1"/>
              <a:t>behavior</a:t>
            </a:r>
            <a:r>
              <a:rPr lang="it-IT" dirty="0"/>
              <a:t> </a:t>
            </a:r>
            <a:r>
              <a:rPr lang="it-IT" dirty="0" err="1"/>
              <a:t>is</a:t>
            </a:r>
            <a:r>
              <a:rPr lang="it-IT" dirty="0"/>
              <a:t> to </a:t>
            </a:r>
            <a:r>
              <a:rPr lang="it-IT" dirty="0" err="1"/>
              <a:t>keep</a:t>
            </a:r>
            <a:r>
              <a:rPr lang="it-IT" dirty="0"/>
              <a:t> </a:t>
            </a:r>
            <a:r>
              <a:rPr lang="it-IT" dirty="0" err="1"/>
              <a:t>providing</a:t>
            </a:r>
            <a:r>
              <a:rPr lang="it-IT" dirty="0"/>
              <a:t> the </a:t>
            </a:r>
            <a:r>
              <a:rPr lang="it-IT" dirty="0" err="1"/>
              <a:t>cached</a:t>
            </a:r>
            <a:r>
              <a:rPr lang="it-IT" dirty="0"/>
              <a:t> entry </a:t>
            </a:r>
            <a:r>
              <a:rPr lang="it-IT" dirty="0" err="1"/>
              <a:t>when</a:t>
            </a:r>
            <a:r>
              <a:rPr lang="it-IT" dirty="0"/>
              <a:t> a </a:t>
            </a:r>
            <a:r>
              <a:rPr lang="it-IT" dirty="0" err="1"/>
              <a:t>relevant</a:t>
            </a:r>
            <a:r>
              <a:rPr lang="it-IT" dirty="0"/>
              <a:t> server </a:t>
            </a:r>
            <a:r>
              <a:rPr lang="it-IT" dirty="0" err="1"/>
              <a:t>is</a:t>
            </a:r>
            <a:r>
              <a:rPr lang="it-IT" dirty="0"/>
              <a:t> down, </a:t>
            </a:r>
            <a:r>
              <a:rPr lang="it-IT" dirty="0" err="1"/>
              <a:t>indipentely</a:t>
            </a:r>
            <a:r>
              <a:rPr lang="it-IT" dirty="0"/>
              <a:t> on the TTL. </a:t>
            </a:r>
            <a:r>
              <a:rPr lang="it-IT" dirty="0" err="1"/>
              <a:t>That</a:t>
            </a:r>
            <a:r>
              <a:rPr lang="it-IT" dirty="0"/>
              <a:t> way </a:t>
            </a:r>
            <a:r>
              <a:rPr lang="it-IT" dirty="0" err="1"/>
              <a:t>even</a:t>
            </a:r>
            <a:r>
              <a:rPr lang="it-IT" dirty="0"/>
              <a:t> </a:t>
            </a:r>
            <a:r>
              <a:rPr lang="it-IT" dirty="0" err="1"/>
              <a:t>during</a:t>
            </a:r>
            <a:r>
              <a:rPr lang="it-IT" dirty="0"/>
              <a:t> an </a:t>
            </a:r>
            <a:r>
              <a:rPr lang="it-IT" dirty="0" err="1"/>
              <a:t>attack</a:t>
            </a:r>
            <a:r>
              <a:rPr lang="it-IT" dirty="0"/>
              <a:t> the </a:t>
            </a:r>
            <a:r>
              <a:rPr lang="it-IT" dirty="0" err="1"/>
              <a:t>cached</a:t>
            </a:r>
            <a:r>
              <a:rPr lang="it-IT" dirty="0"/>
              <a:t> entries can be </a:t>
            </a:r>
            <a:r>
              <a:rPr lang="it-IT" dirty="0" err="1"/>
              <a:t>served</a:t>
            </a:r>
            <a:r>
              <a:rPr lang="it-IT" dirty="0"/>
              <a:t>, </a:t>
            </a:r>
            <a:r>
              <a:rPr lang="it-IT" dirty="0" err="1"/>
              <a:t>increasing</a:t>
            </a:r>
            <a:r>
              <a:rPr lang="it-IT" dirty="0"/>
              <a:t> the </a:t>
            </a:r>
            <a:r>
              <a:rPr lang="it-IT" dirty="0" err="1"/>
              <a:t>resilience</a:t>
            </a:r>
            <a:r>
              <a:rPr lang="it-IT" dirty="0"/>
              <a:t> of the system.</a:t>
            </a:r>
          </a:p>
        </p:txBody>
      </p:sp>
    </p:spTree>
    <p:extLst>
      <p:ext uri="{BB962C8B-B14F-4D97-AF65-F5344CB8AC3E}">
        <p14:creationId xmlns:p14="http://schemas.microsoft.com/office/powerpoint/2010/main" val="39039450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797744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50546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We</a:t>
            </a:r>
            <a:r>
              <a:rPr lang="it-IT" dirty="0"/>
              <a:t> </a:t>
            </a:r>
            <a:r>
              <a:rPr lang="it-IT" dirty="0" err="1"/>
              <a:t>discovered</a:t>
            </a:r>
            <a:r>
              <a:rPr lang="it-IT" dirty="0"/>
              <a:t> </a:t>
            </a:r>
            <a:r>
              <a:rPr lang="it-IT" dirty="0" err="1"/>
              <a:t>that</a:t>
            </a:r>
            <a:r>
              <a:rPr lang="it-IT" dirty="0"/>
              <a:t> </a:t>
            </a:r>
            <a:r>
              <a:rPr lang="it-IT" dirty="0" err="1"/>
              <a:t>according</a:t>
            </a:r>
            <a:r>
              <a:rPr lang="it-IT" dirty="0"/>
              <a:t> to a </a:t>
            </a:r>
            <a:r>
              <a:rPr lang="it-IT" dirty="0" err="1"/>
              <a:t>recent</a:t>
            </a:r>
            <a:r>
              <a:rPr lang="it-IT" dirty="0"/>
              <a:t> report by </a:t>
            </a:r>
            <a:r>
              <a:rPr lang="it-IT" dirty="0" err="1"/>
              <a:t>cloudflare</a:t>
            </a:r>
            <a:r>
              <a:rPr lang="it-IT" dirty="0"/>
              <a:t>, </a:t>
            </a:r>
            <a:r>
              <a:rPr lang="it-IT" dirty="0" err="1"/>
              <a:t>published</a:t>
            </a:r>
            <a:r>
              <a:rPr lang="it-IT" dirty="0"/>
              <a:t> in the first quarter of 2023, </a:t>
            </a:r>
            <a:r>
              <a:rPr lang="it-IT" dirty="0" err="1"/>
              <a:t>almost</a:t>
            </a:r>
            <a:r>
              <a:rPr lang="it-IT" dirty="0"/>
              <a:t> 1/3 of </a:t>
            </a:r>
            <a:r>
              <a:rPr lang="it-IT" dirty="0" err="1"/>
              <a:t>all</a:t>
            </a:r>
            <a:r>
              <a:rPr lang="it-IT" dirty="0"/>
              <a:t> the </a:t>
            </a:r>
            <a:r>
              <a:rPr lang="it-IT" dirty="0" err="1"/>
              <a:t>DDoS</a:t>
            </a:r>
            <a:r>
              <a:rPr lang="it-IT" dirty="0"/>
              <a:t> </a:t>
            </a:r>
            <a:r>
              <a:rPr lang="it-IT" dirty="0" err="1"/>
              <a:t>attacks</a:t>
            </a:r>
            <a:r>
              <a:rPr lang="it-IT" dirty="0"/>
              <a:t> are DNS </a:t>
            </a:r>
            <a:r>
              <a:rPr lang="it-IT" dirty="0" err="1"/>
              <a:t>based</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However</a:t>
            </a:r>
            <a:r>
              <a:rPr lang="it-IT" dirty="0"/>
              <a:t> </a:t>
            </a:r>
            <a:r>
              <a:rPr lang="it-IT" dirty="0" err="1"/>
              <a:t>also</a:t>
            </a:r>
            <a:r>
              <a:rPr lang="it-IT" dirty="0"/>
              <a:t> inside the sub-</a:t>
            </a:r>
            <a:r>
              <a:rPr lang="it-IT" dirty="0" err="1"/>
              <a:t>category</a:t>
            </a:r>
            <a:r>
              <a:rPr lang="it-IT" dirty="0"/>
              <a:t> of the </a:t>
            </a:r>
            <a:r>
              <a:rPr lang="it-IT" dirty="0" err="1"/>
              <a:t>dns-based</a:t>
            </a:r>
            <a:r>
              <a:rPr lang="it-IT" dirty="0"/>
              <a:t> </a:t>
            </a:r>
            <a:r>
              <a:rPr lang="it-IT" dirty="0" err="1"/>
              <a:t>attack</a:t>
            </a:r>
            <a:r>
              <a:rPr lang="it-IT" dirty="0"/>
              <a:t> </a:t>
            </a:r>
            <a:r>
              <a:rPr lang="it-IT" dirty="0" err="1"/>
              <a:t>there</a:t>
            </a:r>
            <a:r>
              <a:rPr lang="it-IT" dirty="0"/>
              <a:t> are </a:t>
            </a:r>
            <a:r>
              <a:rPr lang="it-IT" dirty="0" err="1"/>
              <a:t>several</a:t>
            </a:r>
            <a:r>
              <a:rPr lang="it-IT" dirty="0"/>
              <a:t> </a:t>
            </a:r>
            <a:r>
              <a:rPr lang="it-IT" dirty="0" err="1"/>
              <a:t>possibilites</a:t>
            </a:r>
            <a:r>
              <a:rPr lang="it-IT" dirty="0"/>
              <a:t> and </a:t>
            </a:r>
            <a:r>
              <a:rPr lang="it-IT" dirty="0" err="1"/>
              <a:t>here</a:t>
            </a:r>
            <a:r>
              <a:rPr lang="it-IT" dirty="0"/>
              <a:t> are </a:t>
            </a:r>
            <a:r>
              <a:rPr lang="it-IT" dirty="0" err="1"/>
              <a:t>listed</a:t>
            </a:r>
            <a:r>
              <a:rPr lang="it-IT" dirty="0"/>
              <a:t> the </a:t>
            </a:r>
            <a:r>
              <a:rPr lang="it-IT" dirty="0" err="1"/>
              <a:t>three</a:t>
            </a:r>
            <a:r>
              <a:rPr lang="it-IT" dirty="0"/>
              <a:t> </a:t>
            </a:r>
            <a:r>
              <a:rPr lang="it-IT" dirty="0" err="1"/>
              <a:t>most</a:t>
            </a:r>
            <a:r>
              <a:rPr lang="it-IT" dirty="0"/>
              <a:t> </a:t>
            </a:r>
            <a:r>
              <a:rPr lang="it-IT" dirty="0" err="1"/>
              <a:t>important</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DNS query flood, TCP flood and DNS </a:t>
            </a:r>
            <a:r>
              <a:rPr lang="it-IT" dirty="0" err="1"/>
              <a:t>reflection</a:t>
            </a:r>
            <a:r>
              <a:rPr lang="it-IT" dirty="0"/>
              <a:t> and </a:t>
            </a:r>
            <a:r>
              <a:rPr lang="it-IT" dirty="0" err="1"/>
              <a:t>amplification</a:t>
            </a:r>
            <a:r>
              <a:rPr lang="it-IT" dirty="0"/>
              <a:t>.</a:t>
            </a:r>
            <a:endParaRPr dirty="0"/>
          </a:p>
        </p:txBody>
      </p:sp>
    </p:spTree>
    <p:extLst>
      <p:ext uri="{BB962C8B-B14F-4D97-AF65-F5344CB8AC3E}">
        <p14:creationId xmlns:p14="http://schemas.microsoft.com/office/powerpoint/2010/main" val="1316498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As</a:t>
            </a:r>
            <a:r>
              <a:rPr lang="it-IT" dirty="0"/>
              <a:t> </a:t>
            </a:r>
            <a:r>
              <a:rPr lang="it-IT" dirty="0" err="1"/>
              <a:t>you</a:t>
            </a:r>
            <a:r>
              <a:rPr lang="it-IT" dirty="0"/>
              <a:t> </a:t>
            </a:r>
            <a:r>
              <a:rPr lang="it-IT" dirty="0" err="1"/>
              <a:t>have</a:t>
            </a:r>
            <a:r>
              <a:rPr lang="it-IT" dirty="0"/>
              <a:t> </a:t>
            </a:r>
            <a:r>
              <a:rPr lang="it-IT" dirty="0" err="1"/>
              <a:t>seen</a:t>
            </a:r>
            <a:r>
              <a:rPr lang="it-IT" dirty="0"/>
              <a:t> from the first slide, </a:t>
            </a:r>
            <a:r>
              <a:rPr lang="it-IT" dirty="0" err="1"/>
              <a:t>our</a:t>
            </a:r>
            <a:r>
              <a:rPr lang="it-IT" dirty="0"/>
              <a:t> project </a:t>
            </a:r>
            <a:r>
              <a:rPr lang="it-IT" dirty="0" err="1"/>
              <a:t>is</a:t>
            </a:r>
            <a:r>
              <a:rPr lang="it-IT" dirty="0"/>
              <a:t> </a:t>
            </a:r>
            <a:r>
              <a:rPr lang="it-IT" dirty="0" err="1"/>
              <a:t>about</a:t>
            </a:r>
            <a:r>
              <a:rPr lang="it-IT" dirty="0"/>
              <a:t> the </a:t>
            </a:r>
            <a:r>
              <a:rPr lang="it-IT" dirty="0" err="1"/>
              <a:t>implmenetation</a:t>
            </a:r>
            <a:r>
              <a:rPr lang="it-IT" dirty="0"/>
              <a:t> of a </a:t>
            </a:r>
            <a:r>
              <a:rPr lang="it-IT" dirty="0" err="1"/>
              <a:t>DDoS</a:t>
            </a:r>
            <a:r>
              <a:rPr lang="it-IT" dirty="0"/>
              <a:t> </a:t>
            </a:r>
            <a:r>
              <a:rPr lang="it-IT" dirty="0" err="1"/>
              <a:t>attack</a:t>
            </a:r>
            <a:r>
              <a:rPr lang="it-IT" dirty="0"/>
              <a:t>, </a:t>
            </a:r>
            <a:r>
              <a:rPr lang="it-IT" dirty="0" err="1"/>
              <a:t>specifically</a:t>
            </a:r>
            <a:r>
              <a:rPr lang="it-IT" dirty="0"/>
              <a:t> a DNS </a:t>
            </a:r>
            <a:r>
              <a:rPr lang="it-IT" dirty="0" err="1"/>
              <a:t>reflection</a:t>
            </a:r>
            <a:r>
              <a:rPr lang="it-IT" dirty="0"/>
              <a:t> and </a:t>
            </a:r>
            <a:r>
              <a:rPr lang="it-IT" dirty="0" err="1"/>
              <a:t>amplification</a:t>
            </a:r>
            <a:r>
              <a:rPr lang="it-IT" dirty="0"/>
              <a:t>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choice</a:t>
            </a:r>
            <a:r>
              <a:rPr lang="it-IT" dirty="0"/>
              <a:t> </a:t>
            </a:r>
            <a:r>
              <a:rPr lang="it-IT" dirty="0" err="1"/>
              <a:t>was</a:t>
            </a:r>
            <a:r>
              <a:rPr lang="it-IT" dirty="0"/>
              <a:t> </a:t>
            </a:r>
            <a:r>
              <a:rPr lang="it-IT" dirty="0" err="1"/>
              <a:t>not</a:t>
            </a:r>
            <a:r>
              <a:rPr lang="it-IT" dirty="0"/>
              <a:t> made </a:t>
            </a:r>
            <a:r>
              <a:rPr lang="it-IT" dirty="0" err="1"/>
              <a:t>at</a:t>
            </a:r>
            <a:r>
              <a:rPr lang="it-IT" dirty="0"/>
              <a:t> random, </a:t>
            </a:r>
            <a:r>
              <a:rPr lang="it-IT" dirty="0" err="1"/>
              <a:t>instead</a:t>
            </a:r>
            <a:r>
              <a:rPr lang="it-IT" dirty="0"/>
              <a:t> </a:t>
            </a:r>
            <a:r>
              <a:rPr lang="it-IT" dirty="0" err="1"/>
              <a:t>it</a:t>
            </a:r>
            <a:r>
              <a:rPr lang="it-IT" dirty="0"/>
              <a:t> </a:t>
            </a:r>
            <a:r>
              <a:rPr lang="it-IT" dirty="0" err="1"/>
              <a:t>was</a:t>
            </a:r>
            <a:r>
              <a:rPr lang="it-IT" dirty="0"/>
              <a:t> the </a:t>
            </a:r>
            <a:r>
              <a:rPr lang="it-IT" dirty="0" err="1"/>
              <a:t>result</a:t>
            </a:r>
            <a:r>
              <a:rPr lang="it-IT" dirty="0"/>
              <a:t> of a </a:t>
            </a:r>
            <a:r>
              <a:rPr lang="it-IT" dirty="0" err="1"/>
              <a:t>selection</a:t>
            </a:r>
            <a:r>
              <a:rPr lang="it-IT" dirty="0"/>
              <a:t> and </a:t>
            </a:r>
            <a:r>
              <a:rPr lang="it-IT" dirty="0" err="1"/>
              <a:t>research</a:t>
            </a:r>
            <a:r>
              <a:rPr lang="it-IT" dirty="0"/>
              <a:t> </a:t>
            </a:r>
            <a:r>
              <a:rPr lang="it-IT" dirty="0" err="1"/>
              <a:t>process</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In the </a:t>
            </a:r>
            <a:r>
              <a:rPr lang="it-IT" dirty="0" err="1"/>
              <a:t>next</a:t>
            </a:r>
            <a:r>
              <a:rPr lang="it-IT" dirty="0"/>
              <a:t> slides </a:t>
            </a:r>
            <a:r>
              <a:rPr lang="it-IT" dirty="0" err="1"/>
              <a:t>i'm</a:t>
            </a:r>
            <a:r>
              <a:rPr lang="it-IT" dirty="0"/>
              <a:t> gonna introduce </a:t>
            </a:r>
            <a:r>
              <a:rPr lang="it-IT" dirty="0" err="1"/>
              <a:t>you</a:t>
            </a:r>
            <a:r>
              <a:rPr lang="it-IT" dirty="0"/>
              <a:t> to the </a:t>
            </a:r>
            <a:r>
              <a:rPr lang="it-IT" dirty="0" err="1"/>
              <a:t>reasons</a:t>
            </a:r>
            <a:r>
              <a:rPr lang="it-IT" dirty="0"/>
              <a:t> </a:t>
            </a:r>
            <a:r>
              <a:rPr lang="it-IT" dirty="0" err="1"/>
              <a:t>behind</a:t>
            </a:r>
            <a:r>
              <a:rPr lang="it-IT" dirty="0"/>
              <a:t> </a:t>
            </a:r>
            <a:r>
              <a:rPr lang="it-IT" dirty="0" err="1"/>
              <a:t>our</a:t>
            </a:r>
            <a:r>
              <a:rPr lang="it-IT" dirty="0"/>
              <a:t> </a:t>
            </a:r>
            <a:r>
              <a:rPr lang="it-IT" dirty="0" err="1"/>
              <a:t>choice</a:t>
            </a:r>
            <a:r>
              <a:rPr lang="it-IT" dirty="0"/>
              <a:t> and </a:t>
            </a:r>
            <a:r>
              <a:rPr lang="it-IT" dirty="0" err="1"/>
              <a:t>we</a:t>
            </a:r>
            <a:r>
              <a:rPr lang="it-IT" dirty="0"/>
              <a:t> are gonna </a:t>
            </a:r>
            <a:r>
              <a:rPr lang="it-IT" dirty="0" err="1"/>
              <a:t>see</a:t>
            </a:r>
            <a:r>
              <a:rPr lang="it-IT" dirty="0"/>
              <a:t> </a:t>
            </a:r>
            <a:r>
              <a:rPr lang="it-IT" dirty="0" err="1"/>
              <a:t>briefly</a:t>
            </a:r>
            <a:r>
              <a:rPr lang="it-IT" dirty="0"/>
              <a:t> some </a:t>
            </a:r>
            <a:r>
              <a:rPr lang="it-IT" dirty="0" err="1"/>
              <a:t>kinds</a:t>
            </a:r>
            <a:r>
              <a:rPr lang="it-IT" dirty="0"/>
              <a:t> of </a:t>
            </a:r>
            <a:r>
              <a:rPr lang="it-IT" dirty="0" err="1"/>
              <a:t>DDoS</a:t>
            </a:r>
            <a:r>
              <a:rPr lang="it-IT" dirty="0"/>
              <a:t> </a:t>
            </a:r>
            <a:r>
              <a:rPr lang="it-IT" dirty="0" err="1"/>
              <a:t>attacks</a:t>
            </a:r>
            <a:r>
              <a:rPr lang="it-IT" dirty="0"/>
              <a:t>.</a:t>
            </a:r>
            <a:endParaRPr dirty="0"/>
          </a:p>
        </p:txBody>
      </p:sp>
    </p:spTree>
    <p:extLst>
      <p:ext uri="{BB962C8B-B14F-4D97-AF65-F5344CB8AC3E}">
        <p14:creationId xmlns:p14="http://schemas.microsoft.com/office/powerpoint/2010/main" val="2293073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111c3728c19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111c3728c1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43"/>
        <p:cNvGrpSpPr/>
        <p:nvPr/>
      </p:nvGrpSpPr>
      <p:grpSpPr>
        <a:xfrm>
          <a:off x="0" y="0"/>
          <a:ext cx="0" cy="0"/>
          <a:chOff x="0" y="0"/>
          <a:chExt cx="0" cy="0"/>
        </a:xfrm>
      </p:grpSpPr>
      <p:grpSp>
        <p:nvGrpSpPr>
          <p:cNvPr id="44" name="Google Shape;44;p2"/>
          <p:cNvGrpSpPr/>
          <p:nvPr/>
        </p:nvGrpSpPr>
        <p:grpSpPr>
          <a:xfrm>
            <a:off x="852246" y="3768247"/>
            <a:ext cx="3707096" cy="1936167"/>
            <a:chOff x="2176863" y="4518413"/>
            <a:chExt cx="5362500" cy="1301975"/>
          </a:xfrm>
        </p:grpSpPr>
        <p:sp>
          <p:nvSpPr>
            <p:cNvPr id="45" name="Google Shape;45;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 name="Google Shape;46;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47" name="Google Shape;47;p2"/>
          <p:cNvGrpSpPr/>
          <p:nvPr/>
        </p:nvGrpSpPr>
        <p:grpSpPr>
          <a:xfrm>
            <a:off x="987983" y="3878297"/>
            <a:ext cx="635280" cy="147600"/>
            <a:chOff x="2147366" y="4139382"/>
            <a:chExt cx="635280" cy="147600"/>
          </a:xfrm>
        </p:grpSpPr>
        <p:sp>
          <p:nvSpPr>
            <p:cNvPr id="48" name="Google Shape;48;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 name="Google Shape;49;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 name="Google Shape;50;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51" name="Google Shape;51;p2"/>
          <p:cNvSpPr/>
          <p:nvPr/>
        </p:nvSpPr>
        <p:spPr>
          <a:xfrm>
            <a:off x="1618138" y="949638"/>
            <a:ext cx="8893200" cy="4109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52" name="Google Shape;52;p2"/>
          <p:cNvGrpSpPr/>
          <p:nvPr/>
        </p:nvGrpSpPr>
        <p:grpSpPr>
          <a:xfrm>
            <a:off x="1771384" y="1059747"/>
            <a:ext cx="635280" cy="147600"/>
            <a:chOff x="2147366" y="4139382"/>
            <a:chExt cx="635280" cy="147600"/>
          </a:xfrm>
        </p:grpSpPr>
        <p:sp>
          <p:nvSpPr>
            <p:cNvPr id="53" name="Google Shape;53;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 name="Google Shape;54;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5" name="Google Shape;55;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6" name="Google Shape;56;p2"/>
          <p:cNvGrpSpPr/>
          <p:nvPr/>
        </p:nvGrpSpPr>
        <p:grpSpPr>
          <a:xfrm>
            <a:off x="5520051" y="4606376"/>
            <a:ext cx="5362500" cy="1301975"/>
            <a:chOff x="2176863" y="4518413"/>
            <a:chExt cx="5362500" cy="1301975"/>
          </a:xfrm>
        </p:grpSpPr>
        <p:sp>
          <p:nvSpPr>
            <p:cNvPr id="57" name="Google Shape;57;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8" name="Google Shape;58;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59" name="Google Shape;59;p2"/>
          <p:cNvGrpSpPr/>
          <p:nvPr/>
        </p:nvGrpSpPr>
        <p:grpSpPr>
          <a:xfrm>
            <a:off x="5655734" y="4716497"/>
            <a:ext cx="635280" cy="147600"/>
            <a:chOff x="2147366" y="4139382"/>
            <a:chExt cx="635280" cy="147600"/>
          </a:xfrm>
        </p:grpSpPr>
        <p:sp>
          <p:nvSpPr>
            <p:cNvPr id="60" name="Google Shape;60;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 name="Google Shape;61;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 name="Google Shape;62;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63" name="Google Shape;63;p2"/>
          <p:cNvSpPr txBox="1">
            <a:spLocks noGrp="1"/>
          </p:cNvSpPr>
          <p:nvPr>
            <p:ph type="title"/>
          </p:nvPr>
        </p:nvSpPr>
        <p:spPr>
          <a:xfrm>
            <a:off x="2176875" y="1137800"/>
            <a:ext cx="6796800" cy="3227700"/>
          </a:xfrm>
          <a:prstGeom prst="rect">
            <a:avLst/>
          </a:prstGeom>
        </p:spPr>
        <p:txBody>
          <a:bodyPr spcFirstLastPara="1" wrap="square" lIns="121900" tIns="121900" rIns="121900" bIns="121900" anchor="t" anchorCtr="0">
            <a:noAutofit/>
          </a:bodyPr>
          <a:lstStyle>
            <a:lvl1pPr lvl="0">
              <a:lnSpc>
                <a:spcPct val="80000"/>
              </a:lnSpc>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a:p>
        </p:txBody>
      </p:sp>
      <p:sp>
        <p:nvSpPr>
          <p:cNvPr id="64" name="Google Shape;64;p2"/>
          <p:cNvSpPr txBox="1">
            <a:spLocks noGrp="1"/>
          </p:cNvSpPr>
          <p:nvPr>
            <p:ph type="subTitle" idx="1"/>
          </p:nvPr>
        </p:nvSpPr>
        <p:spPr>
          <a:xfrm>
            <a:off x="5733525" y="4974200"/>
            <a:ext cx="4935600" cy="798000"/>
          </a:xfrm>
          <a:prstGeom prst="rect">
            <a:avLst/>
          </a:prstGeom>
        </p:spPr>
        <p:txBody>
          <a:bodyPr spcFirstLastPara="1" wrap="square" lIns="121900" tIns="121900" rIns="121900" bIns="121900" anchor="t" anchorCtr="0">
            <a:noAutofit/>
          </a:bodyPr>
          <a:lstStyle>
            <a:lvl1pPr lvl="0">
              <a:spcBef>
                <a:spcPts val="0"/>
              </a:spcBef>
              <a:spcAft>
                <a:spcPts val="0"/>
              </a:spcAft>
              <a:buSzPts val="1800"/>
              <a:buNone/>
              <a:defRPr/>
            </a:lvl1pPr>
            <a:lvl2pPr lvl="1" algn="ctr">
              <a:spcBef>
                <a:spcPts val="2100"/>
              </a:spcBef>
              <a:spcAft>
                <a:spcPts val="0"/>
              </a:spcAft>
              <a:buSzPts val="1800"/>
              <a:buNone/>
              <a:defRPr/>
            </a:lvl2pPr>
            <a:lvl3pPr lvl="2" algn="ctr">
              <a:spcBef>
                <a:spcPts val="2100"/>
              </a:spcBef>
              <a:spcAft>
                <a:spcPts val="0"/>
              </a:spcAft>
              <a:buSzPts val="1800"/>
              <a:buNone/>
              <a:defRPr/>
            </a:lvl3pPr>
            <a:lvl4pPr lvl="3" algn="ctr">
              <a:spcBef>
                <a:spcPts val="2100"/>
              </a:spcBef>
              <a:spcAft>
                <a:spcPts val="0"/>
              </a:spcAft>
              <a:buSzPts val="1800"/>
              <a:buNone/>
              <a:defRPr/>
            </a:lvl4pPr>
            <a:lvl5pPr lvl="4" algn="ctr">
              <a:spcBef>
                <a:spcPts val="2100"/>
              </a:spcBef>
              <a:spcAft>
                <a:spcPts val="0"/>
              </a:spcAft>
              <a:buSzPts val="1800"/>
              <a:buNone/>
              <a:defRPr/>
            </a:lvl5pPr>
            <a:lvl6pPr lvl="5" algn="ctr">
              <a:spcBef>
                <a:spcPts val="2100"/>
              </a:spcBef>
              <a:spcAft>
                <a:spcPts val="0"/>
              </a:spcAft>
              <a:buSzPts val="1800"/>
              <a:buNone/>
              <a:defRPr/>
            </a:lvl6pPr>
            <a:lvl7pPr lvl="6" algn="ctr">
              <a:spcBef>
                <a:spcPts val="2100"/>
              </a:spcBef>
              <a:spcAft>
                <a:spcPts val="0"/>
              </a:spcAft>
              <a:buSzPts val="1800"/>
              <a:buNone/>
              <a:defRPr/>
            </a:lvl7pPr>
            <a:lvl8pPr lvl="7" algn="ctr">
              <a:spcBef>
                <a:spcPts val="2100"/>
              </a:spcBef>
              <a:spcAft>
                <a:spcPts val="0"/>
              </a:spcAft>
              <a:buSzPts val="1800"/>
              <a:buNone/>
              <a:defRPr/>
            </a:lvl8pPr>
            <a:lvl9pPr lvl="8" algn="ctr">
              <a:spcBef>
                <a:spcPts val="2100"/>
              </a:spcBef>
              <a:spcAft>
                <a:spcPts val="2100"/>
              </a:spcAft>
              <a:buSzPts val="18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14 Map">
  <p:cSld name="014 Map">
    <p:spTree>
      <p:nvGrpSpPr>
        <p:cNvPr id="1" name="Shape 275"/>
        <p:cNvGrpSpPr/>
        <p:nvPr/>
      </p:nvGrpSpPr>
      <p:grpSpPr>
        <a:xfrm>
          <a:off x="0" y="0"/>
          <a:ext cx="0" cy="0"/>
          <a:chOff x="0" y="0"/>
          <a:chExt cx="0" cy="0"/>
        </a:xfrm>
      </p:grpSpPr>
      <p:sp>
        <p:nvSpPr>
          <p:cNvPr id="276" name="Google Shape;276;p16"/>
          <p:cNvSpPr/>
          <p:nvPr/>
        </p:nvSpPr>
        <p:spPr>
          <a:xfrm>
            <a:off x="357875" y="339900"/>
            <a:ext cx="10744500" cy="5971800"/>
          </a:xfrm>
          <a:prstGeom prst="roundRect">
            <a:avLst>
              <a:gd name="adj" fmla="val 1957"/>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77" name="Google Shape;277;p16"/>
          <p:cNvGrpSpPr/>
          <p:nvPr/>
        </p:nvGrpSpPr>
        <p:grpSpPr>
          <a:xfrm>
            <a:off x="8217599" y="1674644"/>
            <a:ext cx="3629545" cy="4971542"/>
            <a:chOff x="5002050" y="1555325"/>
            <a:chExt cx="2081400" cy="1649100"/>
          </a:xfrm>
        </p:grpSpPr>
        <p:sp>
          <p:nvSpPr>
            <p:cNvPr id="278" name="Google Shape;278;p16"/>
            <p:cNvSpPr/>
            <p:nvPr/>
          </p:nvSpPr>
          <p:spPr>
            <a:xfrm>
              <a:off x="5002050"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9" name="Google Shape;279;p16"/>
            <p:cNvSpPr/>
            <p:nvPr/>
          </p:nvSpPr>
          <p:spPr>
            <a:xfrm>
              <a:off x="5002050"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80" name="Google Shape;280;p16"/>
          <p:cNvGrpSpPr/>
          <p:nvPr/>
        </p:nvGrpSpPr>
        <p:grpSpPr>
          <a:xfrm>
            <a:off x="455671" y="445784"/>
            <a:ext cx="635280" cy="147600"/>
            <a:chOff x="2147366" y="4139382"/>
            <a:chExt cx="635280" cy="147600"/>
          </a:xfrm>
        </p:grpSpPr>
        <p:sp>
          <p:nvSpPr>
            <p:cNvPr id="281" name="Google Shape;281;p1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2" name="Google Shape;282;p1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3" name="Google Shape;283;p1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84" name="Google Shape;284;p16"/>
          <p:cNvGrpSpPr/>
          <p:nvPr/>
        </p:nvGrpSpPr>
        <p:grpSpPr>
          <a:xfrm>
            <a:off x="8333246" y="1763834"/>
            <a:ext cx="635280" cy="147600"/>
            <a:chOff x="2147366" y="4139382"/>
            <a:chExt cx="635280" cy="147600"/>
          </a:xfrm>
        </p:grpSpPr>
        <p:sp>
          <p:nvSpPr>
            <p:cNvPr id="285" name="Google Shape;285;p1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6" name="Google Shape;286;p1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7" name="Google Shape;287;p1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88" name="Google Shape;288;p16"/>
          <p:cNvSpPr txBox="1">
            <a:spLocks noGrp="1"/>
          </p:cNvSpPr>
          <p:nvPr>
            <p:ph type="subTitle" idx="1"/>
          </p:nvPr>
        </p:nvSpPr>
        <p:spPr>
          <a:xfrm>
            <a:off x="8454700" y="2110975"/>
            <a:ext cx="3231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solidFill>
                  <a:schemeClr val="accent1"/>
                </a:solidFill>
              </a:defRPr>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289" name="Google Shape;289;p16"/>
          <p:cNvSpPr txBox="1">
            <a:spLocks noGrp="1"/>
          </p:cNvSpPr>
          <p:nvPr>
            <p:ph type="subTitle" idx="2"/>
          </p:nvPr>
        </p:nvSpPr>
        <p:spPr>
          <a:xfrm>
            <a:off x="8454700" y="4331357"/>
            <a:ext cx="3231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solidFill>
                  <a:schemeClr val="accent3"/>
                </a:solidFill>
              </a:defRPr>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290" name="Google Shape;290;p16"/>
          <p:cNvSpPr txBox="1">
            <a:spLocks noGrp="1"/>
          </p:cNvSpPr>
          <p:nvPr>
            <p:ph type="title"/>
          </p:nvPr>
        </p:nvSpPr>
        <p:spPr>
          <a:xfrm>
            <a:off x="568000" y="593375"/>
            <a:ext cx="103521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91" name="Google Shape;291;p16"/>
          <p:cNvSpPr txBox="1">
            <a:spLocks noGrp="1"/>
          </p:cNvSpPr>
          <p:nvPr>
            <p:ph type="body" idx="3"/>
          </p:nvPr>
        </p:nvSpPr>
        <p:spPr>
          <a:xfrm>
            <a:off x="8454700" y="2546975"/>
            <a:ext cx="3231000" cy="1553400"/>
          </a:xfrm>
          <a:prstGeom prst="rect">
            <a:avLst/>
          </a:prstGeom>
        </p:spPr>
        <p:txBody>
          <a:bodyPr spcFirstLastPara="1" wrap="square" lIns="121900" tIns="121900" rIns="121900" bIns="121900" anchor="t" anchorCtr="0">
            <a:noAutofit/>
          </a:bodyPr>
          <a:lstStyle>
            <a:lvl1pPr marL="457200" lvl="0" indent="-317500">
              <a:lnSpc>
                <a:spcPct val="100000"/>
              </a:lnSpc>
              <a:spcBef>
                <a:spcPts val="0"/>
              </a:spcBef>
              <a:spcAft>
                <a:spcPts val="0"/>
              </a:spcAft>
              <a:buSzPts val="1400"/>
              <a:buChar char="●"/>
              <a:defRPr sz="1400"/>
            </a:lvl1pPr>
            <a:lvl2pPr marL="914400" lvl="1" indent="-317500">
              <a:lnSpc>
                <a:spcPct val="100000"/>
              </a:lnSpc>
              <a:spcBef>
                <a:spcPts val="0"/>
              </a:spcBef>
              <a:spcAft>
                <a:spcPts val="0"/>
              </a:spcAft>
              <a:buSzPts val="1400"/>
              <a:buChar char="○"/>
              <a:defRPr sz="1400"/>
            </a:lvl2pPr>
            <a:lvl3pPr marL="1371600" lvl="2" indent="-317500">
              <a:lnSpc>
                <a:spcPct val="100000"/>
              </a:lnSpc>
              <a:spcBef>
                <a:spcPts val="0"/>
              </a:spcBef>
              <a:spcAft>
                <a:spcPts val="0"/>
              </a:spcAft>
              <a:buSzPts val="1400"/>
              <a:buChar char="■"/>
              <a:defRPr sz="1400"/>
            </a:lvl3pPr>
            <a:lvl4pPr marL="1828800" lvl="3" indent="-317500">
              <a:lnSpc>
                <a:spcPct val="100000"/>
              </a:lnSpc>
              <a:spcBef>
                <a:spcPts val="0"/>
              </a:spcBef>
              <a:spcAft>
                <a:spcPts val="0"/>
              </a:spcAft>
              <a:buSzPts val="1400"/>
              <a:buChar char="●"/>
              <a:defRPr sz="1400"/>
            </a:lvl4pPr>
            <a:lvl5pPr marL="2286000" lvl="4" indent="-317500">
              <a:lnSpc>
                <a:spcPct val="100000"/>
              </a:lnSpc>
              <a:spcBef>
                <a:spcPts val="0"/>
              </a:spcBef>
              <a:spcAft>
                <a:spcPts val="0"/>
              </a:spcAft>
              <a:buSzPts val="1400"/>
              <a:buChar char="○"/>
              <a:defRPr sz="1400"/>
            </a:lvl5pPr>
            <a:lvl6pPr marL="2743200" lvl="5" indent="-317500">
              <a:lnSpc>
                <a:spcPct val="100000"/>
              </a:lnSpc>
              <a:spcBef>
                <a:spcPts val="0"/>
              </a:spcBef>
              <a:spcAft>
                <a:spcPts val="0"/>
              </a:spcAft>
              <a:buSzPts val="1400"/>
              <a:buChar char="■"/>
              <a:defRPr sz="1400"/>
            </a:lvl6pPr>
            <a:lvl7pPr marL="3200400" lvl="6" indent="-317500">
              <a:lnSpc>
                <a:spcPct val="100000"/>
              </a:lnSpc>
              <a:spcBef>
                <a:spcPts val="0"/>
              </a:spcBef>
              <a:spcAft>
                <a:spcPts val="0"/>
              </a:spcAft>
              <a:buSzPts val="1400"/>
              <a:buChar char="●"/>
              <a:defRPr sz="1400"/>
            </a:lvl7pPr>
            <a:lvl8pPr marL="3657600" lvl="7" indent="-317500">
              <a:lnSpc>
                <a:spcPct val="100000"/>
              </a:lnSpc>
              <a:spcBef>
                <a:spcPts val="0"/>
              </a:spcBef>
              <a:spcAft>
                <a:spcPts val="0"/>
              </a:spcAft>
              <a:buSzPts val="1400"/>
              <a:buChar char="○"/>
              <a:defRPr sz="1400"/>
            </a:lvl8pPr>
            <a:lvl9pPr marL="4114800" lvl="8" indent="-317500">
              <a:lnSpc>
                <a:spcPct val="100000"/>
              </a:lnSpc>
              <a:spcBef>
                <a:spcPts val="0"/>
              </a:spcBef>
              <a:spcAft>
                <a:spcPts val="0"/>
              </a:spcAft>
              <a:buSzPts val="1400"/>
              <a:buChar char="■"/>
              <a:defRPr sz="1400"/>
            </a:lvl9pPr>
          </a:lstStyle>
          <a:p>
            <a:endParaRPr/>
          </a:p>
        </p:txBody>
      </p:sp>
      <p:sp>
        <p:nvSpPr>
          <p:cNvPr id="292" name="Google Shape;292;p16"/>
          <p:cNvSpPr txBox="1">
            <a:spLocks noGrp="1"/>
          </p:cNvSpPr>
          <p:nvPr>
            <p:ph type="body" idx="4"/>
          </p:nvPr>
        </p:nvSpPr>
        <p:spPr>
          <a:xfrm>
            <a:off x="8454700" y="4735300"/>
            <a:ext cx="3231000" cy="1553400"/>
          </a:xfrm>
          <a:prstGeom prst="rect">
            <a:avLst/>
          </a:prstGeom>
        </p:spPr>
        <p:txBody>
          <a:bodyPr spcFirstLastPara="1" wrap="square" lIns="121900" tIns="121900" rIns="121900" bIns="121900"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sz="1400"/>
            </a:lvl2pPr>
            <a:lvl3pPr marL="1371600" lvl="2" indent="-317500" rtl="0">
              <a:lnSpc>
                <a:spcPct val="100000"/>
              </a:lnSpc>
              <a:spcBef>
                <a:spcPts val="0"/>
              </a:spcBef>
              <a:spcAft>
                <a:spcPts val="0"/>
              </a:spcAft>
              <a:buSzPts val="1400"/>
              <a:buChar char="■"/>
              <a:defRPr sz="1400"/>
            </a:lvl3pPr>
            <a:lvl4pPr marL="1828800" lvl="3" indent="-317500" rtl="0">
              <a:lnSpc>
                <a:spcPct val="100000"/>
              </a:lnSpc>
              <a:spcBef>
                <a:spcPts val="0"/>
              </a:spcBef>
              <a:spcAft>
                <a:spcPts val="0"/>
              </a:spcAft>
              <a:buSzPts val="1400"/>
              <a:buChar char="●"/>
              <a:defRPr sz="1400"/>
            </a:lvl4pPr>
            <a:lvl5pPr marL="2286000" lvl="4" indent="-317500" rtl="0">
              <a:lnSpc>
                <a:spcPct val="100000"/>
              </a:lnSpc>
              <a:spcBef>
                <a:spcPts val="0"/>
              </a:spcBef>
              <a:spcAft>
                <a:spcPts val="0"/>
              </a:spcAft>
              <a:buSzPts val="1400"/>
              <a:buChar char="○"/>
              <a:defRPr sz="1400"/>
            </a:lvl5pPr>
            <a:lvl6pPr marL="2743200" lvl="5" indent="-317500" rtl="0">
              <a:lnSpc>
                <a:spcPct val="100000"/>
              </a:lnSpc>
              <a:spcBef>
                <a:spcPts val="0"/>
              </a:spcBef>
              <a:spcAft>
                <a:spcPts val="0"/>
              </a:spcAft>
              <a:buSzPts val="1400"/>
              <a:buChar char="■"/>
              <a:defRPr sz="1400"/>
            </a:lvl6pPr>
            <a:lvl7pPr marL="3200400" lvl="6" indent="-317500" rtl="0">
              <a:lnSpc>
                <a:spcPct val="100000"/>
              </a:lnSpc>
              <a:spcBef>
                <a:spcPts val="0"/>
              </a:spcBef>
              <a:spcAft>
                <a:spcPts val="0"/>
              </a:spcAft>
              <a:buSzPts val="1400"/>
              <a:buChar char="●"/>
              <a:defRPr sz="1400"/>
            </a:lvl7pPr>
            <a:lvl8pPr marL="3657600" lvl="7" indent="-317500" rtl="0">
              <a:lnSpc>
                <a:spcPct val="100000"/>
              </a:lnSpc>
              <a:spcBef>
                <a:spcPts val="0"/>
              </a:spcBef>
              <a:spcAft>
                <a:spcPts val="0"/>
              </a:spcAft>
              <a:buSzPts val="1400"/>
              <a:buChar char="○"/>
              <a:defRPr sz="1400"/>
            </a:lvl8pPr>
            <a:lvl9pPr marL="4114800" lvl="8" indent="-317500" rtl="0">
              <a:lnSpc>
                <a:spcPct val="100000"/>
              </a:lnSpc>
              <a:spcBef>
                <a:spcPts val="0"/>
              </a:spcBef>
              <a:spcAft>
                <a:spcPts val="0"/>
              </a:spcAft>
              <a:buSzPts val="1400"/>
              <a:buChar char="■"/>
              <a:defRPr sz="1400"/>
            </a:lvl9pPr>
          </a:lstStyle>
          <a:p>
            <a:endParaRPr/>
          </a:p>
        </p:txBody>
      </p:sp>
    </p:spTree>
    <p:extLst>
      <p:ext uri="{BB962C8B-B14F-4D97-AF65-F5344CB8AC3E}">
        <p14:creationId xmlns:p14="http://schemas.microsoft.com/office/powerpoint/2010/main" val="2940791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81"/>
        <p:cNvGrpSpPr/>
        <p:nvPr/>
      </p:nvGrpSpPr>
      <p:grpSpPr>
        <a:xfrm>
          <a:off x="0" y="0"/>
          <a:ext cx="0" cy="0"/>
          <a:chOff x="0" y="0"/>
          <a:chExt cx="0" cy="0"/>
        </a:xfrm>
      </p:grpSpPr>
      <p:grpSp>
        <p:nvGrpSpPr>
          <p:cNvPr id="82" name="Google Shape;82;p5"/>
          <p:cNvGrpSpPr/>
          <p:nvPr/>
        </p:nvGrpSpPr>
        <p:grpSpPr>
          <a:xfrm>
            <a:off x="8201100" y="4138775"/>
            <a:ext cx="3509100" cy="2030700"/>
            <a:chOff x="8115925" y="1776575"/>
            <a:chExt cx="3509100" cy="2030700"/>
          </a:xfrm>
        </p:grpSpPr>
        <p:sp>
          <p:nvSpPr>
            <p:cNvPr id="83" name="Google Shape;83;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4" name="Google Shape;84;p5"/>
            <p:cNvGrpSpPr/>
            <p:nvPr/>
          </p:nvGrpSpPr>
          <p:grpSpPr>
            <a:xfrm>
              <a:off x="8251596" y="1886684"/>
              <a:ext cx="635280" cy="147600"/>
              <a:chOff x="2147366" y="4139382"/>
              <a:chExt cx="635280" cy="147600"/>
            </a:xfrm>
          </p:grpSpPr>
          <p:sp>
            <p:nvSpPr>
              <p:cNvPr id="85" name="Google Shape;8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 name="Google Shape;8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 name="Google Shape;8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88" name="Google Shape;88;p5"/>
          <p:cNvGrpSpPr/>
          <p:nvPr/>
        </p:nvGrpSpPr>
        <p:grpSpPr>
          <a:xfrm>
            <a:off x="481800" y="4138775"/>
            <a:ext cx="3509100" cy="2030700"/>
            <a:chOff x="396625" y="1776575"/>
            <a:chExt cx="3509100" cy="2030700"/>
          </a:xfrm>
        </p:grpSpPr>
        <p:sp>
          <p:nvSpPr>
            <p:cNvPr id="89" name="Google Shape;89;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0" name="Google Shape;90;p5"/>
            <p:cNvGrpSpPr/>
            <p:nvPr/>
          </p:nvGrpSpPr>
          <p:grpSpPr>
            <a:xfrm>
              <a:off x="532296" y="1886684"/>
              <a:ext cx="635280" cy="147600"/>
              <a:chOff x="2147366" y="4139382"/>
              <a:chExt cx="635280" cy="147600"/>
            </a:xfrm>
          </p:grpSpPr>
          <p:sp>
            <p:nvSpPr>
              <p:cNvPr id="91" name="Google Shape;91;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 name="Google Shape;92;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 name="Google Shape;93;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94" name="Google Shape;94;p5"/>
          <p:cNvGrpSpPr/>
          <p:nvPr/>
        </p:nvGrpSpPr>
        <p:grpSpPr>
          <a:xfrm>
            <a:off x="4341450" y="4138775"/>
            <a:ext cx="3509100" cy="2030700"/>
            <a:chOff x="4234200" y="1776575"/>
            <a:chExt cx="3509100" cy="2030700"/>
          </a:xfrm>
        </p:grpSpPr>
        <p:sp>
          <p:nvSpPr>
            <p:cNvPr id="95" name="Google Shape;95;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6" name="Google Shape;96;p5"/>
            <p:cNvGrpSpPr/>
            <p:nvPr/>
          </p:nvGrpSpPr>
          <p:grpSpPr>
            <a:xfrm>
              <a:off x="4369871" y="1886684"/>
              <a:ext cx="635280" cy="147600"/>
              <a:chOff x="2147366" y="4139382"/>
              <a:chExt cx="635280" cy="147600"/>
            </a:xfrm>
          </p:grpSpPr>
          <p:sp>
            <p:nvSpPr>
              <p:cNvPr id="97" name="Google Shape;97;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8" name="Google Shape;98;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9" name="Google Shape;99;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0" name="Google Shape;100;p5"/>
          <p:cNvGrpSpPr/>
          <p:nvPr/>
        </p:nvGrpSpPr>
        <p:grpSpPr>
          <a:xfrm>
            <a:off x="481800" y="1776575"/>
            <a:ext cx="3509100" cy="2030700"/>
            <a:chOff x="396625" y="1776575"/>
            <a:chExt cx="3509100" cy="2030700"/>
          </a:xfrm>
        </p:grpSpPr>
        <p:sp>
          <p:nvSpPr>
            <p:cNvPr id="101" name="Google Shape;101;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2" name="Google Shape;102;p5"/>
            <p:cNvGrpSpPr/>
            <p:nvPr/>
          </p:nvGrpSpPr>
          <p:grpSpPr>
            <a:xfrm>
              <a:off x="532296" y="1886684"/>
              <a:ext cx="635280" cy="147600"/>
              <a:chOff x="2147366" y="4139382"/>
              <a:chExt cx="635280" cy="147600"/>
            </a:xfrm>
          </p:grpSpPr>
          <p:sp>
            <p:nvSpPr>
              <p:cNvPr id="103" name="Google Shape;103;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 name="Google Shape;104;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 name="Google Shape;105;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6" name="Google Shape;106;p5"/>
          <p:cNvGrpSpPr/>
          <p:nvPr/>
        </p:nvGrpSpPr>
        <p:grpSpPr>
          <a:xfrm>
            <a:off x="8201100" y="1776575"/>
            <a:ext cx="3509100" cy="2030700"/>
            <a:chOff x="8115925" y="1776575"/>
            <a:chExt cx="3509100" cy="2030700"/>
          </a:xfrm>
        </p:grpSpPr>
        <p:sp>
          <p:nvSpPr>
            <p:cNvPr id="107" name="Google Shape;107;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8" name="Google Shape;108;p5"/>
            <p:cNvGrpSpPr/>
            <p:nvPr/>
          </p:nvGrpSpPr>
          <p:grpSpPr>
            <a:xfrm>
              <a:off x="8251596" y="1886684"/>
              <a:ext cx="635280" cy="147600"/>
              <a:chOff x="2147366" y="4139382"/>
              <a:chExt cx="635280" cy="147600"/>
            </a:xfrm>
          </p:grpSpPr>
          <p:sp>
            <p:nvSpPr>
              <p:cNvPr id="109" name="Google Shape;109;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 name="Google Shape;110;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1" name="Google Shape;111;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12" name="Google Shape;112;p5"/>
          <p:cNvGrpSpPr/>
          <p:nvPr/>
        </p:nvGrpSpPr>
        <p:grpSpPr>
          <a:xfrm>
            <a:off x="4341450" y="1776575"/>
            <a:ext cx="3509100" cy="2030700"/>
            <a:chOff x="4234200" y="1776575"/>
            <a:chExt cx="3509100" cy="2030700"/>
          </a:xfrm>
        </p:grpSpPr>
        <p:sp>
          <p:nvSpPr>
            <p:cNvPr id="113" name="Google Shape;113;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4" name="Google Shape;114;p5"/>
            <p:cNvGrpSpPr/>
            <p:nvPr/>
          </p:nvGrpSpPr>
          <p:grpSpPr>
            <a:xfrm>
              <a:off x="4369871" y="1886684"/>
              <a:ext cx="635280" cy="147600"/>
              <a:chOff x="2147366" y="4139382"/>
              <a:chExt cx="635280" cy="147600"/>
            </a:xfrm>
          </p:grpSpPr>
          <p:sp>
            <p:nvSpPr>
              <p:cNvPr id="115" name="Google Shape;11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6" name="Google Shape;11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 name="Google Shape;11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118" name="Google Shape;118;p5"/>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19" name="Google Shape;119;p5"/>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0" name="Google Shape;120;p5"/>
          <p:cNvSpPr txBox="1">
            <a:spLocks noGrp="1"/>
          </p:cNvSpPr>
          <p:nvPr>
            <p:ph type="body" idx="2"/>
          </p:nvPr>
        </p:nvSpPr>
        <p:spPr>
          <a:xfrm>
            <a:off x="4418613"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1" name="Google Shape;121;p5"/>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2" name="Google Shape;122;p5"/>
          <p:cNvSpPr txBox="1">
            <a:spLocks noGrp="1"/>
          </p:cNvSpPr>
          <p:nvPr>
            <p:ph type="body" idx="4"/>
          </p:nvPr>
        </p:nvSpPr>
        <p:spPr>
          <a:xfrm>
            <a:off x="4418613"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3" name="Google Shape;123;p5"/>
          <p:cNvSpPr txBox="1">
            <a:spLocks noGrp="1"/>
          </p:cNvSpPr>
          <p:nvPr>
            <p:ph type="title" idx="5"/>
          </p:nvPr>
        </p:nvSpPr>
        <p:spPr>
          <a:xfrm>
            <a:off x="9427075" y="4180200"/>
            <a:ext cx="2166900" cy="6957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2600"/>
              <a:buFont typeface="Aldrich"/>
              <a:buNone/>
              <a:defRPr sz="2600">
                <a:solidFill>
                  <a:schemeClr val="accent3"/>
                </a:solidFill>
                <a:latin typeface="Roboto Mono"/>
                <a:ea typeface="Roboto Mono"/>
                <a:cs typeface="Roboto Mono"/>
                <a:sym typeface="Roboto Mono"/>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4" name="Google Shape;124;p5"/>
          <p:cNvSpPr txBox="1">
            <a:spLocks noGrp="1"/>
          </p:cNvSpPr>
          <p:nvPr>
            <p:ph type="title" idx="6"/>
          </p:nvPr>
        </p:nvSpPr>
        <p:spPr>
          <a:xfrm>
            <a:off x="4448700"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5" name="Google Shape;125;p5"/>
          <p:cNvSpPr txBox="1">
            <a:spLocks noGrp="1"/>
          </p:cNvSpPr>
          <p:nvPr>
            <p:ph type="title" idx="7"/>
          </p:nvPr>
        </p:nvSpPr>
        <p:spPr>
          <a:xfrm>
            <a:off x="49077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6" name="Google Shape;126;p5"/>
          <p:cNvSpPr txBox="1">
            <a:spLocks noGrp="1"/>
          </p:cNvSpPr>
          <p:nvPr>
            <p:ph type="title" idx="8"/>
          </p:nvPr>
        </p:nvSpPr>
        <p:spPr>
          <a:xfrm>
            <a:off x="4448700"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7" name="Google Shape;127;p5"/>
          <p:cNvSpPr txBox="1">
            <a:spLocks noGrp="1"/>
          </p:cNvSpPr>
          <p:nvPr>
            <p:ph type="body" idx="9"/>
          </p:nvPr>
        </p:nvSpPr>
        <p:spPr>
          <a:xfrm>
            <a:off x="8299375"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8" name="Google Shape;128;p5"/>
          <p:cNvSpPr txBox="1">
            <a:spLocks noGrp="1"/>
          </p:cNvSpPr>
          <p:nvPr>
            <p:ph type="body" idx="13"/>
          </p:nvPr>
        </p:nvSpPr>
        <p:spPr>
          <a:xfrm>
            <a:off x="8299375"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9" name="Google Shape;129;p5"/>
          <p:cNvSpPr txBox="1">
            <a:spLocks noGrp="1"/>
          </p:cNvSpPr>
          <p:nvPr>
            <p:ph type="title" idx="14"/>
          </p:nvPr>
        </p:nvSpPr>
        <p:spPr>
          <a:xfrm>
            <a:off x="8406625"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30" name="Google Shape;130;p5"/>
          <p:cNvSpPr txBox="1">
            <a:spLocks noGrp="1"/>
          </p:cNvSpPr>
          <p:nvPr>
            <p:ph type="title" idx="15"/>
          </p:nvPr>
        </p:nvSpPr>
        <p:spPr>
          <a:xfrm>
            <a:off x="840662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1" name="Shape 131"/>
        <p:cNvGrpSpPr/>
        <p:nvPr/>
      </p:nvGrpSpPr>
      <p:grpSpPr>
        <a:xfrm>
          <a:off x="0" y="0"/>
          <a:ext cx="0" cy="0"/>
          <a:chOff x="0" y="0"/>
          <a:chExt cx="0" cy="0"/>
        </a:xfrm>
      </p:grpSpPr>
      <p:sp>
        <p:nvSpPr>
          <p:cNvPr id="132" name="Google Shape;132;p6"/>
          <p:cNvSpPr/>
          <p:nvPr/>
        </p:nvSpPr>
        <p:spPr>
          <a:xfrm>
            <a:off x="1119150" y="10897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33" name="Google Shape;133;p6"/>
          <p:cNvGrpSpPr/>
          <p:nvPr/>
        </p:nvGrpSpPr>
        <p:grpSpPr>
          <a:xfrm>
            <a:off x="1272396" y="1199859"/>
            <a:ext cx="635280" cy="147600"/>
            <a:chOff x="2147366" y="4139382"/>
            <a:chExt cx="635280" cy="147600"/>
          </a:xfrm>
        </p:grpSpPr>
        <p:sp>
          <p:nvSpPr>
            <p:cNvPr id="134" name="Google Shape;134;p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 name="Google Shape;135;p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 name="Google Shape;136;p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37" name="Google Shape;137;p6"/>
          <p:cNvSpPr txBox="1">
            <a:spLocks noGrp="1"/>
          </p:cNvSpPr>
          <p:nvPr>
            <p:ph type="title"/>
          </p:nvPr>
        </p:nvSpPr>
        <p:spPr>
          <a:xfrm>
            <a:off x="3811700" y="2041663"/>
            <a:ext cx="6345900" cy="1575000"/>
          </a:xfrm>
          <a:prstGeom prst="rect">
            <a:avLst/>
          </a:prstGeom>
        </p:spPr>
        <p:txBody>
          <a:bodyPr spcFirstLastPara="1" wrap="square" lIns="121900" tIns="121900" rIns="121900" bIns="121900" anchor="t" anchorCtr="0">
            <a:noAutofit/>
          </a:bodyPr>
          <a:lstStyle>
            <a:lvl1pPr marL="0" marR="0" lvl="0" indent="0" algn="l" rtl="0">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sp>
        <p:nvSpPr>
          <p:cNvPr id="138" name="Google Shape;138;p6"/>
          <p:cNvSpPr txBox="1">
            <a:spLocks noGrp="1"/>
          </p:cNvSpPr>
          <p:nvPr>
            <p:ph type="body" idx="1"/>
          </p:nvPr>
        </p:nvSpPr>
        <p:spPr>
          <a:xfrm>
            <a:off x="2034300" y="4052838"/>
            <a:ext cx="8123400" cy="763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139"/>
        <p:cNvGrpSpPr/>
        <p:nvPr/>
      </p:nvGrpSpPr>
      <p:grpSpPr>
        <a:xfrm>
          <a:off x="0" y="0"/>
          <a:ext cx="0" cy="0"/>
          <a:chOff x="0" y="0"/>
          <a:chExt cx="0" cy="0"/>
        </a:xfrm>
      </p:grpSpPr>
      <p:sp>
        <p:nvSpPr>
          <p:cNvPr id="140" name="Google Shape;140;p7"/>
          <p:cNvSpPr/>
          <p:nvPr/>
        </p:nvSpPr>
        <p:spPr>
          <a:xfrm>
            <a:off x="6387975" y="1429625"/>
            <a:ext cx="4809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41" name="Google Shape;141;p7"/>
          <p:cNvGrpSpPr/>
          <p:nvPr/>
        </p:nvGrpSpPr>
        <p:grpSpPr>
          <a:xfrm>
            <a:off x="6541221" y="1539734"/>
            <a:ext cx="635280" cy="147600"/>
            <a:chOff x="2147366" y="4139382"/>
            <a:chExt cx="635280" cy="147600"/>
          </a:xfrm>
        </p:grpSpPr>
        <p:sp>
          <p:nvSpPr>
            <p:cNvPr id="142" name="Google Shape;142;p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3" name="Google Shape;143;p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4" name="Google Shape;144;p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45" name="Google Shape;145;p7"/>
          <p:cNvSpPr/>
          <p:nvPr/>
        </p:nvSpPr>
        <p:spPr>
          <a:xfrm>
            <a:off x="994425" y="1429625"/>
            <a:ext cx="4809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46" name="Google Shape;146;p7"/>
          <p:cNvGrpSpPr/>
          <p:nvPr/>
        </p:nvGrpSpPr>
        <p:grpSpPr>
          <a:xfrm>
            <a:off x="1147671" y="1539734"/>
            <a:ext cx="635280" cy="147600"/>
            <a:chOff x="2147366" y="4139382"/>
            <a:chExt cx="635280" cy="147600"/>
          </a:xfrm>
        </p:grpSpPr>
        <p:sp>
          <p:nvSpPr>
            <p:cNvPr id="147" name="Google Shape;147;p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8" name="Google Shape;148;p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9" name="Google Shape;149;p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50" name="Google Shape;150;p7"/>
          <p:cNvSpPr txBox="1">
            <a:spLocks noGrp="1"/>
          </p:cNvSpPr>
          <p:nvPr>
            <p:ph type="title"/>
          </p:nvPr>
        </p:nvSpPr>
        <p:spPr>
          <a:xfrm>
            <a:off x="994425" y="361575"/>
            <a:ext cx="101103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51" name="Google Shape;151;p7"/>
          <p:cNvSpPr txBox="1">
            <a:spLocks noGrp="1"/>
          </p:cNvSpPr>
          <p:nvPr>
            <p:ph type="body" idx="1"/>
          </p:nvPr>
        </p:nvSpPr>
        <p:spPr>
          <a:xfrm>
            <a:off x="1315075" y="2268525"/>
            <a:ext cx="4154400" cy="35901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
        <p:nvSpPr>
          <p:cNvPr id="152" name="Google Shape;152;p7"/>
          <p:cNvSpPr txBox="1">
            <a:spLocks noGrp="1"/>
          </p:cNvSpPr>
          <p:nvPr>
            <p:ph type="body" idx="2"/>
          </p:nvPr>
        </p:nvSpPr>
        <p:spPr>
          <a:xfrm>
            <a:off x="6679275" y="2255000"/>
            <a:ext cx="4154400" cy="35901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153"/>
        <p:cNvGrpSpPr/>
        <p:nvPr/>
      </p:nvGrpSpPr>
      <p:grpSpPr>
        <a:xfrm>
          <a:off x="0" y="0"/>
          <a:ext cx="0" cy="0"/>
          <a:chOff x="0" y="0"/>
          <a:chExt cx="0" cy="0"/>
        </a:xfrm>
      </p:grpSpPr>
      <p:sp>
        <p:nvSpPr>
          <p:cNvPr id="154" name="Google Shape;154;p8"/>
          <p:cNvSpPr/>
          <p:nvPr/>
        </p:nvSpPr>
        <p:spPr>
          <a:xfrm>
            <a:off x="790075" y="8901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5" name="Google Shape;155;p8"/>
          <p:cNvGrpSpPr/>
          <p:nvPr/>
        </p:nvGrpSpPr>
        <p:grpSpPr>
          <a:xfrm>
            <a:off x="943321" y="1000259"/>
            <a:ext cx="635280" cy="147600"/>
            <a:chOff x="2147366" y="4139382"/>
            <a:chExt cx="635280" cy="147600"/>
          </a:xfrm>
        </p:grpSpPr>
        <p:sp>
          <p:nvSpPr>
            <p:cNvPr id="156" name="Google Shape;156;p8"/>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7" name="Google Shape;157;p8"/>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 name="Google Shape;158;p8"/>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59" name="Google Shape;159;p8"/>
          <p:cNvSpPr txBox="1">
            <a:spLocks noGrp="1"/>
          </p:cNvSpPr>
          <p:nvPr>
            <p:ph type="subTitle" idx="1"/>
          </p:nvPr>
        </p:nvSpPr>
        <p:spPr>
          <a:xfrm>
            <a:off x="920475" y="1895300"/>
            <a:ext cx="77940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160" name="Google Shape;160;p8"/>
          <p:cNvSpPr txBox="1">
            <a:spLocks noGrp="1"/>
          </p:cNvSpPr>
          <p:nvPr>
            <p:ph type="title"/>
          </p:nvPr>
        </p:nvSpPr>
        <p:spPr>
          <a:xfrm>
            <a:off x="920475" y="845500"/>
            <a:ext cx="77940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61" name="Google Shape;161;p8"/>
          <p:cNvSpPr txBox="1">
            <a:spLocks noGrp="1"/>
          </p:cNvSpPr>
          <p:nvPr>
            <p:ph type="body" idx="2"/>
          </p:nvPr>
        </p:nvSpPr>
        <p:spPr>
          <a:xfrm>
            <a:off x="920475" y="2555475"/>
            <a:ext cx="7794000" cy="3436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8 Team">
  <p:cSld name="CUSTOM_8_1">
    <p:spTree>
      <p:nvGrpSpPr>
        <p:cNvPr id="1" name="Shape 197"/>
        <p:cNvGrpSpPr/>
        <p:nvPr/>
      </p:nvGrpSpPr>
      <p:grpSpPr>
        <a:xfrm>
          <a:off x="0" y="0"/>
          <a:ext cx="0" cy="0"/>
          <a:chOff x="0" y="0"/>
          <a:chExt cx="0" cy="0"/>
        </a:xfrm>
      </p:grpSpPr>
      <p:sp>
        <p:nvSpPr>
          <p:cNvPr id="198" name="Google Shape;198;p12"/>
          <p:cNvSpPr/>
          <p:nvPr/>
        </p:nvSpPr>
        <p:spPr>
          <a:xfrm>
            <a:off x="8017650" y="2301500"/>
            <a:ext cx="3145200" cy="3903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9" name="Google Shape;199;p12"/>
          <p:cNvSpPr/>
          <p:nvPr/>
        </p:nvSpPr>
        <p:spPr>
          <a:xfrm>
            <a:off x="4470150" y="2301500"/>
            <a:ext cx="3145200" cy="3903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0" name="Google Shape;200;p12"/>
          <p:cNvSpPr/>
          <p:nvPr/>
        </p:nvSpPr>
        <p:spPr>
          <a:xfrm>
            <a:off x="922650" y="2301500"/>
            <a:ext cx="3145200" cy="3903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01" name="Google Shape;201;p12"/>
          <p:cNvGrpSpPr/>
          <p:nvPr/>
        </p:nvGrpSpPr>
        <p:grpSpPr>
          <a:xfrm>
            <a:off x="1477800" y="1631525"/>
            <a:ext cx="2081400" cy="1649100"/>
            <a:chOff x="1381925" y="1555325"/>
            <a:chExt cx="2081400" cy="1649100"/>
          </a:xfrm>
        </p:grpSpPr>
        <p:sp>
          <p:nvSpPr>
            <p:cNvPr id="202" name="Google Shape;202;p12"/>
            <p:cNvSpPr/>
            <p:nvPr/>
          </p:nvSpPr>
          <p:spPr>
            <a:xfrm>
              <a:off x="1381925"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3" name="Google Shape;203;p12"/>
            <p:cNvSpPr/>
            <p:nvPr/>
          </p:nvSpPr>
          <p:spPr>
            <a:xfrm>
              <a:off x="1381925"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04" name="Google Shape;204;p12"/>
          <p:cNvGrpSpPr/>
          <p:nvPr/>
        </p:nvGrpSpPr>
        <p:grpSpPr>
          <a:xfrm>
            <a:off x="1556171" y="1743134"/>
            <a:ext cx="635280" cy="147600"/>
            <a:chOff x="2147366" y="4139382"/>
            <a:chExt cx="635280" cy="147600"/>
          </a:xfrm>
        </p:grpSpPr>
        <p:sp>
          <p:nvSpPr>
            <p:cNvPr id="205" name="Google Shape;205;p1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6" name="Google Shape;206;p1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7" name="Google Shape;207;p1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08" name="Google Shape;208;p12"/>
          <p:cNvGrpSpPr/>
          <p:nvPr/>
        </p:nvGrpSpPr>
        <p:grpSpPr>
          <a:xfrm>
            <a:off x="5002038" y="1631525"/>
            <a:ext cx="2081400" cy="1649100"/>
            <a:chOff x="5002050" y="1555325"/>
            <a:chExt cx="2081400" cy="1649100"/>
          </a:xfrm>
        </p:grpSpPr>
        <p:sp>
          <p:nvSpPr>
            <p:cNvPr id="209" name="Google Shape;209;p12"/>
            <p:cNvSpPr/>
            <p:nvPr/>
          </p:nvSpPr>
          <p:spPr>
            <a:xfrm>
              <a:off x="5002050"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0" name="Google Shape;210;p12"/>
            <p:cNvSpPr/>
            <p:nvPr/>
          </p:nvSpPr>
          <p:spPr>
            <a:xfrm>
              <a:off x="5002050"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11" name="Google Shape;211;p12"/>
          <p:cNvGrpSpPr/>
          <p:nvPr/>
        </p:nvGrpSpPr>
        <p:grpSpPr>
          <a:xfrm>
            <a:off x="8549550" y="1631525"/>
            <a:ext cx="2081400" cy="1649100"/>
            <a:chOff x="8549550" y="1555325"/>
            <a:chExt cx="2081400" cy="1649100"/>
          </a:xfrm>
        </p:grpSpPr>
        <p:sp>
          <p:nvSpPr>
            <p:cNvPr id="212" name="Google Shape;212;p12"/>
            <p:cNvSpPr/>
            <p:nvPr/>
          </p:nvSpPr>
          <p:spPr>
            <a:xfrm>
              <a:off x="8549550"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3" name="Google Shape;213;p12"/>
            <p:cNvSpPr/>
            <p:nvPr/>
          </p:nvSpPr>
          <p:spPr>
            <a:xfrm>
              <a:off x="8549550"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14" name="Google Shape;214;p12"/>
          <p:cNvGrpSpPr/>
          <p:nvPr/>
        </p:nvGrpSpPr>
        <p:grpSpPr>
          <a:xfrm>
            <a:off x="5052859" y="1743134"/>
            <a:ext cx="635280" cy="147600"/>
            <a:chOff x="2147366" y="4139382"/>
            <a:chExt cx="635280" cy="147600"/>
          </a:xfrm>
        </p:grpSpPr>
        <p:sp>
          <p:nvSpPr>
            <p:cNvPr id="215" name="Google Shape;215;p1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6" name="Google Shape;216;p1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7" name="Google Shape;217;p1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18" name="Google Shape;218;p12"/>
          <p:cNvGrpSpPr/>
          <p:nvPr/>
        </p:nvGrpSpPr>
        <p:grpSpPr>
          <a:xfrm>
            <a:off x="8625484" y="1743134"/>
            <a:ext cx="635280" cy="147600"/>
            <a:chOff x="2147366" y="4139382"/>
            <a:chExt cx="635280" cy="147600"/>
          </a:xfrm>
        </p:grpSpPr>
        <p:sp>
          <p:nvSpPr>
            <p:cNvPr id="219" name="Google Shape;219;p1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0" name="Google Shape;220;p1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1" name="Google Shape;221;p1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22" name="Google Shape;222;p12"/>
          <p:cNvSpPr txBox="1">
            <a:spLocks noGrp="1"/>
          </p:cNvSpPr>
          <p:nvPr>
            <p:ph type="subTitle" idx="1"/>
          </p:nvPr>
        </p:nvSpPr>
        <p:spPr>
          <a:xfrm>
            <a:off x="1189052" y="3563475"/>
            <a:ext cx="26589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accent1"/>
                </a:solidFill>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23" name="Google Shape;223;p12"/>
          <p:cNvSpPr txBox="1">
            <a:spLocks noGrp="1"/>
          </p:cNvSpPr>
          <p:nvPr>
            <p:ph type="subTitle" idx="2"/>
          </p:nvPr>
        </p:nvSpPr>
        <p:spPr>
          <a:xfrm>
            <a:off x="4713302" y="3563475"/>
            <a:ext cx="26589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accent2"/>
                </a:solidFill>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24" name="Google Shape;224;p12"/>
          <p:cNvSpPr txBox="1">
            <a:spLocks noGrp="1"/>
          </p:cNvSpPr>
          <p:nvPr>
            <p:ph type="subTitle" idx="3"/>
          </p:nvPr>
        </p:nvSpPr>
        <p:spPr>
          <a:xfrm>
            <a:off x="8237552" y="3563475"/>
            <a:ext cx="26586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accent3"/>
                </a:solidFill>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25" name="Google Shape;225;p12"/>
          <p:cNvSpPr txBox="1">
            <a:spLocks noGrp="1"/>
          </p:cNvSpPr>
          <p:nvPr>
            <p:ph type="title"/>
          </p:nvPr>
        </p:nvSpPr>
        <p:spPr>
          <a:xfrm>
            <a:off x="1189050" y="364775"/>
            <a:ext cx="97074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26" name="Google Shape;226;p12"/>
          <p:cNvSpPr txBox="1">
            <a:spLocks noGrp="1"/>
          </p:cNvSpPr>
          <p:nvPr>
            <p:ph type="body" idx="4"/>
          </p:nvPr>
        </p:nvSpPr>
        <p:spPr>
          <a:xfrm>
            <a:off x="1189050" y="4001425"/>
            <a:ext cx="2658900" cy="9252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227" name="Google Shape;227;p12"/>
          <p:cNvSpPr txBox="1">
            <a:spLocks noGrp="1"/>
          </p:cNvSpPr>
          <p:nvPr>
            <p:ph type="body" idx="5"/>
          </p:nvPr>
        </p:nvSpPr>
        <p:spPr>
          <a:xfrm>
            <a:off x="4713300" y="3989996"/>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228" name="Google Shape;228;p12"/>
          <p:cNvSpPr txBox="1">
            <a:spLocks noGrp="1"/>
          </p:cNvSpPr>
          <p:nvPr>
            <p:ph type="body" idx="6"/>
          </p:nvPr>
        </p:nvSpPr>
        <p:spPr>
          <a:xfrm>
            <a:off x="8237550" y="3976767"/>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10 Text and Image">
  <p:cSld name="CUSTOM_9">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411275" y="1727000"/>
            <a:ext cx="4458300" cy="2377200"/>
          </a:xfrm>
          <a:prstGeom prst="rect">
            <a:avLst/>
          </a:prstGeom>
        </p:spPr>
        <p:txBody>
          <a:bodyPr spcFirstLastPara="1" wrap="square" lIns="121900" tIns="121900" rIns="121900" bIns="121900" anchor="ctr" anchorCtr="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a:endParaRPr/>
          </a:p>
        </p:txBody>
      </p:sp>
      <p:sp>
        <p:nvSpPr>
          <p:cNvPr id="231" name="Google Shape;231;p13"/>
          <p:cNvSpPr txBox="1">
            <a:spLocks noGrp="1"/>
          </p:cNvSpPr>
          <p:nvPr>
            <p:ph type="subTitle" idx="1"/>
          </p:nvPr>
        </p:nvSpPr>
        <p:spPr>
          <a:xfrm>
            <a:off x="411275" y="5029775"/>
            <a:ext cx="44583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2 Intro">
  <p:cSld name="002 Intro">
    <p:spTree>
      <p:nvGrpSpPr>
        <p:cNvPr id="1" name="Shape 67"/>
        <p:cNvGrpSpPr/>
        <p:nvPr/>
      </p:nvGrpSpPr>
      <p:grpSpPr>
        <a:xfrm>
          <a:off x="0" y="0"/>
          <a:ext cx="0" cy="0"/>
          <a:chOff x="0" y="0"/>
          <a:chExt cx="0" cy="0"/>
        </a:xfrm>
      </p:grpSpPr>
      <p:sp>
        <p:nvSpPr>
          <p:cNvPr id="68" name="Google Shape;68;p4"/>
          <p:cNvSpPr/>
          <p:nvPr/>
        </p:nvSpPr>
        <p:spPr>
          <a:xfrm>
            <a:off x="1136725" y="10897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69" name="Google Shape;69;p4"/>
          <p:cNvGrpSpPr/>
          <p:nvPr/>
        </p:nvGrpSpPr>
        <p:grpSpPr>
          <a:xfrm>
            <a:off x="1272396" y="1199859"/>
            <a:ext cx="635280" cy="147600"/>
            <a:chOff x="2147366" y="4139382"/>
            <a:chExt cx="635280" cy="147600"/>
          </a:xfrm>
        </p:grpSpPr>
        <p:sp>
          <p:nvSpPr>
            <p:cNvPr id="70" name="Google Shape;70;p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1" name="Google Shape;71;p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2" name="Google Shape;72;p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73" name="Google Shape;73;p4"/>
          <p:cNvSpPr/>
          <p:nvPr/>
        </p:nvSpPr>
        <p:spPr>
          <a:xfrm>
            <a:off x="7069175" y="2221325"/>
            <a:ext cx="3948000" cy="2916900"/>
          </a:xfrm>
          <a:prstGeom prst="roundRect">
            <a:avLst>
              <a:gd name="adj" fmla="val 6604"/>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4" name="Google Shape;74;p4"/>
          <p:cNvSpPr/>
          <p:nvPr/>
        </p:nvSpPr>
        <p:spPr>
          <a:xfrm>
            <a:off x="7069175" y="2221325"/>
            <a:ext cx="3948000" cy="2916900"/>
          </a:xfrm>
          <a:prstGeom prst="roundRect">
            <a:avLst>
              <a:gd name="adj" fmla="val 6604"/>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75" name="Google Shape;75;p4"/>
          <p:cNvGrpSpPr/>
          <p:nvPr/>
        </p:nvGrpSpPr>
        <p:grpSpPr>
          <a:xfrm>
            <a:off x="7242946" y="2331434"/>
            <a:ext cx="635280" cy="147600"/>
            <a:chOff x="2147366" y="4139382"/>
            <a:chExt cx="635280" cy="147600"/>
          </a:xfrm>
        </p:grpSpPr>
        <p:sp>
          <p:nvSpPr>
            <p:cNvPr id="76" name="Google Shape;76;p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7" name="Google Shape;77;p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8" name="Google Shape;78;p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79" name="Google Shape;79;p4"/>
          <p:cNvSpPr txBox="1">
            <a:spLocks noGrp="1"/>
          </p:cNvSpPr>
          <p:nvPr>
            <p:ph type="title"/>
          </p:nvPr>
        </p:nvSpPr>
        <p:spPr>
          <a:xfrm>
            <a:off x="1462450" y="1795650"/>
            <a:ext cx="5322600" cy="10593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7000"/>
              <a:buFont typeface="Aldrich"/>
              <a:buNone/>
              <a:defRPr sz="6000"/>
            </a:lvl1pPr>
            <a:lvl2pPr lvl="1"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a:p>
        </p:txBody>
      </p:sp>
      <p:sp>
        <p:nvSpPr>
          <p:cNvPr id="80" name="Google Shape;80;p4"/>
          <p:cNvSpPr txBox="1">
            <a:spLocks noGrp="1"/>
          </p:cNvSpPr>
          <p:nvPr>
            <p:ph type="body" idx="1"/>
          </p:nvPr>
        </p:nvSpPr>
        <p:spPr>
          <a:xfrm>
            <a:off x="1462425" y="2898225"/>
            <a:ext cx="5322600" cy="25377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lgn="r">
              <a:spcBef>
                <a:spcPts val="2100"/>
              </a:spcBef>
              <a:spcAft>
                <a:spcPts val="0"/>
              </a:spcAft>
              <a:buSzPts val="1800"/>
              <a:buChar char="○"/>
              <a:defRPr/>
            </a:lvl2pPr>
            <a:lvl3pPr marL="1371600" lvl="2" indent="-342900" algn="r">
              <a:spcBef>
                <a:spcPts val="2100"/>
              </a:spcBef>
              <a:spcAft>
                <a:spcPts val="0"/>
              </a:spcAft>
              <a:buSzPts val="1800"/>
              <a:buChar char="■"/>
              <a:defRPr/>
            </a:lvl3pPr>
            <a:lvl4pPr marL="1828800" lvl="3" indent="-342900" algn="r">
              <a:spcBef>
                <a:spcPts val="2100"/>
              </a:spcBef>
              <a:spcAft>
                <a:spcPts val="0"/>
              </a:spcAft>
              <a:buSzPts val="1800"/>
              <a:buChar char="●"/>
              <a:defRPr/>
            </a:lvl4pPr>
            <a:lvl5pPr marL="2286000" lvl="4" indent="-342900" algn="r">
              <a:spcBef>
                <a:spcPts val="2100"/>
              </a:spcBef>
              <a:spcAft>
                <a:spcPts val="0"/>
              </a:spcAft>
              <a:buSzPts val="1800"/>
              <a:buChar char="○"/>
              <a:defRPr/>
            </a:lvl5pPr>
            <a:lvl6pPr marL="2743200" lvl="5" indent="-342900" algn="r">
              <a:spcBef>
                <a:spcPts val="2100"/>
              </a:spcBef>
              <a:spcAft>
                <a:spcPts val="0"/>
              </a:spcAft>
              <a:buSzPts val="1800"/>
              <a:buChar char="■"/>
              <a:defRPr/>
            </a:lvl6pPr>
            <a:lvl7pPr marL="3200400" lvl="6" indent="-342900" algn="r">
              <a:spcBef>
                <a:spcPts val="2100"/>
              </a:spcBef>
              <a:spcAft>
                <a:spcPts val="0"/>
              </a:spcAft>
              <a:buSzPts val="1800"/>
              <a:buChar char="●"/>
              <a:defRPr/>
            </a:lvl7pPr>
            <a:lvl8pPr marL="3657600" lvl="7" indent="-342900" algn="r">
              <a:spcBef>
                <a:spcPts val="2100"/>
              </a:spcBef>
              <a:spcAft>
                <a:spcPts val="0"/>
              </a:spcAft>
              <a:buSzPts val="1800"/>
              <a:buChar char="○"/>
              <a:defRPr/>
            </a:lvl8pPr>
            <a:lvl9pPr marL="4114800" lvl="8" indent="-342900" algn="r">
              <a:spcBef>
                <a:spcPts val="2100"/>
              </a:spcBef>
              <a:spcAft>
                <a:spcPts val="2100"/>
              </a:spcAft>
              <a:buSzPts val="1800"/>
              <a:buChar char="■"/>
              <a:defRPr/>
            </a:lvl9pPr>
          </a:lstStyle>
          <a:p>
            <a:endParaRPr/>
          </a:p>
        </p:txBody>
      </p:sp>
    </p:spTree>
    <p:extLst>
      <p:ext uri="{BB962C8B-B14F-4D97-AF65-F5344CB8AC3E}">
        <p14:creationId xmlns:p14="http://schemas.microsoft.com/office/powerpoint/2010/main" val="3464692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12 Percentages">
  <p:cSld name="012 Percentages">
    <p:spTree>
      <p:nvGrpSpPr>
        <p:cNvPr id="1" name="Shape 232"/>
        <p:cNvGrpSpPr/>
        <p:nvPr/>
      </p:nvGrpSpPr>
      <p:grpSpPr>
        <a:xfrm>
          <a:off x="0" y="0"/>
          <a:ext cx="0" cy="0"/>
          <a:chOff x="0" y="0"/>
          <a:chExt cx="0" cy="0"/>
        </a:xfrm>
      </p:grpSpPr>
      <p:sp>
        <p:nvSpPr>
          <p:cNvPr id="233" name="Google Shape;233;p14"/>
          <p:cNvSpPr/>
          <p:nvPr/>
        </p:nvSpPr>
        <p:spPr>
          <a:xfrm>
            <a:off x="8287500" y="2328800"/>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34" name="Google Shape;234;p14"/>
          <p:cNvGrpSpPr/>
          <p:nvPr/>
        </p:nvGrpSpPr>
        <p:grpSpPr>
          <a:xfrm>
            <a:off x="8429771" y="2458834"/>
            <a:ext cx="635280" cy="147600"/>
            <a:chOff x="2147366" y="4139382"/>
            <a:chExt cx="635280" cy="147600"/>
          </a:xfrm>
        </p:grpSpPr>
        <p:sp>
          <p:nvSpPr>
            <p:cNvPr id="235" name="Google Shape;235;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6" name="Google Shape;236;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7" name="Google Shape;237;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38" name="Google Shape;238;p14"/>
          <p:cNvSpPr/>
          <p:nvPr/>
        </p:nvSpPr>
        <p:spPr>
          <a:xfrm>
            <a:off x="4381350" y="1762275"/>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9" name="Google Shape;239;p14"/>
          <p:cNvSpPr/>
          <p:nvPr/>
        </p:nvSpPr>
        <p:spPr>
          <a:xfrm>
            <a:off x="4381350" y="1762275"/>
            <a:ext cx="3429300" cy="35949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nvGrpSpPr>
          <p:cNvPr id="240" name="Google Shape;240;p14"/>
          <p:cNvGrpSpPr/>
          <p:nvPr/>
        </p:nvGrpSpPr>
        <p:grpSpPr>
          <a:xfrm>
            <a:off x="4523621" y="1892309"/>
            <a:ext cx="635280" cy="147600"/>
            <a:chOff x="2147366" y="4139382"/>
            <a:chExt cx="635280" cy="147600"/>
          </a:xfrm>
        </p:grpSpPr>
        <p:sp>
          <p:nvSpPr>
            <p:cNvPr id="241" name="Google Shape;241;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2" name="Google Shape;242;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3" name="Google Shape;243;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4" name="Google Shape;244;p14"/>
          <p:cNvSpPr/>
          <p:nvPr/>
        </p:nvSpPr>
        <p:spPr>
          <a:xfrm>
            <a:off x="475200" y="2300850"/>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45" name="Google Shape;245;p14"/>
          <p:cNvGrpSpPr/>
          <p:nvPr/>
        </p:nvGrpSpPr>
        <p:grpSpPr>
          <a:xfrm>
            <a:off x="617471" y="2430884"/>
            <a:ext cx="635280" cy="147600"/>
            <a:chOff x="2147366" y="4139382"/>
            <a:chExt cx="635280" cy="147600"/>
          </a:xfrm>
        </p:grpSpPr>
        <p:sp>
          <p:nvSpPr>
            <p:cNvPr id="246" name="Google Shape;246;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7" name="Google Shape;247;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8" name="Google Shape;248;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9" name="Google Shape;249;p14"/>
          <p:cNvSpPr txBox="1">
            <a:spLocks noGrp="1"/>
          </p:cNvSpPr>
          <p:nvPr>
            <p:ph type="title" hasCustomPrompt="1"/>
          </p:nvPr>
        </p:nvSpPr>
        <p:spPr>
          <a:xfrm>
            <a:off x="715025" y="29223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0" name="Google Shape;250;p14"/>
          <p:cNvSpPr txBox="1">
            <a:spLocks noGrp="1"/>
          </p:cNvSpPr>
          <p:nvPr>
            <p:ph type="title" idx="2"/>
          </p:nvPr>
        </p:nvSpPr>
        <p:spPr>
          <a:xfrm>
            <a:off x="715025" y="364775"/>
            <a:ext cx="107148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a:endParaRPr/>
          </a:p>
        </p:txBody>
      </p:sp>
      <p:sp>
        <p:nvSpPr>
          <p:cNvPr id="251" name="Google Shape;251;p14"/>
          <p:cNvSpPr txBox="1">
            <a:spLocks noGrp="1"/>
          </p:cNvSpPr>
          <p:nvPr>
            <p:ph type="title" idx="3" hasCustomPrompt="1"/>
          </p:nvPr>
        </p:nvSpPr>
        <p:spPr>
          <a:xfrm>
            <a:off x="4598239" y="2465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2" name="Google Shape;252;p14"/>
          <p:cNvSpPr txBox="1">
            <a:spLocks noGrp="1"/>
          </p:cNvSpPr>
          <p:nvPr>
            <p:ph type="title" idx="4" hasCustomPrompt="1"/>
          </p:nvPr>
        </p:nvSpPr>
        <p:spPr>
          <a:xfrm>
            <a:off x="8481454" y="29223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3" name="Google Shape;253;p14"/>
          <p:cNvSpPr txBox="1">
            <a:spLocks noGrp="1"/>
          </p:cNvSpPr>
          <p:nvPr>
            <p:ph type="body" idx="1"/>
          </p:nvPr>
        </p:nvSpPr>
        <p:spPr>
          <a:xfrm>
            <a:off x="8481446" y="4163925"/>
            <a:ext cx="2948400" cy="925200"/>
          </a:xfrm>
          <a:prstGeom prst="rect">
            <a:avLst/>
          </a:prstGeom>
        </p:spPr>
        <p:txBody>
          <a:bodyPr spcFirstLastPara="1" wrap="square" lIns="121900" tIns="121900" rIns="121900" bIns="121900" anchor="t" anchorCtr="0">
            <a:noAutofit/>
          </a:bodyPr>
          <a:lstStyle>
            <a:lvl1pPr marL="457200" lvl="0" indent="-368300" algn="ctr">
              <a:lnSpc>
                <a:spcPct val="100000"/>
              </a:lnSpc>
              <a:spcBef>
                <a:spcPts val="0"/>
              </a:spcBef>
              <a:spcAft>
                <a:spcPts val="0"/>
              </a:spcAft>
              <a:buSzPts val="2200"/>
              <a:buChar char="●"/>
              <a:defRPr sz="2200"/>
            </a:lvl1pPr>
            <a:lvl2pPr marL="914400" lvl="1" indent="-368300" algn="ctr">
              <a:lnSpc>
                <a:spcPct val="100000"/>
              </a:lnSpc>
              <a:spcBef>
                <a:spcPts val="0"/>
              </a:spcBef>
              <a:spcAft>
                <a:spcPts val="0"/>
              </a:spcAft>
              <a:buSzPts val="2200"/>
              <a:buChar char="○"/>
              <a:defRPr sz="2200"/>
            </a:lvl2pPr>
            <a:lvl3pPr marL="1371600" lvl="2" indent="-368300" algn="ctr">
              <a:lnSpc>
                <a:spcPct val="100000"/>
              </a:lnSpc>
              <a:spcBef>
                <a:spcPts val="0"/>
              </a:spcBef>
              <a:spcAft>
                <a:spcPts val="0"/>
              </a:spcAft>
              <a:buSzPts val="2200"/>
              <a:buChar char="■"/>
              <a:defRPr sz="2200"/>
            </a:lvl3pPr>
            <a:lvl4pPr marL="1828800" lvl="3" indent="-368300" algn="ctr">
              <a:lnSpc>
                <a:spcPct val="100000"/>
              </a:lnSpc>
              <a:spcBef>
                <a:spcPts val="0"/>
              </a:spcBef>
              <a:spcAft>
                <a:spcPts val="0"/>
              </a:spcAft>
              <a:buSzPts val="2200"/>
              <a:buChar char="●"/>
              <a:defRPr sz="2200"/>
            </a:lvl4pPr>
            <a:lvl5pPr marL="2286000" lvl="4" indent="-368300" algn="ctr">
              <a:lnSpc>
                <a:spcPct val="100000"/>
              </a:lnSpc>
              <a:spcBef>
                <a:spcPts val="0"/>
              </a:spcBef>
              <a:spcAft>
                <a:spcPts val="0"/>
              </a:spcAft>
              <a:buSzPts val="2200"/>
              <a:buChar char="○"/>
              <a:defRPr sz="2200"/>
            </a:lvl5pPr>
            <a:lvl6pPr marL="2743200" lvl="5" indent="-368300" algn="ctr">
              <a:lnSpc>
                <a:spcPct val="100000"/>
              </a:lnSpc>
              <a:spcBef>
                <a:spcPts val="0"/>
              </a:spcBef>
              <a:spcAft>
                <a:spcPts val="0"/>
              </a:spcAft>
              <a:buSzPts val="2200"/>
              <a:buChar char="■"/>
              <a:defRPr sz="2200"/>
            </a:lvl6pPr>
            <a:lvl7pPr marL="3200400" lvl="6" indent="-368300" algn="ctr">
              <a:lnSpc>
                <a:spcPct val="100000"/>
              </a:lnSpc>
              <a:spcBef>
                <a:spcPts val="0"/>
              </a:spcBef>
              <a:spcAft>
                <a:spcPts val="0"/>
              </a:spcAft>
              <a:buSzPts val="2200"/>
              <a:buChar char="●"/>
              <a:defRPr sz="2200"/>
            </a:lvl7pPr>
            <a:lvl8pPr marL="3657600" lvl="7" indent="-368300" algn="ctr">
              <a:lnSpc>
                <a:spcPct val="100000"/>
              </a:lnSpc>
              <a:spcBef>
                <a:spcPts val="0"/>
              </a:spcBef>
              <a:spcAft>
                <a:spcPts val="0"/>
              </a:spcAft>
              <a:buSzPts val="2200"/>
              <a:buChar char="○"/>
              <a:defRPr sz="2200"/>
            </a:lvl8pPr>
            <a:lvl9pPr marL="4114800" lvl="8" indent="-368300" algn="ctr">
              <a:lnSpc>
                <a:spcPct val="100000"/>
              </a:lnSpc>
              <a:spcBef>
                <a:spcPts val="0"/>
              </a:spcBef>
              <a:spcAft>
                <a:spcPts val="0"/>
              </a:spcAft>
              <a:buSzPts val="2200"/>
              <a:buChar char="■"/>
              <a:defRPr sz="2200"/>
            </a:lvl9pPr>
          </a:lstStyle>
          <a:p>
            <a:endParaRPr/>
          </a:p>
        </p:txBody>
      </p:sp>
      <p:sp>
        <p:nvSpPr>
          <p:cNvPr id="254" name="Google Shape;254;p14"/>
          <p:cNvSpPr txBox="1">
            <a:spLocks noGrp="1"/>
          </p:cNvSpPr>
          <p:nvPr>
            <p:ph type="body" idx="5"/>
          </p:nvPr>
        </p:nvSpPr>
        <p:spPr>
          <a:xfrm>
            <a:off x="4598236" y="3695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
        <p:nvSpPr>
          <p:cNvPr id="255" name="Google Shape;255;p14"/>
          <p:cNvSpPr txBox="1">
            <a:spLocks noGrp="1"/>
          </p:cNvSpPr>
          <p:nvPr>
            <p:ph type="body" idx="6"/>
          </p:nvPr>
        </p:nvSpPr>
        <p:spPr>
          <a:xfrm>
            <a:off x="715025" y="41527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Tree>
    <p:extLst>
      <p:ext uri="{BB962C8B-B14F-4D97-AF65-F5344CB8AC3E}">
        <p14:creationId xmlns:p14="http://schemas.microsoft.com/office/powerpoint/2010/main" val="3871679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1pPr>
            <a:lvl2pPr lvl="1">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2pPr>
            <a:lvl3pPr lvl="2">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3pPr>
            <a:lvl4pPr lvl="3">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4pPr>
            <a:lvl5pPr lvl="4">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5pPr>
            <a:lvl6pPr lvl="5">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6pPr>
            <a:lvl7pPr lvl="6">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7pPr>
            <a:lvl8pPr lvl="7">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8pPr>
            <a:lvl9pPr lvl="8">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2900">
              <a:lnSpc>
                <a:spcPct val="115000"/>
              </a:lnSpc>
              <a:spcBef>
                <a:spcPts val="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1pPr>
            <a:lvl2pPr marL="914400" lvl="1"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2pPr>
            <a:lvl3pPr marL="1371600" lvl="2"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3pPr>
            <a:lvl4pPr marL="1828800" lvl="3"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4pPr>
            <a:lvl5pPr marL="2286000" lvl="4"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5pPr>
            <a:lvl6pPr marL="2743200" lvl="5"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6pPr>
            <a:lvl7pPr marL="3200400" lvl="6"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7pPr>
            <a:lvl8pPr marL="3657600" lvl="7"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8pPr>
            <a:lvl9pPr marL="4114800" lvl="8" indent="-342900">
              <a:lnSpc>
                <a:spcPct val="115000"/>
              </a:lnSpc>
              <a:spcBef>
                <a:spcPts val="2100"/>
              </a:spcBef>
              <a:spcAft>
                <a:spcPts val="2100"/>
              </a:spcAft>
              <a:buClr>
                <a:schemeClr val="dk2"/>
              </a:buClr>
              <a:buSzPts val="1800"/>
              <a:buFont typeface="Roboto Mono"/>
              <a:buChar char="■"/>
              <a:defRPr sz="1800">
                <a:solidFill>
                  <a:schemeClr val="dk2"/>
                </a:solidFill>
                <a:latin typeface="Roboto Mono"/>
                <a:ea typeface="Roboto Mono"/>
                <a:cs typeface="Roboto Mono"/>
                <a:sym typeface="Roboto Mono"/>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 name="Google Shape;10;p1"/>
          <p:cNvGrpSpPr/>
          <p:nvPr/>
        </p:nvGrpSpPr>
        <p:grpSpPr>
          <a:xfrm>
            <a:off x="-54500" y="2918637"/>
            <a:ext cx="12245912" cy="3938882"/>
            <a:chOff x="4435" y="7748593"/>
            <a:chExt cx="12182563" cy="5161009"/>
          </a:xfrm>
        </p:grpSpPr>
        <p:sp>
          <p:nvSpPr>
            <p:cNvPr id="11" name="Google Shape;11;p1"/>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1"/>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1"/>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1"/>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1"/>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1"/>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1"/>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1"/>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1"/>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1"/>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1"/>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1"/>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1"/>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1"/>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1"/>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1"/>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1"/>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1"/>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1"/>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1"/>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1"/>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1"/>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1"/>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1"/>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1"/>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1"/>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1"/>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1"/>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1"/>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1"/>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1"/>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1"/>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8" r:id="rId6"/>
    <p:sldLayoutId id="2147483659" r:id="rId7"/>
    <p:sldLayoutId id="2147483669" r:id="rId8"/>
    <p:sldLayoutId id="2147483670" r:id="rId9"/>
    <p:sldLayoutId id="214748367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10.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2"/>
          <p:cNvSpPr txBox="1">
            <a:spLocks noGrp="1"/>
          </p:cNvSpPr>
          <p:nvPr>
            <p:ph type="title"/>
          </p:nvPr>
        </p:nvSpPr>
        <p:spPr>
          <a:xfrm>
            <a:off x="2596953" y="1419521"/>
            <a:ext cx="6796800" cy="29028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sz="4800" dirty="0">
                <a:solidFill>
                  <a:schemeClr val="tx1"/>
                </a:solidFill>
              </a:rPr>
              <a:t>From</a:t>
            </a:r>
            <a:r>
              <a:rPr lang="en" sz="4800" dirty="0">
                <a:solidFill>
                  <a:schemeClr val="accent3"/>
                </a:solidFill>
              </a:rPr>
              <a:t> </a:t>
            </a:r>
            <a:r>
              <a:rPr lang="en" sz="4400" dirty="0">
                <a:solidFill>
                  <a:schemeClr val="accent3"/>
                </a:solidFill>
              </a:rPr>
              <a:t>Ripple</a:t>
            </a:r>
            <a:r>
              <a:rPr lang="en" sz="4000" dirty="0">
                <a:solidFill>
                  <a:schemeClr val="accent3"/>
                </a:solidFill>
              </a:rPr>
              <a:t>s</a:t>
            </a:r>
            <a:r>
              <a:rPr lang="en" sz="4800" dirty="0">
                <a:solidFill>
                  <a:schemeClr val="accent3"/>
                </a:solidFill>
              </a:rPr>
              <a:t> </a:t>
            </a:r>
            <a:r>
              <a:rPr lang="en" sz="4800" dirty="0">
                <a:solidFill>
                  <a:schemeClr val="tx1"/>
                </a:solidFill>
              </a:rPr>
              <a:t>to</a:t>
            </a:r>
            <a:r>
              <a:rPr lang="en" sz="4800" dirty="0">
                <a:solidFill>
                  <a:schemeClr val="accent3"/>
                </a:solidFill>
              </a:rPr>
              <a:t> </a:t>
            </a:r>
            <a:r>
              <a:rPr lang="en" sz="6000" dirty="0">
                <a:solidFill>
                  <a:schemeClr val="accent1"/>
                </a:solidFill>
              </a:rPr>
              <a:t>Waves</a:t>
            </a:r>
            <a:br>
              <a:rPr lang="en" sz="4400" dirty="0"/>
            </a:br>
            <a:br>
              <a:rPr lang="en" sz="4400" dirty="0"/>
            </a:br>
            <a:r>
              <a:rPr lang="en" sz="4800" dirty="0">
                <a:solidFill>
                  <a:schemeClr val="tx1"/>
                </a:solidFill>
              </a:rPr>
              <a:t>DNS</a:t>
            </a:r>
            <a:r>
              <a:rPr lang="en" sz="5400" dirty="0">
                <a:solidFill>
                  <a:schemeClr val="accent1"/>
                </a:solidFill>
              </a:rPr>
              <a:t> </a:t>
            </a:r>
            <a:r>
              <a:rPr lang="en" sz="4400" dirty="0">
                <a:solidFill>
                  <a:schemeClr val="accent3"/>
                </a:solidFill>
              </a:rPr>
              <a:t>Reflection</a:t>
            </a:r>
            <a:r>
              <a:rPr lang="en" sz="5400" dirty="0">
                <a:solidFill>
                  <a:schemeClr val="accent1"/>
                </a:solidFill>
              </a:rPr>
              <a:t> </a:t>
            </a:r>
            <a:r>
              <a:rPr lang="en" sz="4800" dirty="0">
                <a:solidFill>
                  <a:schemeClr val="tx1"/>
                </a:solidFill>
              </a:rPr>
              <a:t>and</a:t>
            </a:r>
            <a:r>
              <a:rPr lang="en" sz="5400" dirty="0">
                <a:solidFill>
                  <a:schemeClr val="tx1"/>
                </a:solidFill>
              </a:rPr>
              <a:t> </a:t>
            </a:r>
            <a:r>
              <a:rPr lang="en" sz="5400" dirty="0">
                <a:solidFill>
                  <a:schemeClr val="accent1"/>
                </a:solidFill>
              </a:rPr>
              <a:t>Amplification </a:t>
            </a:r>
            <a:r>
              <a:rPr lang="en" sz="4800" dirty="0">
                <a:solidFill>
                  <a:schemeClr val="tx1"/>
                </a:solidFill>
              </a:rPr>
              <a:t>Attack</a:t>
            </a:r>
            <a:endParaRPr sz="4800" dirty="0">
              <a:solidFill>
                <a:schemeClr val="tx1"/>
              </a:solidFill>
            </a:endParaRPr>
          </a:p>
        </p:txBody>
      </p:sp>
      <p:sp>
        <p:nvSpPr>
          <p:cNvPr id="381" name="Google Shape;381;p22"/>
          <p:cNvSpPr txBox="1">
            <a:spLocks noGrp="1"/>
          </p:cNvSpPr>
          <p:nvPr>
            <p:ph type="subTitle" idx="1"/>
          </p:nvPr>
        </p:nvSpPr>
        <p:spPr>
          <a:xfrm>
            <a:off x="5741690" y="5023185"/>
            <a:ext cx="4935600" cy="7980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sz="2000" b="1" i="1" dirty="0">
                <a:solidFill>
                  <a:schemeClr val="tx1"/>
                </a:solidFill>
              </a:rPr>
              <a:t>University of Pavia, Italy</a:t>
            </a:r>
            <a:endParaRPr sz="2000" b="1" i="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63550" y="3852129"/>
            <a:ext cx="9163383" cy="1009007"/>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sz="2100" dirty="0">
                <a:solidFill>
                  <a:schemeClr val="bg2"/>
                </a:solidFill>
              </a:rPr>
              <a:t>There are many types of DNS-based DDoS attacks</a:t>
            </a:r>
            <a:endParaRPr dirty="0">
              <a:solidFill>
                <a:schemeClr val="accent3"/>
              </a:solidFill>
            </a:endParaRPr>
          </a:p>
        </p:txBody>
      </p:sp>
      <p:sp>
        <p:nvSpPr>
          <p:cNvPr id="458" name="Google Shape;458;p31"/>
          <p:cNvSpPr txBox="1">
            <a:spLocks noGrp="1"/>
          </p:cNvSpPr>
          <p:nvPr>
            <p:ph type="title"/>
          </p:nvPr>
        </p:nvSpPr>
        <p:spPr>
          <a:xfrm>
            <a:off x="3659300" y="1807502"/>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3"/>
                </a:solidFill>
                <a:latin typeface="Roboto" panose="02000000000000000000" pitchFamily="2" charset="0"/>
                <a:ea typeface="Roboto" panose="02000000000000000000" pitchFamily="2" charset="0"/>
                <a:cs typeface="Roboto" panose="02000000000000000000" pitchFamily="2" charset="0"/>
              </a:rPr>
              <a:t>DNS</a:t>
            </a:r>
            <a:r>
              <a:rPr lang="en" sz="5800" dirty="0"/>
              <a:t>-based </a:t>
            </a:r>
            <a:r>
              <a:rPr lang="en" sz="5800" dirty="0">
                <a:solidFill>
                  <a:schemeClr val="accent3"/>
                </a:solidFill>
                <a:latin typeface="Roboto" panose="02000000000000000000" pitchFamily="2" charset="0"/>
                <a:ea typeface="Roboto" panose="02000000000000000000" pitchFamily="2" charset="0"/>
                <a:cs typeface="Roboto" panose="02000000000000000000" pitchFamily="2" charset="0"/>
              </a:rPr>
              <a:t>DDoS</a:t>
            </a:r>
            <a:r>
              <a:rPr lang="en" sz="5800" dirty="0"/>
              <a:t> </a:t>
            </a:r>
            <a:r>
              <a:rPr lang="en" sz="5800" dirty="0">
                <a:sym typeface="Arial"/>
              </a:rPr>
              <a:t>Attacks</a:t>
            </a:r>
            <a:endParaRPr sz="5800" dirty="0">
              <a:sym typeface="Arial"/>
            </a:endParaRPr>
          </a:p>
        </p:txBody>
      </p:sp>
      <p:sp>
        <p:nvSpPr>
          <p:cNvPr id="459" name="Google Shape;459;p31"/>
          <p:cNvSpPr/>
          <p:nvPr/>
        </p:nvSpPr>
        <p:spPr>
          <a:xfrm>
            <a:off x="1663550" y="1896404"/>
            <a:ext cx="1858156" cy="1486099"/>
          </a:xfrm>
          <a:prstGeom prst="rect">
            <a:avLst/>
          </a:prstGeom>
        </p:spPr>
        <p:txBody>
          <a:bodyPr>
            <a:prstTxWarp prst="textPlain">
              <a:avLst/>
            </a:prstTxWarp>
          </a:bodyPr>
          <a:lstStyle/>
          <a:p>
            <a:pPr lvl="0" algn="ctr"/>
            <a:r>
              <a:rPr b="1" i="0" dirty="0">
                <a:ln>
                  <a:noFill/>
                </a:ln>
                <a:solidFill>
                  <a:schemeClr val="accent3"/>
                </a:solidFill>
                <a:latin typeface="Roboto Mono"/>
              </a:rPr>
              <a:t>0</a:t>
            </a:r>
            <a:r>
              <a:rPr lang="it-IT" b="1" i="0" dirty="0">
                <a:ln>
                  <a:noFill/>
                </a:ln>
                <a:solidFill>
                  <a:schemeClr val="accent3"/>
                </a:solidFill>
                <a:latin typeface="Roboto Mono"/>
              </a:rPr>
              <a:t>3</a:t>
            </a:r>
            <a:endParaRPr b="1" i="0" dirty="0">
              <a:ln>
                <a:noFill/>
              </a:ln>
              <a:solidFill>
                <a:schemeClr val="accent3"/>
              </a:solidFill>
              <a:latin typeface="Roboto Mono"/>
            </a:endParaRPr>
          </a:p>
        </p:txBody>
      </p:sp>
      <p:sp>
        <p:nvSpPr>
          <p:cNvPr id="3" name="Google Shape;419;p26">
            <a:extLst>
              <a:ext uri="{FF2B5EF4-FFF2-40B4-BE49-F238E27FC236}">
                <a16:creationId xmlns:a16="http://schemas.microsoft.com/office/drawing/2014/main" id="{772D4E20-ED89-DC37-4BF0-9C5FB7A22CA2}"/>
              </a:ext>
            </a:extLst>
          </p:cNvPr>
          <p:cNvSpPr txBox="1">
            <a:spLocks/>
          </p:cNvSpPr>
          <p:nvPr/>
        </p:nvSpPr>
        <p:spPr>
          <a:xfrm>
            <a:off x="2915897" y="4583154"/>
            <a:ext cx="2704318" cy="84749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r>
              <a:rPr lang="it-IT" dirty="0">
                <a:solidFill>
                  <a:schemeClr val="bg2"/>
                </a:solidFill>
                <a:latin typeface="Roboto Mono" pitchFamily="49" charset="0"/>
                <a:ea typeface="Roboto Mono" pitchFamily="49" charset="0"/>
              </a:rPr>
              <a:t>DNS Query Flood</a:t>
            </a:r>
          </a:p>
          <a:p>
            <a:pPr marL="285750" indent="-285750"/>
            <a:r>
              <a:rPr lang="it-IT" dirty="0">
                <a:solidFill>
                  <a:schemeClr val="bg2"/>
                </a:solidFill>
                <a:latin typeface="Roboto Mono" pitchFamily="49" charset="0"/>
                <a:ea typeface="Roboto Mono" pitchFamily="49" charset="0"/>
              </a:rPr>
              <a:t>TCP Flood</a:t>
            </a: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
        <p:nvSpPr>
          <p:cNvPr id="8" name="Google Shape;419;p26">
            <a:extLst>
              <a:ext uri="{FF2B5EF4-FFF2-40B4-BE49-F238E27FC236}">
                <a16:creationId xmlns:a16="http://schemas.microsoft.com/office/drawing/2014/main" id="{C3A16D63-9C87-C816-4ABA-1BFBBDF21752}"/>
              </a:ext>
            </a:extLst>
          </p:cNvPr>
          <p:cNvSpPr txBox="1">
            <a:spLocks/>
          </p:cNvSpPr>
          <p:nvPr/>
        </p:nvSpPr>
        <p:spPr>
          <a:xfrm>
            <a:off x="5911857" y="4532612"/>
            <a:ext cx="3220991" cy="84749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r>
              <a:rPr lang="it-IT" sz="1800" dirty="0">
                <a:solidFill>
                  <a:schemeClr val="bg2"/>
                </a:solidFill>
                <a:latin typeface="Roboto Mono" pitchFamily="49" charset="0"/>
                <a:ea typeface="Roboto Mono" pitchFamily="49" charset="0"/>
                <a:sym typeface="Roboto Mono"/>
              </a:rPr>
              <a:t>DNS </a:t>
            </a:r>
            <a:r>
              <a:rPr lang="it-IT" sz="1800" dirty="0" err="1">
                <a:solidFill>
                  <a:schemeClr val="bg2"/>
                </a:solidFill>
                <a:latin typeface="Roboto Mono" pitchFamily="49" charset="0"/>
                <a:ea typeface="Roboto Mono" pitchFamily="49" charset="0"/>
                <a:sym typeface="Roboto Mono"/>
              </a:rPr>
              <a:t>Reflection</a:t>
            </a:r>
            <a:r>
              <a:rPr lang="it-IT" sz="1800" dirty="0">
                <a:solidFill>
                  <a:schemeClr val="bg2"/>
                </a:solidFill>
                <a:latin typeface="Roboto Mono" pitchFamily="49" charset="0"/>
                <a:ea typeface="Roboto Mono" pitchFamily="49" charset="0"/>
                <a:sym typeface="Roboto Mono"/>
              </a:rPr>
              <a:t> and </a:t>
            </a:r>
            <a:r>
              <a:rPr lang="it-IT" sz="1800" dirty="0" err="1">
                <a:solidFill>
                  <a:schemeClr val="bg2"/>
                </a:solidFill>
                <a:latin typeface="Roboto Mono" pitchFamily="49" charset="0"/>
                <a:ea typeface="Roboto Mono" pitchFamily="49" charset="0"/>
                <a:sym typeface="Roboto Mono"/>
              </a:rPr>
              <a:t>Amplification</a:t>
            </a:r>
            <a:r>
              <a:rPr lang="it-IT" sz="1800" dirty="0">
                <a:solidFill>
                  <a:schemeClr val="bg2"/>
                </a:solidFill>
                <a:latin typeface="Roboto Mono" pitchFamily="49" charset="0"/>
                <a:ea typeface="Roboto Mono" pitchFamily="49" charset="0"/>
                <a:sym typeface="Roboto Mono"/>
              </a:rPr>
              <a:t> </a:t>
            </a:r>
            <a:endParaRPr lang="en-US" sz="1800" dirty="0">
              <a:solidFill>
                <a:schemeClr val="bg2"/>
              </a:solidFill>
              <a:latin typeface="Roboto Mono" pitchFamily="49" charset="0"/>
              <a:ea typeface="Roboto Mono" pitchFamily="49" charset="0"/>
              <a:sym typeface="Roboto Mono"/>
            </a:endParaRPr>
          </a:p>
          <a:p>
            <a:pPr marL="0" indent="0">
              <a:buNone/>
            </a:pP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2261261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201000" y="1213456"/>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tx1"/>
                </a:solidFill>
              </a:rPr>
              <a:t>DNS Query </a:t>
            </a:r>
            <a:r>
              <a:rPr lang="en" sz="4800" dirty="0">
                <a:solidFill>
                  <a:schemeClr val="accent1"/>
                </a:solidFill>
                <a:latin typeface="Roboto" panose="02000000000000000000" pitchFamily="2" charset="0"/>
                <a:ea typeface="Roboto" panose="02000000000000000000" pitchFamily="2" charset="0"/>
                <a:cs typeface="Roboto" panose="02000000000000000000" pitchFamily="2" charset="0"/>
              </a:rPr>
              <a:t>Flood</a:t>
            </a:r>
            <a:endParaRPr sz="48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81963" y="2022448"/>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81963" y="2785840"/>
            <a:ext cx="779400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target’s resources</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81962" y="3395440"/>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Sending DNS queries directly to target (botnet)</a:t>
            </a:r>
            <a:endParaRPr lang="en-US" dirty="0"/>
          </a:p>
        </p:txBody>
      </p:sp>
      <p:sp>
        <p:nvSpPr>
          <p:cNvPr id="10" name="Sottotitolo 4">
            <a:extLst>
              <a:ext uri="{FF2B5EF4-FFF2-40B4-BE49-F238E27FC236}">
                <a16:creationId xmlns:a16="http://schemas.microsoft.com/office/drawing/2014/main" id="{29C1BCF8-4FB4-146D-9F70-F8121272E659}"/>
              </a:ext>
            </a:extLst>
          </p:cNvPr>
          <p:cNvSpPr txBox="1">
            <a:spLocks/>
          </p:cNvSpPr>
          <p:nvPr/>
        </p:nvSpPr>
        <p:spPr>
          <a:xfrm>
            <a:off x="1081961" y="4023775"/>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Target: </a:t>
            </a:r>
            <a:r>
              <a:rPr lang="en-US" b="0" dirty="0"/>
              <a:t>Recursive server or Authoritative server</a:t>
            </a:r>
            <a:endParaRPr lang="en-US" dirty="0"/>
          </a:p>
        </p:txBody>
      </p:sp>
      <p:sp>
        <p:nvSpPr>
          <p:cNvPr id="4" name="CasellaDiTesto 3">
            <a:extLst>
              <a:ext uri="{FF2B5EF4-FFF2-40B4-BE49-F238E27FC236}">
                <a16:creationId xmlns:a16="http://schemas.microsoft.com/office/drawing/2014/main" id="{A16F71F5-F9AB-271D-3DEB-335341EE881E}"/>
              </a:ext>
            </a:extLst>
          </p:cNvPr>
          <p:cNvSpPr txBox="1"/>
          <p:nvPr/>
        </p:nvSpPr>
        <p:spPr>
          <a:xfrm>
            <a:off x="1943098" y="4898083"/>
            <a:ext cx="4794584" cy="338554"/>
          </a:xfrm>
          <a:prstGeom prst="rect">
            <a:avLst/>
          </a:prstGeom>
          <a:noFill/>
        </p:spPr>
        <p:txBody>
          <a:bodyPr wrap="square">
            <a:spAutoFit/>
          </a:bodyPr>
          <a:lstStyle/>
          <a:p>
            <a:r>
              <a:rPr lang="en-US" sz="1600" b="1" dirty="0">
                <a:solidFill>
                  <a:schemeClr val="bg2"/>
                </a:solidFill>
                <a:latin typeface="Roboto Mono" pitchFamily="49" charset="0"/>
                <a:ea typeface="Roboto Mono" pitchFamily="49" charset="0"/>
              </a:rPr>
              <a:t>Trick:</a:t>
            </a:r>
            <a:r>
              <a:rPr lang="en-US" sz="1600" dirty="0">
                <a:solidFill>
                  <a:schemeClr val="bg2"/>
                </a:solidFill>
                <a:latin typeface="Roboto Mono" pitchFamily="49" charset="0"/>
                <a:ea typeface="Roboto Mono" pitchFamily="49" charset="0"/>
              </a:rPr>
              <a:t> </a:t>
            </a:r>
            <a:r>
              <a:rPr lang="en-US" sz="1600" b="0" dirty="0">
                <a:solidFill>
                  <a:schemeClr val="bg2"/>
                </a:solidFill>
                <a:latin typeface="Roboto Mono" pitchFamily="49" charset="0"/>
                <a:ea typeface="Roboto Mono" pitchFamily="49" charset="0"/>
              </a:rPr>
              <a:t>DNS queries not already cached </a:t>
            </a:r>
            <a:endParaRPr lang="en-US" sz="1600" dirty="0">
              <a:solidFill>
                <a:schemeClr val="bg2"/>
              </a:solidFill>
              <a:latin typeface="Roboto Mono" pitchFamily="49" charset="0"/>
              <a:ea typeface="Roboto Mono" pitchFamily="49" charset="0"/>
            </a:endParaRPr>
          </a:p>
        </p:txBody>
      </p:sp>
      <p:sp>
        <p:nvSpPr>
          <p:cNvPr id="7" name="Freccia giù 6">
            <a:extLst>
              <a:ext uri="{FF2B5EF4-FFF2-40B4-BE49-F238E27FC236}">
                <a16:creationId xmlns:a16="http://schemas.microsoft.com/office/drawing/2014/main" id="{78C3EC2E-CD83-8573-3893-A575674FECD2}"/>
              </a:ext>
            </a:extLst>
          </p:cNvPr>
          <p:cNvSpPr/>
          <p:nvPr/>
        </p:nvSpPr>
        <p:spPr>
          <a:xfrm>
            <a:off x="4042609" y="4601245"/>
            <a:ext cx="240631" cy="28086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0690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201000" y="1159252"/>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tx1"/>
                </a:solidFill>
              </a:rPr>
              <a:t>DNS Water </a:t>
            </a:r>
            <a:r>
              <a:rPr lang="en" sz="4800" dirty="0">
                <a:solidFill>
                  <a:schemeClr val="accent2"/>
                </a:solidFill>
                <a:latin typeface="Roboto Mono"/>
                <a:ea typeface="Roboto Mono"/>
                <a:cs typeface="Arial"/>
                <a:sym typeface="Arial"/>
              </a:rPr>
              <a:t>Torture</a:t>
            </a:r>
            <a:endParaRPr sz="2100" dirty="0">
              <a:solidFill>
                <a:schemeClr val="accent2"/>
              </a:solidFill>
              <a:latin typeface="Roboto Mono"/>
              <a:ea typeface="Roboto Mono"/>
              <a:cs typeface="Arial"/>
              <a:sym typeface="Arial"/>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81963" y="2022448"/>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81965" y="2939740"/>
            <a:ext cx="8372278"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authoritative target’s resources</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81964" y="3549340"/>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Sending a huge amount of queries</a:t>
            </a:r>
            <a:endParaRPr lang="en-US" dirty="0"/>
          </a:p>
        </p:txBody>
      </p:sp>
      <p:sp>
        <p:nvSpPr>
          <p:cNvPr id="10" name="Sottotitolo 4">
            <a:extLst>
              <a:ext uri="{FF2B5EF4-FFF2-40B4-BE49-F238E27FC236}">
                <a16:creationId xmlns:a16="http://schemas.microsoft.com/office/drawing/2014/main" id="{29C1BCF8-4FB4-146D-9F70-F8121272E659}"/>
              </a:ext>
            </a:extLst>
          </p:cNvPr>
          <p:cNvSpPr txBox="1">
            <a:spLocks/>
          </p:cNvSpPr>
          <p:nvPr/>
        </p:nvSpPr>
        <p:spPr>
          <a:xfrm>
            <a:off x="1081962" y="4177675"/>
            <a:ext cx="955610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Trick: </a:t>
            </a:r>
            <a:r>
              <a:rPr lang="en-US" b="0" dirty="0"/>
              <a:t>Creating FQDN as ‘[random host] + [target domain]’</a:t>
            </a:r>
            <a:endParaRPr lang="en-US" dirty="0"/>
          </a:p>
        </p:txBody>
      </p:sp>
    </p:spTree>
    <p:extLst>
      <p:ext uri="{BB962C8B-B14F-4D97-AF65-F5344CB8AC3E}">
        <p14:creationId xmlns:p14="http://schemas.microsoft.com/office/powerpoint/2010/main" val="3923058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168343" y="1179906"/>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accent3"/>
                </a:solidFill>
              </a:rPr>
              <a:t>TCP </a:t>
            </a:r>
            <a:r>
              <a:rPr lang="en" sz="4800" dirty="0">
                <a:solidFill>
                  <a:schemeClr val="tx1"/>
                </a:solidFill>
              </a:rPr>
              <a:t>Flood</a:t>
            </a:r>
            <a:endParaRPr sz="4800" dirty="0">
              <a:solidFill>
                <a:schemeClr val="tx1"/>
              </a:solidFill>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81963" y="2022448"/>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81963" y="2827411"/>
            <a:ext cx="779400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target’s resources</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81962" y="3437011"/>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Opening lots of TCP connections</a:t>
            </a:r>
            <a:endParaRPr lang="en-US" dirty="0"/>
          </a:p>
        </p:txBody>
      </p:sp>
      <p:sp>
        <p:nvSpPr>
          <p:cNvPr id="2" name="Sottotitolo 4">
            <a:extLst>
              <a:ext uri="{FF2B5EF4-FFF2-40B4-BE49-F238E27FC236}">
                <a16:creationId xmlns:a16="http://schemas.microsoft.com/office/drawing/2014/main" id="{FE501A94-738E-6049-3B47-B64C1BD8B1DF}"/>
              </a:ext>
            </a:extLst>
          </p:cNvPr>
          <p:cNvSpPr txBox="1">
            <a:spLocks/>
          </p:cNvSpPr>
          <p:nvPr/>
        </p:nvSpPr>
        <p:spPr>
          <a:xfrm>
            <a:off x="1081962" y="4046611"/>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Trick: </a:t>
            </a:r>
            <a:r>
              <a:rPr lang="en-US" b="0" dirty="0"/>
              <a:t>Do not close TCP connections</a:t>
            </a:r>
            <a:endParaRPr lang="en-US" dirty="0"/>
          </a:p>
        </p:txBody>
      </p:sp>
    </p:spTree>
    <p:extLst>
      <p:ext uri="{BB962C8B-B14F-4D97-AF65-F5344CB8AC3E}">
        <p14:creationId xmlns:p14="http://schemas.microsoft.com/office/powerpoint/2010/main" val="2218624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078535" y="1221620"/>
            <a:ext cx="95561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tx1"/>
                </a:solidFill>
              </a:rPr>
              <a:t>DNS</a:t>
            </a:r>
            <a:r>
              <a:rPr lang="en" sz="4800" dirty="0">
                <a:solidFill>
                  <a:schemeClr val="accent3"/>
                </a:solidFill>
              </a:rPr>
              <a:t> Reflection </a:t>
            </a:r>
            <a:r>
              <a:rPr lang="en" sz="4800" dirty="0">
                <a:solidFill>
                  <a:schemeClr val="tx1"/>
                </a:solidFill>
              </a:rPr>
              <a:t>and</a:t>
            </a:r>
            <a:r>
              <a:rPr lang="en" sz="4800" dirty="0">
                <a:solidFill>
                  <a:schemeClr val="accent3"/>
                </a:solidFill>
              </a:rPr>
              <a:t> </a:t>
            </a:r>
            <a:r>
              <a:rPr lang="en" sz="4800" dirty="0">
                <a:solidFill>
                  <a:schemeClr val="accent1"/>
                </a:solidFill>
                <a:latin typeface="Roboto" panose="02000000000000000000" pitchFamily="2" charset="0"/>
                <a:ea typeface="Roboto" panose="02000000000000000000" pitchFamily="2" charset="0"/>
                <a:cs typeface="Roboto" panose="02000000000000000000" pitchFamily="2" charset="0"/>
              </a:rPr>
              <a:t>Amplification</a:t>
            </a:r>
            <a:endParaRPr sz="32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00320" y="2030612"/>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00322" y="2947904"/>
            <a:ext cx="8372278"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target’s bandwidth</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00321" y="3557504"/>
            <a:ext cx="972755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Reflecting and Amplifying queries on DNS recursive NS</a:t>
            </a:r>
            <a:endParaRPr lang="en-US" dirty="0"/>
          </a:p>
        </p:txBody>
      </p:sp>
      <p:sp>
        <p:nvSpPr>
          <p:cNvPr id="10" name="Sottotitolo 4">
            <a:extLst>
              <a:ext uri="{FF2B5EF4-FFF2-40B4-BE49-F238E27FC236}">
                <a16:creationId xmlns:a16="http://schemas.microsoft.com/office/drawing/2014/main" id="{29C1BCF8-4FB4-146D-9F70-F8121272E659}"/>
              </a:ext>
            </a:extLst>
          </p:cNvPr>
          <p:cNvSpPr txBox="1">
            <a:spLocks/>
          </p:cNvSpPr>
          <p:nvPr/>
        </p:nvSpPr>
        <p:spPr>
          <a:xfrm>
            <a:off x="1000319" y="4185839"/>
            <a:ext cx="972755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Trick: </a:t>
            </a:r>
            <a:r>
              <a:rPr lang="en-US" b="0" dirty="0"/>
              <a:t>Spoofing IP (not difficult with UDP protocol) + ANY</a:t>
            </a:r>
          </a:p>
        </p:txBody>
      </p:sp>
      <p:sp>
        <p:nvSpPr>
          <p:cNvPr id="3" name="CasellaDiTesto 2">
            <a:extLst>
              <a:ext uri="{FF2B5EF4-FFF2-40B4-BE49-F238E27FC236}">
                <a16:creationId xmlns:a16="http://schemas.microsoft.com/office/drawing/2014/main" id="{CB630AEC-1255-B3A4-9719-413B9CA58BA5}"/>
              </a:ext>
            </a:extLst>
          </p:cNvPr>
          <p:cNvSpPr txBox="1"/>
          <p:nvPr/>
        </p:nvSpPr>
        <p:spPr>
          <a:xfrm>
            <a:off x="1150724" y="4918465"/>
            <a:ext cx="6132094" cy="369332"/>
          </a:xfrm>
          <a:prstGeom prst="rect">
            <a:avLst/>
          </a:prstGeom>
          <a:noFill/>
        </p:spPr>
        <p:txBody>
          <a:bodyPr wrap="square">
            <a:spAutoFit/>
          </a:bodyPr>
          <a:lstStyle/>
          <a:p>
            <a:r>
              <a:rPr lang="en-US" sz="1800" u="sng" dirty="0">
                <a:solidFill>
                  <a:schemeClr val="bg2"/>
                </a:solidFill>
                <a:latin typeface="Roboto Mono" pitchFamily="49" charset="0"/>
                <a:ea typeface="Roboto Mono" pitchFamily="49" charset="0"/>
              </a:rPr>
              <a:t>It is the Most used DNS-based DDoS attack</a:t>
            </a:r>
            <a:endParaRPr lang="en-US" sz="1800" u="sng" dirty="0">
              <a:solidFill>
                <a:schemeClr val="bg2"/>
              </a:solidFill>
            </a:endParaRPr>
          </a:p>
        </p:txBody>
      </p:sp>
    </p:spTree>
    <p:extLst>
      <p:ext uri="{BB962C8B-B14F-4D97-AF65-F5344CB8AC3E}">
        <p14:creationId xmlns:p14="http://schemas.microsoft.com/office/powerpoint/2010/main" val="2331663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49"/>
            <a:ext cx="8894400" cy="1009007"/>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2400" dirty="0"/>
              <a:t>T</a:t>
            </a:r>
            <a:r>
              <a:rPr lang="en-GB" sz="2400" dirty="0"/>
              <a:t>o ensure the success of the project, it is essential to establish a clear methodology</a:t>
            </a:r>
            <a:endParaRPr dirty="0">
              <a:solidFill>
                <a:schemeClr val="accent3"/>
              </a:solidFill>
            </a:endParaRPr>
          </a:p>
        </p:txBody>
      </p:sp>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800" dirty="0"/>
              <a:t>Experimental </a:t>
            </a:r>
            <a:r>
              <a:rPr lang="en" dirty="0">
                <a:solidFill>
                  <a:schemeClr val="accent3"/>
                </a:solidFill>
                <a:latin typeface="Roboto" panose="02000000000000000000" pitchFamily="2" charset="0"/>
                <a:ea typeface="Roboto" panose="02000000000000000000" pitchFamily="2" charset="0"/>
                <a:cs typeface="Roboto" panose="02000000000000000000" pitchFamily="2" charset="0"/>
                <a:sym typeface="Arial"/>
              </a:rPr>
              <a:t>SETUP</a:t>
            </a:r>
            <a:endParaRPr sz="1400" dirty="0">
              <a:solidFill>
                <a:schemeClr val="accent3"/>
              </a:solidFill>
              <a:latin typeface="Roboto" panose="02000000000000000000" pitchFamily="2" charset="0"/>
              <a:ea typeface="Roboto" panose="02000000000000000000" pitchFamily="2" charset="0"/>
              <a:cs typeface="Roboto" panose="02000000000000000000" pitchFamily="2" charset="0"/>
              <a:sym typeface="Aria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b="1" i="0" dirty="0">
                <a:ln>
                  <a:noFill/>
                </a:ln>
                <a:solidFill>
                  <a:schemeClr val="accent3"/>
                </a:solidFill>
                <a:latin typeface="Roboto Mono"/>
              </a:rPr>
              <a:t>0</a:t>
            </a:r>
            <a:r>
              <a:rPr lang="it-IT" b="1" i="0" dirty="0">
                <a:ln>
                  <a:noFill/>
                </a:ln>
                <a:solidFill>
                  <a:schemeClr val="accent3"/>
                </a:solidFill>
                <a:latin typeface="Roboto Mono"/>
              </a:rPr>
              <a:t>4</a:t>
            </a:r>
            <a:endParaRPr b="1" i="0" dirty="0">
              <a:ln>
                <a:noFill/>
              </a:ln>
              <a:solidFill>
                <a:schemeClr val="accent3"/>
              </a:solidFill>
              <a:latin typeface="Roboto Mono"/>
            </a:endParaRPr>
          </a:p>
        </p:txBody>
      </p:sp>
    </p:spTree>
    <p:extLst>
      <p:ext uri="{BB962C8B-B14F-4D97-AF65-F5344CB8AC3E}">
        <p14:creationId xmlns:p14="http://schemas.microsoft.com/office/powerpoint/2010/main" val="3633663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7"/>
          <p:cNvSpPr txBox="1">
            <a:spLocks noGrp="1"/>
          </p:cNvSpPr>
          <p:nvPr>
            <p:ph type="title"/>
          </p:nvPr>
        </p:nvSpPr>
        <p:spPr>
          <a:xfrm>
            <a:off x="1273073" y="622928"/>
            <a:ext cx="44252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1"/>
                </a:solidFill>
                <a:latin typeface="Roboto" panose="02000000000000000000" pitchFamily="2" charset="0"/>
                <a:ea typeface="Roboto" panose="02000000000000000000" pitchFamily="2" charset="0"/>
                <a:cs typeface="Roboto" panose="02000000000000000000" pitchFamily="2" charset="0"/>
              </a:rPr>
              <a:t>Why</a:t>
            </a:r>
            <a:endParaRPr sz="36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426" name="Google Shape;426;p27"/>
          <p:cNvSpPr txBox="1">
            <a:spLocks noGrp="1"/>
          </p:cNvSpPr>
          <p:nvPr>
            <p:ph type="body" idx="1"/>
          </p:nvPr>
        </p:nvSpPr>
        <p:spPr>
          <a:xfrm>
            <a:off x="1273073" y="1674254"/>
            <a:ext cx="4335676" cy="4080233"/>
          </a:xfrm>
          <a:prstGeom prst="rect">
            <a:avLst/>
          </a:prstGeom>
        </p:spPr>
        <p:txBody>
          <a:bodyPr spcFirstLastPara="1" wrap="square" lIns="121900" tIns="121900" rIns="121900" bIns="121900" anchor="t" anchorCtr="0">
            <a:noAutofit/>
          </a:bodyPr>
          <a:lstStyle/>
          <a:p>
            <a:pPr marL="285750" indent="-285750">
              <a:spcBef>
                <a:spcPts val="2100"/>
              </a:spcBef>
              <a:spcAft>
                <a:spcPts val="2100"/>
              </a:spcAft>
            </a:pPr>
            <a:r>
              <a:rPr lang="en-GB" sz="2400" b="1" dirty="0"/>
              <a:t>Identify</a:t>
            </a:r>
            <a:r>
              <a:rPr lang="it-IT" sz="2400" b="1" dirty="0"/>
              <a:t> DNS </a:t>
            </a:r>
            <a:r>
              <a:rPr lang="en-GB" sz="2400" b="1" dirty="0"/>
              <a:t>vulnerabilities</a:t>
            </a:r>
          </a:p>
          <a:p>
            <a:pPr marL="285750" indent="-285750">
              <a:spcBef>
                <a:spcPts val="2100"/>
              </a:spcBef>
              <a:spcAft>
                <a:spcPts val="2100"/>
              </a:spcAft>
            </a:pPr>
            <a:r>
              <a:rPr lang="en-GB" sz="2400" b="1" dirty="0"/>
              <a:t>Evaluate</a:t>
            </a:r>
            <a:r>
              <a:rPr lang="it-IT" sz="2400" b="1" dirty="0"/>
              <a:t> Network </a:t>
            </a:r>
            <a:r>
              <a:rPr lang="en-GB" sz="2400" b="1" dirty="0" err="1"/>
              <a:t>resiliance</a:t>
            </a:r>
            <a:endParaRPr lang="en-GB" sz="2400" b="1" dirty="0"/>
          </a:p>
          <a:p>
            <a:pPr marL="285750" indent="-285750">
              <a:spcBef>
                <a:spcPts val="2100"/>
              </a:spcBef>
              <a:spcAft>
                <a:spcPts val="2100"/>
              </a:spcAft>
            </a:pPr>
            <a:r>
              <a:rPr lang="en-GB" sz="2400" b="1" dirty="0"/>
              <a:t>identify potential countermeasures</a:t>
            </a:r>
            <a:endParaRPr lang="it-IT" sz="2400" b="1" dirty="0"/>
          </a:p>
        </p:txBody>
      </p:sp>
      <p:sp>
        <p:nvSpPr>
          <p:cNvPr id="3" name="Google Shape;424;p27">
            <a:extLst>
              <a:ext uri="{FF2B5EF4-FFF2-40B4-BE49-F238E27FC236}">
                <a16:creationId xmlns:a16="http://schemas.microsoft.com/office/drawing/2014/main" id="{E4C66B90-A117-A805-7DAA-7DBE5BC72206}"/>
              </a:ext>
            </a:extLst>
          </p:cNvPr>
          <p:cNvSpPr txBox="1">
            <a:spLocks/>
          </p:cNvSpPr>
          <p:nvPr/>
        </p:nvSpPr>
        <p:spPr>
          <a:xfrm>
            <a:off x="6723664" y="622928"/>
            <a:ext cx="4556203"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it-IT" sz="3600" dirty="0" err="1">
                <a:solidFill>
                  <a:schemeClr val="accent3"/>
                </a:solidFill>
                <a:latin typeface="Roboto" panose="02000000000000000000" pitchFamily="2" charset="0"/>
                <a:ea typeface="Roboto" panose="02000000000000000000" pitchFamily="2" charset="0"/>
                <a:cs typeface="Roboto" panose="02000000000000000000" pitchFamily="2" charset="0"/>
              </a:rPr>
              <a:t>Which</a:t>
            </a:r>
            <a:r>
              <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rPr>
              <a:t>/Who</a:t>
            </a:r>
          </a:p>
          <a:p>
            <a:endPar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endParaRPr>
          </a:p>
        </p:txBody>
      </p:sp>
      <p:sp>
        <p:nvSpPr>
          <p:cNvPr id="2" name="Google Shape;426;p27">
            <a:extLst>
              <a:ext uri="{FF2B5EF4-FFF2-40B4-BE49-F238E27FC236}">
                <a16:creationId xmlns:a16="http://schemas.microsoft.com/office/drawing/2014/main" id="{9131188F-CD6F-4288-AC31-D8BE9CB1BE27}"/>
              </a:ext>
            </a:extLst>
          </p:cNvPr>
          <p:cNvSpPr txBox="1">
            <a:spLocks/>
          </p:cNvSpPr>
          <p:nvPr/>
        </p:nvSpPr>
        <p:spPr>
          <a:xfrm>
            <a:off x="6723664" y="1674253"/>
            <a:ext cx="4335676" cy="408023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sz="2400" b="1" dirty="0"/>
              <a:t>1 laptop </a:t>
            </a:r>
            <a:r>
              <a:rPr lang="it-IT" sz="2400" b="1" dirty="0" err="1"/>
              <a:t>hosts</a:t>
            </a:r>
            <a:r>
              <a:rPr lang="it-IT" sz="2400" b="1" dirty="0"/>
              <a:t> DNS server</a:t>
            </a:r>
          </a:p>
          <a:p>
            <a:pPr marL="285750" indent="-285750">
              <a:spcBef>
                <a:spcPts val="2100"/>
              </a:spcBef>
              <a:spcAft>
                <a:spcPts val="2100"/>
              </a:spcAft>
            </a:pPr>
            <a:r>
              <a:rPr lang="en-GB" sz="2400" b="1" dirty="0"/>
              <a:t>4 laptops perform the attack</a:t>
            </a:r>
          </a:p>
          <a:p>
            <a:pPr marL="285750" indent="-285750">
              <a:spcBef>
                <a:spcPts val="2100"/>
              </a:spcBef>
              <a:spcAft>
                <a:spcPts val="2100"/>
              </a:spcAft>
            </a:pPr>
            <a:r>
              <a:rPr lang="en-GB" sz="2400" b="1" dirty="0"/>
              <a:t>1 laptop act as victim of spoofing</a:t>
            </a:r>
            <a:endParaRPr lang="it-IT" sz="2400" b="1" dirty="0"/>
          </a:p>
        </p:txBody>
      </p:sp>
    </p:spTree>
    <p:extLst>
      <p:ext uri="{BB962C8B-B14F-4D97-AF65-F5344CB8AC3E}">
        <p14:creationId xmlns:p14="http://schemas.microsoft.com/office/powerpoint/2010/main" val="3703750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7"/>
          <p:cNvSpPr txBox="1">
            <a:spLocks noGrp="1"/>
          </p:cNvSpPr>
          <p:nvPr>
            <p:ph type="title"/>
          </p:nvPr>
        </p:nvSpPr>
        <p:spPr>
          <a:xfrm>
            <a:off x="1273073" y="622928"/>
            <a:ext cx="44252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1"/>
                </a:solidFill>
                <a:latin typeface="Roboto" panose="02000000000000000000" pitchFamily="2" charset="0"/>
                <a:ea typeface="Roboto" panose="02000000000000000000" pitchFamily="2" charset="0"/>
                <a:cs typeface="Roboto" panose="02000000000000000000" pitchFamily="2" charset="0"/>
              </a:rPr>
              <a:t>What</a:t>
            </a:r>
            <a:endParaRPr sz="36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426" name="Google Shape;426;p27"/>
          <p:cNvSpPr txBox="1">
            <a:spLocks noGrp="1"/>
          </p:cNvSpPr>
          <p:nvPr>
            <p:ph type="body" idx="1"/>
          </p:nvPr>
        </p:nvSpPr>
        <p:spPr>
          <a:xfrm>
            <a:off x="1273073" y="1674254"/>
            <a:ext cx="4335676" cy="4080233"/>
          </a:xfrm>
          <a:prstGeom prst="rect">
            <a:avLst/>
          </a:prstGeom>
        </p:spPr>
        <p:txBody>
          <a:bodyPr spcFirstLastPara="1" wrap="square" lIns="121900" tIns="121900" rIns="121900" bIns="121900" anchor="t" anchorCtr="0">
            <a:noAutofit/>
          </a:bodyPr>
          <a:lstStyle/>
          <a:p>
            <a:pPr marL="285750" indent="-285750">
              <a:spcBef>
                <a:spcPts val="2100"/>
              </a:spcBef>
              <a:spcAft>
                <a:spcPts val="2100"/>
              </a:spcAft>
            </a:pPr>
            <a:r>
              <a:rPr lang="it-IT" sz="2400" b="1" dirty="0"/>
              <a:t>RTT </a:t>
            </a:r>
            <a:r>
              <a:rPr lang="it-IT" sz="2400" b="1" dirty="0" err="1"/>
              <a:t>before</a:t>
            </a:r>
            <a:r>
              <a:rPr lang="it-IT" sz="2400" b="1" dirty="0"/>
              <a:t> and </a:t>
            </a:r>
            <a:r>
              <a:rPr lang="it-IT" sz="2400" b="1" dirty="0" err="1"/>
              <a:t>during</a:t>
            </a:r>
            <a:r>
              <a:rPr lang="it-IT" sz="2400" b="1" dirty="0"/>
              <a:t> the </a:t>
            </a:r>
            <a:r>
              <a:rPr lang="it-IT" sz="2400" b="1" dirty="0" err="1"/>
              <a:t>attack</a:t>
            </a:r>
            <a:endParaRPr lang="it-IT" sz="2400" b="1" dirty="0"/>
          </a:p>
          <a:p>
            <a:pPr marL="285750" indent="-285750">
              <a:spcBef>
                <a:spcPts val="2100"/>
              </a:spcBef>
              <a:spcAft>
                <a:spcPts val="2100"/>
              </a:spcAft>
            </a:pPr>
            <a:r>
              <a:rPr lang="it-IT" sz="2400" b="1" dirty="0" err="1"/>
              <a:t>Response</a:t>
            </a:r>
            <a:r>
              <a:rPr lang="it-IT" sz="2400" b="1" dirty="0"/>
              <a:t> time of DNS query </a:t>
            </a:r>
          </a:p>
          <a:p>
            <a:pPr marL="285750" indent="-285750">
              <a:spcBef>
                <a:spcPts val="2100"/>
              </a:spcBef>
              <a:spcAft>
                <a:spcPts val="2100"/>
              </a:spcAft>
            </a:pPr>
            <a:r>
              <a:rPr lang="it-IT" sz="2400" b="1" dirty="0" err="1"/>
              <a:t>Resources</a:t>
            </a:r>
            <a:r>
              <a:rPr lang="it-IT" sz="2400" b="1" dirty="0"/>
              <a:t> </a:t>
            </a:r>
            <a:r>
              <a:rPr lang="it-IT" sz="2400" b="1" dirty="0" err="1"/>
              <a:t>used</a:t>
            </a:r>
            <a:r>
              <a:rPr lang="it-IT" sz="2400" b="1" dirty="0"/>
              <a:t> by the DNS server</a:t>
            </a:r>
          </a:p>
        </p:txBody>
      </p:sp>
      <p:sp>
        <p:nvSpPr>
          <p:cNvPr id="3" name="Google Shape;424;p27">
            <a:extLst>
              <a:ext uri="{FF2B5EF4-FFF2-40B4-BE49-F238E27FC236}">
                <a16:creationId xmlns:a16="http://schemas.microsoft.com/office/drawing/2014/main" id="{E4C66B90-A117-A805-7DAA-7DBE5BC72206}"/>
              </a:ext>
            </a:extLst>
          </p:cNvPr>
          <p:cNvSpPr txBox="1">
            <a:spLocks/>
          </p:cNvSpPr>
          <p:nvPr/>
        </p:nvSpPr>
        <p:spPr>
          <a:xfrm>
            <a:off x="6723664" y="622928"/>
            <a:ext cx="4556203"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it-IT" sz="3600" dirty="0" err="1">
                <a:solidFill>
                  <a:schemeClr val="accent3"/>
                </a:solidFill>
                <a:latin typeface="Roboto" panose="02000000000000000000" pitchFamily="2" charset="0"/>
                <a:ea typeface="Roboto" panose="02000000000000000000" pitchFamily="2" charset="0"/>
                <a:cs typeface="Roboto" panose="02000000000000000000" pitchFamily="2" charset="0"/>
              </a:rPr>
              <a:t>Where</a:t>
            </a:r>
            <a:endPar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endParaRPr>
          </a:p>
        </p:txBody>
      </p:sp>
      <p:sp>
        <p:nvSpPr>
          <p:cNvPr id="2" name="Google Shape;426;p27">
            <a:extLst>
              <a:ext uri="{FF2B5EF4-FFF2-40B4-BE49-F238E27FC236}">
                <a16:creationId xmlns:a16="http://schemas.microsoft.com/office/drawing/2014/main" id="{9131188F-CD6F-4288-AC31-D8BE9CB1BE27}"/>
              </a:ext>
            </a:extLst>
          </p:cNvPr>
          <p:cNvSpPr txBox="1">
            <a:spLocks/>
          </p:cNvSpPr>
          <p:nvPr/>
        </p:nvSpPr>
        <p:spPr>
          <a:xfrm>
            <a:off x="6723664" y="1674253"/>
            <a:ext cx="4335676" cy="408023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sz="2400" b="1" dirty="0"/>
              <a:t>1 laptop </a:t>
            </a:r>
            <a:r>
              <a:rPr lang="it-IT" sz="2400" b="1" dirty="0" err="1"/>
              <a:t>monitors</a:t>
            </a:r>
            <a:r>
              <a:rPr lang="it-IT" sz="2400" b="1" dirty="0"/>
              <a:t> the status of the network</a:t>
            </a:r>
          </a:p>
          <a:p>
            <a:pPr marL="285750" indent="-285750">
              <a:spcBef>
                <a:spcPts val="2100"/>
              </a:spcBef>
              <a:spcAft>
                <a:spcPts val="2100"/>
              </a:spcAft>
            </a:pPr>
            <a:r>
              <a:rPr lang="it-IT" sz="2400" b="1" dirty="0"/>
              <a:t>LAN </a:t>
            </a:r>
            <a:r>
              <a:rPr lang="en-GB" sz="2400" b="1" dirty="0"/>
              <a:t>isolated</a:t>
            </a:r>
            <a:r>
              <a:rPr lang="it-IT" sz="2400" b="1" dirty="0"/>
              <a:t> from internet</a:t>
            </a:r>
          </a:p>
        </p:txBody>
      </p:sp>
    </p:spTree>
    <p:extLst>
      <p:ext uri="{BB962C8B-B14F-4D97-AF65-F5344CB8AC3E}">
        <p14:creationId xmlns:p14="http://schemas.microsoft.com/office/powerpoint/2010/main" val="256991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pic>
        <p:nvPicPr>
          <p:cNvPr id="483" name="Google Shape;483;p33"/>
          <p:cNvPicPr preferRelativeResize="0"/>
          <p:nvPr/>
        </p:nvPicPr>
        <p:blipFill>
          <a:blip r:embed="rId3"/>
          <a:srcRect t="913" b="913"/>
          <a:stretch/>
        </p:blipFill>
        <p:spPr>
          <a:xfrm>
            <a:off x="5268988" y="2859280"/>
            <a:ext cx="6521619" cy="3409353"/>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5367912" y="2938266"/>
            <a:ext cx="693284" cy="168491"/>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PING</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8" name="Google Shape;419;p26">
            <a:extLst>
              <a:ext uri="{FF2B5EF4-FFF2-40B4-BE49-F238E27FC236}">
                <a16:creationId xmlns:a16="http://schemas.microsoft.com/office/drawing/2014/main" id="{98C7A0C1-23E8-968B-7F8C-6DC24FD0CF3A}"/>
              </a:ext>
            </a:extLst>
          </p:cNvPr>
          <p:cNvSpPr txBox="1">
            <a:spLocks/>
          </p:cNvSpPr>
          <p:nvPr/>
        </p:nvSpPr>
        <p:spPr>
          <a:xfrm>
            <a:off x="1172287" y="2311759"/>
            <a:ext cx="3896112"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b="1" dirty="0"/>
              <a:t>Network utility tool</a:t>
            </a:r>
          </a:p>
          <a:p>
            <a:pPr marL="285750" indent="-285750">
              <a:spcBef>
                <a:spcPts val="2100"/>
              </a:spcBef>
              <a:spcAft>
                <a:spcPts val="2100"/>
              </a:spcAft>
            </a:pPr>
            <a:r>
              <a:rPr lang="it-IT" b="1" dirty="0" err="1"/>
              <a:t>Sends</a:t>
            </a:r>
            <a:r>
              <a:rPr lang="it-IT" b="1" dirty="0"/>
              <a:t> small </a:t>
            </a:r>
            <a:r>
              <a:rPr lang="it-IT" b="1" dirty="0" err="1"/>
              <a:t>packets</a:t>
            </a:r>
            <a:r>
              <a:rPr lang="it-IT" b="1" dirty="0"/>
              <a:t> to a </a:t>
            </a:r>
            <a:r>
              <a:rPr lang="it-IT" b="1" dirty="0" err="1"/>
              <a:t>specific</a:t>
            </a:r>
            <a:r>
              <a:rPr lang="it-IT" b="1" dirty="0"/>
              <a:t> IP </a:t>
            </a:r>
            <a:r>
              <a:rPr lang="it-IT" b="1" dirty="0" err="1"/>
              <a:t>address</a:t>
            </a:r>
            <a:endParaRPr lang="it-IT" b="1" dirty="0"/>
          </a:p>
          <a:p>
            <a:pPr marL="285750" indent="-285750">
              <a:spcBef>
                <a:spcPts val="2100"/>
              </a:spcBef>
              <a:spcAft>
                <a:spcPts val="2100"/>
              </a:spcAft>
            </a:pPr>
            <a:r>
              <a:rPr lang="it-IT" b="1" dirty="0" err="1"/>
              <a:t>Measures</a:t>
            </a:r>
            <a:r>
              <a:rPr lang="it-IT" b="1" dirty="0"/>
              <a:t> the RTT</a:t>
            </a: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97856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pic>
        <p:nvPicPr>
          <p:cNvPr id="483" name="Google Shape;483;p33"/>
          <p:cNvPicPr/>
          <p:nvPr/>
        </p:nvPicPr>
        <p:blipFill>
          <a:blip r:embed="rId3"/>
          <a:stretch/>
        </p:blipFill>
        <p:spPr>
          <a:xfrm>
            <a:off x="5270400" y="2858400"/>
            <a:ext cx="6523200" cy="3409200"/>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5367912" y="2938266"/>
            <a:ext cx="693284" cy="168491"/>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DIG</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3" name="Google Shape;418;p26">
            <a:extLst>
              <a:ext uri="{FF2B5EF4-FFF2-40B4-BE49-F238E27FC236}">
                <a16:creationId xmlns:a16="http://schemas.microsoft.com/office/drawing/2014/main" id="{4ED45DBB-ED7C-A20E-CFC7-B48152D5951B}"/>
              </a:ext>
            </a:extLst>
          </p:cNvPr>
          <p:cNvSpPr txBox="1">
            <a:spLocks/>
          </p:cNvSpPr>
          <p:nvPr/>
        </p:nvSpPr>
        <p:spPr>
          <a:xfrm>
            <a:off x="1098486" y="2029400"/>
            <a:ext cx="3682542"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a:solidFill>
                  <a:schemeClr val="accent3"/>
                </a:solidFill>
              </a:rPr>
              <a:t>Domain Information </a:t>
            </a:r>
            <a:r>
              <a:rPr lang="en-GB" dirty="0">
                <a:solidFill>
                  <a:schemeClr val="accent3"/>
                </a:solidFill>
              </a:rPr>
              <a:t>Groper</a:t>
            </a:r>
            <a:endParaRPr lang="it-IT" dirty="0"/>
          </a:p>
        </p:txBody>
      </p:sp>
      <p:sp>
        <p:nvSpPr>
          <p:cNvPr id="4" name="Google Shape;419;p26">
            <a:extLst>
              <a:ext uri="{FF2B5EF4-FFF2-40B4-BE49-F238E27FC236}">
                <a16:creationId xmlns:a16="http://schemas.microsoft.com/office/drawing/2014/main" id="{A0EFC691-ABFF-89A5-E37C-121B27CE9249}"/>
              </a:ext>
            </a:extLst>
          </p:cNvPr>
          <p:cNvSpPr txBox="1">
            <a:spLocks/>
          </p:cNvSpPr>
          <p:nvPr/>
        </p:nvSpPr>
        <p:spPr>
          <a:xfrm>
            <a:off x="1172286" y="2580896"/>
            <a:ext cx="3896112"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b="1" dirty="0" err="1"/>
              <a:t>Performs</a:t>
            </a:r>
            <a:r>
              <a:rPr lang="it-IT" b="1" dirty="0"/>
              <a:t> DNS queries</a:t>
            </a:r>
          </a:p>
          <a:p>
            <a:pPr marL="285750" indent="-285750">
              <a:spcBef>
                <a:spcPts val="2100"/>
              </a:spcBef>
              <a:spcAft>
                <a:spcPts val="2100"/>
              </a:spcAft>
            </a:pPr>
            <a:r>
              <a:rPr lang="it-IT" dirty="0" err="1">
                <a:solidFill>
                  <a:schemeClr val="bg2"/>
                </a:solidFill>
                <a:latin typeface="Roboto Mono" pitchFamily="49" charset="0"/>
                <a:ea typeface="Roboto Mono" pitchFamily="49" charset="0"/>
              </a:rPr>
              <a:t>Measure</a:t>
            </a:r>
            <a:r>
              <a:rPr lang="it-IT" dirty="0">
                <a:solidFill>
                  <a:schemeClr val="bg2"/>
                </a:solidFill>
                <a:latin typeface="Roboto Mono" pitchFamily="49" charset="0"/>
                <a:ea typeface="Roboto Mono" pitchFamily="49" charset="0"/>
              </a:rPr>
              <a:t> query time</a:t>
            </a:r>
          </a:p>
          <a:p>
            <a:pPr marL="285750" indent="-285750">
              <a:spcBef>
                <a:spcPts val="2100"/>
              </a:spcBef>
              <a:spcAft>
                <a:spcPts val="2100"/>
              </a:spcAft>
            </a:pPr>
            <a:r>
              <a:rPr lang="it-IT" dirty="0" err="1">
                <a:solidFill>
                  <a:schemeClr val="bg2"/>
                </a:solidFill>
                <a:latin typeface="Roboto Mono" pitchFamily="49" charset="0"/>
                <a:ea typeface="Roboto Mono" pitchFamily="49" charset="0"/>
              </a:rPr>
              <a:t>Used</a:t>
            </a:r>
            <a:r>
              <a:rPr lang="it-IT" dirty="0">
                <a:solidFill>
                  <a:schemeClr val="bg2"/>
                </a:solidFill>
                <a:latin typeface="Roboto Mono" pitchFamily="49" charset="0"/>
                <a:ea typeface="Roboto Mono" pitchFamily="49" charset="0"/>
              </a:rPr>
              <a:t> to check</a:t>
            </a:r>
            <a:r>
              <a:rPr lang="en-GB" dirty="0"/>
              <a:t> DNS records and the status of the server</a:t>
            </a: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656417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1751458"/>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lang="it-IT"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1883925"/>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9" name="Google Shape;480;p33">
            <a:extLst>
              <a:ext uri="{FF2B5EF4-FFF2-40B4-BE49-F238E27FC236}">
                <a16:creationId xmlns:a16="http://schemas.microsoft.com/office/drawing/2014/main" id="{4A69921A-E79C-FDEF-E030-2794D9417F39}"/>
              </a:ext>
            </a:extLst>
          </p:cNvPr>
          <p:cNvSpPr/>
          <p:nvPr/>
        </p:nvSpPr>
        <p:spPr>
          <a:xfrm>
            <a:off x="3480172" y="1751456"/>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10" name="Google Shape;480;p33">
            <a:extLst>
              <a:ext uri="{FF2B5EF4-FFF2-40B4-BE49-F238E27FC236}">
                <a16:creationId xmlns:a16="http://schemas.microsoft.com/office/drawing/2014/main" id="{ACD5BEB4-8EB6-A0C9-955D-E15526B5C9B1}"/>
              </a:ext>
            </a:extLst>
          </p:cNvPr>
          <p:cNvSpPr/>
          <p:nvPr/>
        </p:nvSpPr>
        <p:spPr>
          <a:xfrm>
            <a:off x="6277085" y="1751456"/>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lang="it-IT" sz="1800" b="0" i="0" u="none" strike="noStrike" cap="none" dirty="0">
              <a:solidFill>
                <a:srgbClr val="FFFFFF"/>
              </a:solidFill>
              <a:latin typeface="Calibri"/>
              <a:ea typeface="Calibri"/>
              <a:cs typeface="Calibri"/>
              <a:sym typeface="Calibri"/>
            </a:endParaRPr>
          </a:p>
        </p:txBody>
      </p:sp>
      <p:grpSp>
        <p:nvGrpSpPr>
          <p:cNvPr id="17" name="Google Shape;484;p33">
            <a:extLst>
              <a:ext uri="{FF2B5EF4-FFF2-40B4-BE49-F238E27FC236}">
                <a16:creationId xmlns:a16="http://schemas.microsoft.com/office/drawing/2014/main" id="{49BB9E77-0B64-FD67-70BA-721AF72FF607}"/>
              </a:ext>
            </a:extLst>
          </p:cNvPr>
          <p:cNvGrpSpPr/>
          <p:nvPr/>
        </p:nvGrpSpPr>
        <p:grpSpPr>
          <a:xfrm>
            <a:off x="3653471" y="1883925"/>
            <a:ext cx="655106" cy="150622"/>
            <a:chOff x="2147366" y="4139382"/>
            <a:chExt cx="635280" cy="147600"/>
          </a:xfrm>
        </p:grpSpPr>
        <p:sp>
          <p:nvSpPr>
            <p:cNvPr id="18" name="Google Shape;485;p33">
              <a:extLst>
                <a:ext uri="{FF2B5EF4-FFF2-40B4-BE49-F238E27FC236}">
                  <a16:creationId xmlns:a16="http://schemas.microsoft.com/office/drawing/2014/main" id="{6300CE50-3E7D-FBAD-78AB-FDB1F6FC6576}"/>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 name="Google Shape;486;p33">
              <a:extLst>
                <a:ext uri="{FF2B5EF4-FFF2-40B4-BE49-F238E27FC236}">
                  <a16:creationId xmlns:a16="http://schemas.microsoft.com/office/drawing/2014/main" id="{CE42BD1C-D906-413A-AAD4-6F6C55BDF910}"/>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 name="Google Shape;487;p33">
              <a:extLst>
                <a:ext uri="{FF2B5EF4-FFF2-40B4-BE49-F238E27FC236}">
                  <a16:creationId xmlns:a16="http://schemas.microsoft.com/office/drawing/2014/main" id="{DE8F5029-35FE-D96E-3E72-CE6A37987623}"/>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4" name="Google Shape;484;p33"/>
          <p:cNvGrpSpPr/>
          <p:nvPr/>
        </p:nvGrpSpPr>
        <p:grpSpPr>
          <a:xfrm>
            <a:off x="6469522" y="1883925"/>
            <a:ext cx="655106" cy="150622"/>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1" name="Google Shape;480;p33">
            <a:extLst>
              <a:ext uri="{FF2B5EF4-FFF2-40B4-BE49-F238E27FC236}">
                <a16:creationId xmlns:a16="http://schemas.microsoft.com/office/drawing/2014/main" id="{87CDBB01-579A-5B17-3F32-45A601171456}"/>
              </a:ext>
            </a:extLst>
          </p:cNvPr>
          <p:cNvSpPr/>
          <p:nvPr/>
        </p:nvSpPr>
        <p:spPr>
          <a:xfrm>
            <a:off x="9073998" y="1751456"/>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22" name="Google Shape;484;p33">
            <a:extLst>
              <a:ext uri="{FF2B5EF4-FFF2-40B4-BE49-F238E27FC236}">
                <a16:creationId xmlns:a16="http://schemas.microsoft.com/office/drawing/2014/main" id="{1FAD0A63-398D-8392-C3F0-D767A1E297D0}"/>
              </a:ext>
            </a:extLst>
          </p:cNvPr>
          <p:cNvGrpSpPr/>
          <p:nvPr/>
        </p:nvGrpSpPr>
        <p:grpSpPr>
          <a:xfrm>
            <a:off x="9266435" y="1883925"/>
            <a:ext cx="655106" cy="150622"/>
            <a:chOff x="2147366" y="4139382"/>
            <a:chExt cx="635280" cy="147600"/>
          </a:xfrm>
        </p:grpSpPr>
        <p:sp>
          <p:nvSpPr>
            <p:cNvPr id="23" name="Google Shape;485;p33">
              <a:extLst>
                <a:ext uri="{FF2B5EF4-FFF2-40B4-BE49-F238E27FC236}">
                  <a16:creationId xmlns:a16="http://schemas.microsoft.com/office/drawing/2014/main" id="{7F62DC10-BA41-18D6-E72B-4B559F950726}"/>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 name="Google Shape;486;p33">
              <a:extLst>
                <a:ext uri="{FF2B5EF4-FFF2-40B4-BE49-F238E27FC236}">
                  <a16:creationId xmlns:a16="http://schemas.microsoft.com/office/drawing/2014/main" id="{1FB5C591-DEE3-1526-6EFD-F7D3315D2989}"/>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 name="Google Shape;487;p33">
              <a:extLst>
                <a:ext uri="{FF2B5EF4-FFF2-40B4-BE49-F238E27FC236}">
                  <a16:creationId xmlns:a16="http://schemas.microsoft.com/office/drawing/2014/main" id="{1CFA9900-0EB8-7ABF-D8AA-4D73FF03A220}"/>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6" name="Google Shape;480;p33">
            <a:extLst>
              <a:ext uri="{FF2B5EF4-FFF2-40B4-BE49-F238E27FC236}">
                <a16:creationId xmlns:a16="http://schemas.microsoft.com/office/drawing/2014/main" id="{B8C98764-2368-4BBE-711F-CA83EBDDBA46}"/>
              </a:ext>
            </a:extLst>
          </p:cNvPr>
          <p:cNvSpPr/>
          <p:nvPr/>
        </p:nvSpPr>
        <p:spPr>
          <a:xfrm>
            <a:off x="683259" y="4116146"/>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27" name="Google Shape;488;p33">
            <a:extLst>
              <a:ext uri="{FF2B5EF4-FFF2-40B4-BE49-F238E27FC236}">
                <a16:creationId xmlns:a16="http://schemas.microsoft.com/office/drawing/2014/main" id="{9A01DCBE-909F-ABD4-BB29-B0245A454914}"/>
              </a:ext>
            </a:extLst>
          </p:cNvPr>
          <p:cNvGrpSpPr/>
          <p:nvPr/>
        </p:nvGrpSpPr>
        <p:grpSpPr>
          <a:xfrm>
            <a:off x="780846" y="4248613"/>
            <a:ext cx="635280" cy="147600"/>
            <a:chOff x="2147366" y="4139382"/>
            <a:chExt cx="635280" cy="147600"/>
          </a:xfrm>
        </p:grpSpPr>
        <p:sp>
          <p:nvSpPr>
            <p:cNvPr id="28" name="Google Shape;489;p33">
              <a:extLst>
                <a:ext uri="{FF2B5EF4-FFF2-40B4-BE49-F238E27FC236}">
                  <a16:creationId xmlns:a16="http://schemas.microsoft.com/office/drawing/2014/main" id="{35E042A1-AA2B-0F54-1332-0F61F8CE5834}"/>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 name="Google Shape;490;p33">
              <a:extLst>
                <a:ext uri="{FF2B5EF4-FFF2-40B4-BE49-F238E27FC236}">
                  <a16:creationId xmlns:a16="http://schemas.microsoft.com/office/drawing/2014/main" id="{F2950FBA-434B-73FE-6E3E-121F09ABDC82}"/>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 name="Google Shape;491;p33">
              <a:extLst>
                <a:ext uri="{FF2B5EF4-FFF2-40B4-BE49-F238E27FC236}">
                  <a16:creationId xmlns:a16="http://schemas.microsoft.com/office/drawing/2014/main" id="{3ACA91B5-1DB6-F18B-8B01-B92F84C255F9}"/>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1" name="Google Shape;480;p33">
            <a:extLst>
              <a:ext uri="{FF2B5EF4-FFF2-40B4-BE49-F238E27FC236}">
                <a16:creationId xmlns:a16="http://schemas.microsoft.com/office/drawing/2014/main" id="{3AB7B7CE-C85A-2E43-787C-A5737EF34EA9}"/>
              </a:ext>
            </a:extLst>
          </p:cNvPr>
          <p:cNvSpPr/>
          <p:nvPr/>
        </p:nvSpPr>
        <p:spPr>
          <a:xfrm>
            <a:off x="3480172" y="4116144"/>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32" name="Google Shape;480;p33">
            <a:extLst>
              <a:ext uri="{FF2B5EF4-FFF2-40B4-BE49-F238E27FC236}">
                <a16:creationId xmlns:a16="http://schemas.microsoft.com/office/drawing/2014/main" id="{94E20AFE-E0D0-024D-434B-D48B127A82AB}"/>
              </a:ext>
            </a:extLst>
          </p:cNvPr>
          <p:cNvSpPr/>
          <p:nvPr/>
        </p:nvSpPr>
        <p:spPr>
          <a:xfrm>
            <a:off x="6277085" y="4116144"/>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33" name="Google Shape;484;p33">
            <a:extLst>
              <a:ext uri="{FF2B5EF4-FFF2-40B4-BE49-F238E27FC236}">
                <a16:creationId xmlns:a16="http://schemas.microsoft.com/office/drawing/2014/main" id="{9F83FCCF-29E2-DDD3-EA38-6F059DF1C1E1}"/>
              </a:ext>
            </a:extLst>
          </p:cNvPr>
          <p:cNvGrpSpPr/>
          <p:nvPr/>
        </p:nvGrpSpPr>
        <p:grpSpPr>
          <a:xfrm>
            <a:off x="3653471" y="4248613"/>
            <a:ext cx="655106" cy="150622"/>
            <a:chOff x="2147366" y="4139382"/>
            <a:chExt cx="635280" cy="147600"/>
          </a:xfrm>
        </p:grpSpPr>
        <p:sp>
          <p:nvSpPr>
            <p:cNvPr id="34" name="Google Shape;485;p33">
              <a:extLst>
                <a:ext uri="{FF2B5EF4-FFF2-40B4-BE49-F238E27FC236}">
                  <a16:creationId xmlns:a16="http://schemas.microsoft.com/office/drawing/2014/main" id="{95741D46-F185-B0FB-FF1D-26D97E117C7A}"/>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 name="Google Shape;486;p33">
              <a:extLst>
                <a:ext uri="{FF2B5EF4-FFF2-40B4-BE49-F238E27FC236}">
                  <a16:creationId xmlns:a16="http://schemas.microsoft.com/office/drawing/2014/main" id="{4388911C-4545-C316-E632-4747ADD3D5F1}"/>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 name="Google Shape;487;p33">
              <a:extLst>
                <a:ext uri="{FF2B5EF4-FFF2-40B4-BE49-F238E27FC236}">
                  <a16:creationId xmlns:a16="http://schemas.microsoft.com/office/drawing/2014/main" id="{E8D9C30A-0185-322F-85E3-4A3BD0B06857}"/>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7" name="Google Shape;484;p33">
            <a:extLst>
              <a:ext uri="{FF2B5EF4-FFF2-40B4-BE49-F238E27FC236}">
                <a16:creationId xmlns:a16="http://schemas.microsoft.com/office/drawing/2014/main" id="{E730B78F-6089-1B18-547C-2271388529CD}"/>
              </a:ext>
            </a:extLst>
          </p:cNvPr>
          <p:cNvGrpSpPr/>
          <p:nvPr/>
        </p:nvGrpSpPr>
        <p:grpSpPr>
          <a:xfrm>
            <a:off x="6469522" y="4248613"/>
            <a:ext cx="655106" cy="150622"/>
            <a:chOff x="2147366" y="4139382"/>
            <a:chExt cx="635280" cy="147600"/>
          </a:xfrm>
        </p:grpSpPr>
        <p:sp>
          <p:nvSpPr>
            <p:cNvPr id="38" name="Google Shape;485;p33">
              <a:extLst>
                <a:ext uri="{FF2B5EF4-FFF2-40B4-BE49-F238E27FC236}">
                  <a16:creationId xmlns:a16="http://schemas.microsoft.com/office/drawing/2014/main" id="{6EF01F5A-E4E9-325E-AD29-1C6F9EAD7784}"/>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 name="Google Shape;486;p33">
              <a:extLst>
                <a:ext uri="{FF2B5EF4-FFF2-40B4-BE49-F238E27FC236}">
                  <a16:creationId xmlns:a16="http://schemas.microsoft.com/office/drawing/2014/main" id="{359846AB-924E-8376-EC38-03A51E2B2DC1}"/>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 name="Google Shape;487;p33">
              <a:extLst>
                <a:ext uri="{FF2B5EF4-FFF2-40B4-BE49-F238E27FC236}">
                  <a16:creationId xmlns:a16="http://schemas.microsoft.com/office/drawing/2014/main" id="{E506BDD6-926D-C029-AEFA-83D8D32ECB84}"/>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41" name="Google Shape;480;p33">
            <a:extLst>
              <a:ext uri="{FF2B5EF4-FFF2-40B4-BE49-F238E27FC236}">
                <a16:creationId xmlns:a16="http://schemas.microsoft.com/office/drawing/2014/main" id="{DCB17E36-2C8D-78E8-3795-CF97FC2DEF64}"/>
              </a:ext>
            </a:extLst>
          </p:cNvPr>
          <p:cNvSpPr/>
          <p:nvPr/>
        </p:nvSpPr>
        <p:spPr>
          <a:xfrm>
            <a:off x="9073998" y="4116144"/>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2" name="Google Shape;484;p33">
            <a:extLst>
              <a:ext uri="{FF2B5EF4-FFF2-40B4-BE49-F238E27FC236}">
                <a16:creationId xmlns:a16="http://schemas.microsoft.com/office/drawing/2014/main" id="{33B8C3DD-BDDD-E880-ADE7-E18B7F170CA0}"/>
              </a:ext>
            </a:extLst>
          </p:cNvPr>
          <p:cNvGrpSpPr/>
          <p:nvPr/>
        </p:nvGrpSpPr>
        <p:grpSpPr>
          <a:xfrm>
            <a:off x="9266435" y="4248613"/>
            <a:ext cx="655106" cy="150622"/>
            <a:chOff x="2147366" y="4139382"/>
            <a:chExt cx="635280" cy="147600"/>
          </a:xfrm>
        </p:grpSpPr>
        <p:sp>
          <p:nvSpPr>
            <p:cNvPr id="43" name="Google Shape;485;p33">
              <a:extLst>
                <a:ext uri="{FF2B5EF4-FFF2-40B4-BE49-F238E27FC236}">
                  <a16:creationId xmlns:a16="http://schemas.microsoft.com/office/drawing/2014/main" id="{896D8C63-6654-AF90-1DDE-F0F7C0728BCC}"/>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 name="Google Shape;486;p33">
              <a:extLst>
                <a:ext uri="{FF2B5EF4-FFF2-40B4-BE49-F238E27FC236}">
                  <a16:creationId xmlns:a16="http://schemas.microsoft.com/office/drawing/2014/main" id="{38818822-41B4-E372-76FB-704C56857357}"/>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5" name="Google Shape;487;p33">
              <a:extLst>
                <a:ext uri="{FF2B5EF4-FFF2-40B4-BE49-F238E27FC236}">
                  <a16:creationId xmlns:a16="http://schemas.microsoft.com/office/drawing/2014/main" id="{931FAA6B-A348-7FDE-0844-6AEFE79D7F47}"/>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49" name="Google Shape;394;p24">
            <a:extLst>
              <a:ext uri="{FF2B5EF4-FFF2-40B4-BE49-F238E27FC236}">
                <a16:creationId xmlns:a16="http://schemas.microsoft.com/office/drawing/2014/main" id="{41165F4C-2F3C-C239-3B2B-C5980E5F9667}"/>
              </a:ext>
            </a:extLst>
          </p:cNvPr>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TABLE OF </a:t>
            </a:r>
            <a:r>
              <a:rPr lang="en" sz="6000" dirty="0">
                <a:solidFill>
                  <a:schemeClr val="accent2"/>
                </a:solidFill>
              </a:rPr>
              <a:t>CONTENTS.</a:t>
            </a:r>
            <a:endParaRPr sz="6000" dirty="0">
              <a:solidFill>
                <a:schemeClr val="accent2"/>
              </a:solidFill>
            </a:endParaRPr>
          </a:p>
        </p:txBody>
      </p:sp>
      <p:sp>
        <p:nvSpPr>
          <p:cNvPr id="53" name="Google Shape;399;p24">
            <a:extLst>
              <a:ext uri="{FF2B5EF4-FFF2-40B4-BE49-F238E27FC236}">
                <a16:creationId xmlns:a16="http://schemas.microsoft.com/office/drawing/2014/main" id="{D80621C0-B667-1AEA-9E75-996D2DEB172C}"/>
              </a:ext>
            </a:extLst>
          </p:cNvPr>
          <p:cNvSpPr txBox="1">
            <a:spLocks/>
          </p:cNvSpPr>
          <p:nvPr/>
        </p:nvSpPr>
        <p:spPr>
          <a:xfrm>
            <a:off x="2320988" y="1683675"/>
            <a:ext cx="711672" cy="695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2600"/>
            </a:pPr>
            <a:r>
              <a:rPr lang="en" sz="2600" b="1" dirty="0">
                <a:solidFill>
                  <a:schemeClr val="accent1"/>
                </a:solidFill>
                <a:latin typeface="Roboto Mono"/>
                <a:ea typeface="Roboto Mono"/>
                <a:sym typeface="Roboto Mono"/>
              </a:rPr>
              <a:t>01</a:t>
            </a:r>
          </a:p>
        </p:txBody>
      </p:sp>
      <p:sp>
        <p:nvSpPr>
          <p:cNvPr id="55" name="CasellaDiTesto 54">
            <a:extLst>
              <a:ext uri="{FF2B5EF4-FFF2-40B4-BE49-F238E27FC236}">
                <a16:creationId xmlns:a16="http://schemas.microsoft.com/office/drawing/2014/main" id="{61D06594-7B55-E9AA-67DC-D355F301BD15}"/>
              </a:ext>
            </a:extLst>
          </p:cNvPr>
          <p:cNvSpPr txBox="1"/>
          <p:nvPr/>
        </p:nvSpPr>
        <p:spPr>
          <a:xfrm>
            <a:off x="5205829" y="1790342"/>
            <a:ext cx="643476" cy="492443"/>
          </a:xfrm>
          <a:prstGeom prst="rect">
            <a:avLst/>
          </a:prstGeom>
          <a:noFill/>
        </p:spPr>
        <p:txBody>
          <a:bodyPr wrap="square">
            <a:spAutoFit/>
          </a:bodyPr>
          <a:lstStyle/>
          <a:p>
            <a:pPr algn="r">
              <a:buClr>
                <a:schemeClr val="dk1"/>
              </a:buClr>
              <a:buSzPts val="2600"/>
            </a:pPr>
            <a:r>
              <a:rPr lang="en" sz="2600" b="1" dirty="0">
                <a:solidFill>
                  <a:schemeClr val="accent3"/>
                </a:solidFill>
                <a:latin typeface="Roboto Mono"/>
                <a:ea typeface="Roboto Mono"/>
                <a:sym typeface="Roboto Mono"/>
              </a:rPr>
              <a:t>02</a:t>
            </a:r>
          </a:p>
        </p:txBody>
      </p:sp>
      <p:sp>
        <p:nvSpPr>
          <p:cNvPr id="56" name="CasellaDiTesto 55">
            <a:extLst>
              <a:ext uri="{FF2B5EF4-FFF2-40B4-BE49-F238E27FC236}">
                <a16:creationId xmlns:a16="http://schemas.microsoft.com/office/drawing/2014/main" id="{E2C0610E-6610-EF3A-19DC-B45F0343AC98}"/>
              </a:ext>
            </a:extLst>
          </p:cNvPr>
          <p:cNvSpPr txBox="1"/>
          <p:nvPr/>
        </p:nvSpPr>
        <p:spPr>
          <a:xfrm>
            <a:off x="7973037" y="1790342"/>
            <a:ext cx="643476" cy="492443"/>
          </a:xfrm>
          <a:prstGeom prst="rect">
            <a:avLst/>
          </a:prstGeom>
          <a:noFill/>
        </p:spPr>
        <p:txBody>
          <a:bodyPr wrap="square">
            <a:spAutoFit/>
          </a:bodyPr>
          <a:lstStyle/>
          <a:p>
            <a:pPr algn="r">
              <a:buClr>
                <a:schemeClr val="dk1"/>
              </a:buClr>
              <a:buSzPts val="2600"/>
            </a:pPr>
            <a:r>
              <a:rPr lang="en" sz="2600" b="1" dirty="0">
                <a:solidFill>
                  <a:schemeClr val="accent2"/>
                </a:solidFill>
                <a:latin typeface="Roboto Mono"/>
                <a:ea typeface="Roboto Mono"/>
                <a:sym typeface="Roboto Mono"/>
              </a:rPr>
              <a:t>03</a:t>
            </a:r>
          </a:p>
        </p:txBody>
      </p:sp>
      <p:sp>
        <p:nvSpPr>
          <p:cNvPr id="57" name="Google Shape;399;p24">
            <a:extLst>
              <a:ext uri="{FF2B5EF4-FFF2-40B4-BE49-F238E27FC236}">
                <a16:creationId xmlns:a16="http://schemas.microsoft.com/office/drawing/2014/main" id="{E21D7BB0-AB15-3B54-66B9-EEA178132C8B}"/>
              </a:ext>
            </a:extLst>
          </p:cNvPr>
          <p:cNvSpPr txBox="1">
            <a:spLocks/>
          </p:cNvSpPr>
          <p:nvPr/>
        </p:nvSpPr>
        <p:spPr>
          <a:xfrm>
            <a:off x="10699482" y="1728279"/>
            <a:ext cx="711672" cy="695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2600"/>
            </a:pPr>
            <a:r>
              <a:rPr lang="en" sz="2600" b="1" dirty="0">
                <a:solidFill>
                  <a:schemeClr val="accent1"/>
                </a:solidFill>
                <a:latin typeface="Roboto Mono"/>
                <a:ea typeface="Roboto Mono"/>
                <a:sym typeface="Roboto Mono"/>
              </a:rPr>
              <a:t>04</a:t>
            </a:r>
          </a:p>
        </p:txBody>
      </p:sp>
      <p:sp>
        <p:nvSpPr>
          <p:cNvPr id="58" name="Google Shape;399;p24">
            <a:extLst>
              <a:ext uri="{FF2B5EF4-FFF2-40B4-BE49-F238E27FC236}">
                <a16:creationId xmlns:a16="http://schemas.microsoft.com/office/drawing/2014/main" id="{24C827B7-74F3-0E57-E4AC-ABA8735ED021}"/>
              </a:ext>
            </a:extLst>
          </p:cNvPr>
          <p:cNvSpPr txBox="1">
            <a:spLocks/>
          </p:cNvSpPr>
          <p:nvPr/>
        </p:nvSpPr>
        <p:spPr>
          <a:xfrm>
            <a:off x="2320988" y="4043324"/>
            <a:ext cx="711672" cy="695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2600"/>
            </a:pPr>
            <a:r>
              <a:rPr lang="en" sz="2600" b="1" dirty="0">
                <a:solidFill>
                  <a:schemeClr val="accent1"/>
                </a:solidFill>
                <a:latin typeface="Roboto Mono"/>
                <a:ea typeface="Roboto Mono"/>
                <a:sym typeface="Roboto Mono"/>
              </a:rPr>
              <a:t>05</a:t>
            </a:r>
          </a:p>
        </p:txBody>
      </p:sp>
      <p:sp>
        <p:nvSpPr>
          <p:cNvPr id="59" name="CasellaDiTesto 58">
            <a:extLst>
              <a:ext uri="{FF2B5EF4-FFF2-40B4-BE49-F238E27FC236}">
                <a16:creationId xmlns:a16="http://schemas.microsoft.com/office/drawing/2014/main" id="{6D79C21B-0327-D710-0286-BAEE32841DB1}"/>
              </a:ext>
            </a:extLst>
          </p:cNvPr>
          <p:cNvSpPr txBox="1"/>
          <p:nvPr/>
        </p:nvSpPr>
        <p:spPr>
          <a:xfrm>
            <a:off x="5205829" y="4149991"/>
            <a:ext cx="643476" cy="492443"/>
          </a:xfrm>
          <a:prstGeom prst="rect">
            <a:avLst/>
          </a:prstGeom>
          <a:noFill/>
        </p:spPr>
        <p:txBody>
          <a:bodyPr wrap="square">
            <a:spAutoFit/>
          </a:bodyPr>
          <a:lstStyle/>
          <a:p>
            <a:pPr algn="r">
              <a:buClr>
                <a:schemeClr val="dk1"/>
              </a:buClr>
              <a:buSzPts val="2600"/>
            </a:pPr>
            <a:r>
              <a:rPr lang="en" sz="2600" b="1" dirty="0">
                <a:solidFill>
                  <a:schemeClr val="accent3"/>
                </a:solidFill>
                <a:latin typeface="Roboto Mono"/>
                <a:ea typeface="Roboto Mono"/>
                <a:sym typeface="Roboto Mono"/>
              </a:rPr>
              <a:t>06</a:t>
            </a:r>
          </a:p>
        </p:txBody>
      </p:sp>
      <p:sp>
        <p:nvSpPr>
          <p:cNvPr id="60" name="CasellaDiTesto 59">
            <a:extLst>
              <a:ext uri="{FF2B5EF4-FFF2-40B4-BE49-F238E27FC236}">
                <a16:creationId xmlns:a16="http://schemas.microsoft.com/office/drawing/2014/main" id="{7B648002-C641-602A-3CCA-E25DBA8755AB}"/>
              </a:ext>
            </a:extLst>
          </p:cNvPr>
          <p:cNvSpPr txBox="1"/>
          <p:nvPr/>
        </p:nvSpPr>
        <p:spPr>
          <a:xfrm>
            <a:off x="7973037" y="4149991"/>
            <a:ext cx="643476" cy="492443"/>
          </a:xfrm>
          <a:prstGeom prst="rect">
            <a:avLst/>
          </a:prstGeom>
          <a:noFill/>
        </p:spPr>
        <p:txBody>
          <a:bodyPr wrap="square">
            <a:spAutoFit/>
          </a:bodyPr>
          <a:lstStyle/>
          <a:p>
            <a:pPr algn="r">
              <a:buClr>
                <a:schemeClr val="dk1"/>
              </a:buClr>
              <a:buSzPts val="2600"/>
            </a:pPr>
            <a:r>
              <a:rPr lang="en" sz="2600" b="1" dirty="0">
                <a:solidFill>
                  <a:schemeClr val="accent2"/>
                </a:solidFill>
                <a:latin typeface="Roboto Mono"/>
                <a:ea typeface="Roboto Mono"/>
                <a:sym typeface="Roboto Mono"/>
              </a:rPr>
              <a:t>07</a:t>
            </a:r>
          </a:p>
        </p:txBody>
      </p:sp>
      <p:sp>
        <p:nvSpPr>
          <p:cNvPr id="61" name="Google Shape;399;p24">
            <a:extLst>
              <a:ext uri="{FF2B5EF4-FFF2-40B4-BE49-F238E27FC236}">
                <a16:creationId xmlns:a16="http://schemas.microsoft.com/office/drawing/2014/main" id="{CDCF9C22-082D-B137-47FD-50091AA9CFC8}"/>
              </a:ext>
            </a:extLst>
          </p:cNvPr>
          <p:cNvSpPr txBox="1">
            <a:spLocks/>
          </p:cNvSpPr>
          <p:nvPr/>
        </p:nvSpPr>
        <p:spPr>
          <a:xfrm>
            <a:off x="10699482" y="4087928"/>
            <a:ext cx="711672" cy="695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2600"/>
            </a:pPr>
            <a:r>
              <a:rPr lang="en" sz="2600" b="1" dirty="0">
                <a:solidFill>
                  <a:schemeClr val="accent1"/>
                </a:solidFill>
                <a:latin typeface="Roboto Mono"/>
                <a:ea typeface="Roboto Mono"/>
                <a:sym typeface="Roboto Mono"/>
              </a:rPr>
              <a:t>08</a:t>
            </a:r>
          </a:p>
        </p:txBody>
      </p:sp>
      <p:sp>
        <p:nvSpPr>
          <p:cNvPr id="62" name="Google Shape;395;p24">
            <a:extLst>
              <a:ext uri="{FF2B5EF4-FFF2-40B4-BE49-F238E27FC236}">
                <a16:creationId xmlns:a16="http://schemas.microsoft.com/office/drawing/2014/main" id="{96A2FA85-4D82-1663-0E12-D795B6654FBC}"/>
              </a:ext>
            </a:extLst>
          </p:cNvPr>
          <p:cNvSpPr txBox="1">
            <a:spLocks/>
          </p:cNvSpPr>
          <p:nvPr/>
        </p:nvSpPr>
        <p:spPr>
          <a:xfrm>
            <a:off x="765049" y="2175143"/>
            <a:ext cx="2267611" cy="1253857"/>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spcAft>
                <a:spcPts val="2100"/>
              </a:spcAft>
            </a:pPr>
            <a:endParaRPr lang="it-IT" dirty="0"/>
          </a:p>
        </p:txBody>
      </p:sp>
      <p:sp>
        <p:nvSpPr>
          <p:cNvPr id="2" name="Google Shape;395;p24">
            <a:extLst>
              <a:ext uri="{FF2B5EF4-FFF2-40B4-BE49-F238E27FC236}">
                <a16:creationId xmlns:a16="http://schemas.microsoft.com/office/drawing/2014/main" id="{B40CF19B-DD9F-4872-0D8A-4886C75CDB3E}"/>
              </a:ext>
            </a:extLst>
          </p:cNvPr>
          <p:cNvSpPr txBox="1">
            <a:spLocks/>
          </p:cNvSpPr>
          <p:nvPr/>
        </p:nvSpPr>
        <p:spPr>
          <a:xfrm>
            <a:off x="780846" y="2489222"/>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err="1"/>
              <a:t>Why</a:t>
            </a:r>
            <a:r>
              <a:rPr lang="it-IT" dirty="0"/>
              <a:t> a </a:t>
            </a:r>
            <a:r>
              <a:rPr lang="it-IT" dirty="0" err="1">
                <a:solidFill>
                  <a:schemeClr val="accent1"/>
                </a:solidFill>
              </a:rPr>
              <a:t>DDoS</a:t>
            </a:r>
            <a:r>
              <a:rPr lang="it-IT" dirty="0"/>
              <a:t> </a:t>
            </a:r>
            <a:r>
              <a:rPr lang="it-IT" dirty="0" err="1"/>
              <a:t>attack</a:t>
            </a:r>
            <a:endParaRPr lang="it-IT" dirty="0"/>
          </a:p>
        </p:txBody>
      </p:sp>
      <p:sp>
        <p:nvSpPr>
          <p:cNvPr id="3" name="Google Shape;395;p24">
            <a:extLst>
              <a:ext uri="{FF2B5EF4-FFF2-40B4-BE49-F238E27FC236}">
                <a16:creationId xmlns:a16="http://schemas.microsoft.com/office/drawing/2014/main" id="{25792AFA-B248-5CF7-464C-DD9E115A02FA}"/>
              </a:ext>
            </a:extLst>
          </p:cNvPr>
          <p:cNvSpPr txBox="1">
            <a:spLocks/>
          </p:cNvSpPr>
          <p:nvPr/>
        </p:nvSpPr>
        <p:spPr>
          <a:xfrm>
            <a:off x="3546014" y="2480312"/>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a:solidFill>
                  <a:schemeClr val="accent3"/>
                </a:solidFill>
                <a:cs typeface="Arial"/>
                <a:sym typeface="Arial"/>
              </a:rPr>
              <a:t>DNS</a:t>
            </a:r>
            <a:r>
              <a:rPr lang="it-IT" dirty="0"/>
              <a:t> </a:t>
            </a:r>
            <a:r>
              <a:rPr lang="it-IT" dirty="0" err="1"/>
              <a:t>overview</a:t>
            </a:r>
            <a:endParaRPr lang="it-IT" dirty="0"/>
          </a:p>
        </p:txBody>
      </p:sp>
      <p:sp>
        <p:nvSpPr>
          <p:cNvPr id="5" name="CasellaDiTesto 4">
            <a:extLst>
              <a:ext uri="{FF2B5EF4-FFF2-40B4-BE49-F238E27FC236}">
                <a16:creationId xmlns:a16="http://schemas.microsoft.com/office/drawing/2014/main" id="{BD444EA0-35F2-3C67-5E17-60D969A9D329}"/>
              </a:ext>
            </a:extLst>
          </p:cNvPr>
          <p:cNvSpPr txBox="1"/>
          <p:nvPr/>
        </p:nvSpPr>
        <p:spPr>
          <a:xfrm>
            <a:off x="6161432" y="2468965"/>
            <a:ext cx="2801613" cy="706668"/>
          </a:xfrm>
          <a:prstGeom prst="rect">
            <a:avLst/>
          </a:prstGeom>
          <a:noFill/>
        </p:spPr>
        <p:txBody>
          <a:bodyPr wrap="square">
            <a:spAutoFit/>
          </a:bodyPr>
          <a:lstStyle/>
          <a:p>
            <a:pPr algn="ctr">
              <a:lnSpc>
                <a:spcPct val="115000"/>
              </a:lnSpc>
              <a:spcAft>
                <a:spcPts val="2100"/>
              </a:spcAft>
              <a:buClr>
                <a:schemeClr val="dk2"/>
              </a:buClr>
              <a:buSzPts val="1800"/>
            </a:pPr>
            <a:r>
              <a:rPr lang="en" sz="1800" dirty="0">
                <a:solidFill>
                  <a:schemeClr val="accent2"/>
                </a:solidFill>
                <a:latin typeface="Roboto Mono"/>
                <a:ea typeface="Roboto Mono"/>
                <a:sym typeface="Roboto Mono"/>
              </a:rPr>
              <a:t>DNS-based</a:t>
            </a:r>
            <a:r>
              <a:rPr lang="en" sz="1800" dirty="0">
                <a:solidFill>
                  <a:schemeClr val="bg2"/>
                </a:solidFill>
                <a:latin typeface="Roboto Mono"/>
                <a:ea typeface="Roboto Mono"/>
                <a:sym typeface="Roboto Mono"/>
              </a:rPr>
              <a:t> DDoS </a:t>
            </a:r>
            <a:r>
              <a:rPr lang="en" sz="1800" dirty="0">
                <a:solidFill>
                  <a:schemeClr val="bg2"/>
                </a:solidFill>
                <a:latin typeface="Roboto Mono"/>
                <a:ea typeface="Roboto Mono"/>
              </a:rPr>
              <a:t>Attacks</a:t>
            </a:r>
            <a:endParaRPr lang="en-US" sz="1800" dirty="0">
              <a:solidFill>
                <a:schemeClr val="bg2"/>
              </a:solidFill>
              <a:latin typeface="Roboto Mono"/>
              <a:ea typeface="Roboto Mono"/>
              <a:sym typeface="Roboto Mono"/>
            </a:endParaRPr>
          </a:p>
        </p:txBody>
      </p:sp>
      <p:sp>
        <p:nvSpPr>
          <p:cNvPr id="7" name="Google Shape;395;p24">
            <a:extLst>
              <a:ext uri="{FF2B5EF4-FFF2-40B4-BE49-F238E27FC236}">
                <a16:creationId xmlns:a16="http://schemas.microsoft.com/office/drawing/2014/main" id="{4AE954DD-D055-EE19-25F7-1302D267415D}"/>
              </a:ext>
            </a:extLst>
          </p:cNvPr>
          <p:cNvSpPr txBox="1">
            <a:spLocks/>
          </p:cNvSpPr>
          <p:nvPr/>
        </p:nvSpPr>
        <p:spPr>
          <a:xfrm>
            <a:off x="9156901" y="2511266"/>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err="1"/>
              <a:t>Experimental</a:t>
            </a:r>
            <a:r>
              <a:rPr lang="it-IT" dirty="0"/>
              <a:t> </a:t>
            </a:r>
            <a:r>
              <a:rPr lang="it-IT" dirty="0">
                <a:solidFill>
                  <a:schemeClr val="accent1"/>
                </a:solidFill>
              </a:rPr>
              <a:t>Setup</a:t>
            </a:r>
            <a:endParaRPr lang="it-IT" dirty="0"/>
          </a:p>
        </p:txBody>
      </p:sp>
      <p:sp>
        <p:nvSpPr>
          <p:cNvPr id="8" name="Google Shape;395;p24">
            <a:extLst>
              <a:ext uri="{FF2B5EF4-FFF2-40B4-BE49-F238E27FC236}">
                <a16:creationId xmlns:a16="http://schemas.microsoft.com/office/drawing/2014/main" id="{A954775D-E940-708E-4FE4-B5CE27754E16}"/>
              </a:ext>
            </a:extLst>
          </p:cNvPr>
          <p:cNvSpPr txBox="1">
            <a:spLocks/>
          </p:cNvSpPr>
          <p:nvPr/>
        </p:nvSpPr>
        <p:spPr>
          <a:xfrm>
            <a:off x="801054" y="4811846"/>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a:t>DNS </a:t>
            </a:r>
            <a:r>
              <a:rPr lang="it-IT" dirty="0">
                <a:solidFill>
                  <a:schemeClr val="accent1"/>
                </a:solidFill>
              </a:rPr>
              <a:t>Server </a:t>
            </a:r>
            <a:r>
              <a:rPr lang="it-IT" dirty="0" err="1">
                <a:solidFill>
                  <a:schemeClr val="bg2"/>
                </a:solidFill>
              </a:rPr>
              <a:t>configuration</a:t>
            </a:r>
            <a:endParaRPr lang="it-IT" dirty="0">
              <a:solidFill>
                <a:schemeClr val="bg2"/>
              </a:solidFill>
            </a:endParaRPr>
          </a:p>
        </p:txBody>
      </p:sp>
      <p:sp>
        <p:nvSpPr>
          <p:cNvPr id="11" name="Google Shape;395;p24">
            <a:extLst>
              <a:ext uri="{FF2B5EF4-FFF2-40B4-BE49-F238E27FC236}">
                <a16:creationId xmlns:a16="http://schemas.microsoft.com/office/drawing/2014/main" id="{16485F88-606A-1470-311B-5B0101CB5E59}"/>
              </a:ext>
            </a:extLst>
          </p:cNvPr>
          <p:cNvSpPr txBox="1">
            <a:spLocks/>
          </p:cNvSpPr>
          <p:nvPr/>
        </p:nvSpPr>
        <p:spPr>
          <a:xfrm>
            <a:off x="3549477" y="4846700"/>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a:solidFill>
                  <a:schemeClr val="bg2"/>
                </a:solidFill>
                <a:cs typeface="Arial"/>
                <a:sym typeface="Arial"/>
              </a:rPr>
              <a:t>Attack</a:t>
            </a:r>
            <a:br>
              <a:rPr lang="it-IT" dirty="0">
                <a:solidFill>
                  <a:schemeClr val="accent3"/>
                </a:solidFill>
                <a:cs typeface="Arial"/>
                <a:sym typeface="Arial"/>
              </a:rPr>
            </a:br>
            <a:r>
              <a:rPr lang="it-IT" dirty="0">
                <a:solidFill>
                  <a:schemeClr val="accent3"/>
                </a:solidFill>
                <a:cs typeface="Arial"/>
                <a:sym typeface="Arial"/>
              </a:rPr>
              <a:t>Scripts</a:t>
            </a:r>
            <a:endParaRPr lang="it-IT" dirty="0"/>
          </a:p>
        </p:txBody>
      </p:sp>
      <p:sp>
        <p:nvSpPr>
          <p:cNvPr id="12" name="CasellaDiTesto 11">
            <a:extLst>
              <a:ext uri="{FF2B5EF4-FFF2-40B4-BE49-F238E27FC236}">
                <a16:creationId xmlns:a16="http://schemas.microsoft.com/office/drawing/2014/main" id="{F568695F-9166-2157-BB23-2636DBF5E6F1}"/>
              </a:ext>
            </a:extLst>
          </p:cNvPr>
          <p:cNvSpPr txBox="1"/>
          <p:nvPr/>
        </p:nvSpPr>
        <p:spPr>
          <a:xfrm>
            <a:off x="6117630" y="4803171"/>
            <a:ext cx="2801613" cy="706668"/>
          </a:xfrm>
          <a:prstGeom prst="rect">
            <a:avLst/>
          </a:prstGeom>
          <a:noFill/>
        </p:spPr>
        <p:txBody>
          <a:bodyPr wrap="square">
            <a:spAutoFit/>
          </a:bodyPr>
          <a:lstStyle/>
          <a:p>
            <a:pPr algn="ctr">
              <a:lnSpc>
                <a:spcPct val="115000"/>
              </a:lnSpc>
              <a:spcAft>
                <a:spcPts val="2100"/>
              </a:spcAft>
              <a:buClr>
                <a:schemeClr val="dk2"/>
              </a:buClr>
              <a:buSzPts val="1800"/>
            </a:pPr>
            <a:r>
              <a:rPr lang="en" sz="1800" dirty="0">
                <a:solidFill>
                  <a:schemeClr val="accent2"/>
                </a:solidFill>
                <a:latin typeface="Roboto Mono"/>
                <a:ea typeface="Roboto Mono"/>
                <a:sym typeface="Roboto Mono"/>
              </a:rPr>
              <a:t>Experimental </a:t>
            </a:r>
            <a:r>
              <a:rPr lang="en" sz="1800" dirty="0">
                <a:solidFill>
                  <a:schemeClr val="bg2"/>
                </a:solidFill>
                <a:latin typeface="Roboto Mono"/>
                <a:ea typeface="Roboto Mono"/>
                <a:sym typeface="Roboto Mono"/>
              </a:rPr>
              <a:t>results</a:t>
            </a:r>
            <a:endParaRPr lang="en-US" sz="1800" dirty="0">
              <a:solidFill>
                <a:schemeClr val="bg2"/>
              </a:solidFill>
              <a:latin typeface="Roboto Mono"/>
              <a:ea typeface="Roboto Mono"/>
              <a:sym typeface="Roboto Mono"/>
            </a:endParaRPr>
          </a:p>
        </p:txBody>
      </p:sp>
      <p:sp>
        <p:nvSpPr>
          <p:cNvPr id="13" name="Google Shape;395;p24">
            <a:extLst>
              <a:ext uri="{FF2B5EF4-FFF2-40B4-BE49-F238E27FC236}">
                <a16:creationId xmlns:a16="http://schemas.microsoft.com/office/drawing/2014/main" id="{462807ED-01C1-775D-A893-C23136AFA3AB}"/>
              </a:ext>
            </a:extLst>
          </p:cNvPr>
          <p:cNvSpPr txBox="1">
            <a:spLocks/>
          </p:cNvSpPr>
          <p:nvPr/>
        </p:nvSpPr>
        <p:spPr>
          <a:xfrm>
            <a:off x="9191793" y="4837541"/>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err="1"/>
              <a:t>Mitigation</a:t>
            </a:r>
            <a:br>
              <a:rPr lang="it-IT" dirty="0"/>
            </a:br>
            <a:r>
              <a:rPr lang="it-IT" dirty="0" err="1">
                <a:solidFill>
                  <a:schemeClr val="accent1"/>
                </a:solidFill>
              </a:rPr>
              <a:t>Mechanisms</a:t>
            </a:r>
            <a:endParaRPr lang="it-IT" dirty="0"/>
          </a:p>
        </p:txBody>
      </p:sp>
    </p:spTree>
    <p:extLst>
      <p:ext uri="{BB962C8B-B14F-4D97-AF65-F5344CB8AC3E}">
        <p14:creationId xmlns:p14="http://schemas.microsoft.com/office/powerpoint/2010/main" val="4253384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TOP</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4" name="Google Shape;419;p26">
            <a:extLst>
              <a:ext uri="{FF2B5EF4-FFF2-40B4-BE49-F238E27FC236}">
                <a16:creationId xmlns:a16="http://schemas.microsoft.com/office/drawing/2014/main" id="{FE7E634F-4BC1-6FE2-A5D7-7DE95DF271A7}"/>
              </a:ext>
            </a:extLst>
          </p:cNvPr>
          <p:cNvSpPr txBox="1">
            <a:spLocks/>
          </p:cNvSpPr>
          <p:nvPr/>
        </p:nvSpPr>
        <p:spPr>
          <a:xfrm>
            <a:off x="1140880" y="2205470"/>
            <a:ext cx="6515610"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spcBef>
                <a:spcPts val="2100"/>
              </a:spcBef>
              <a:spcAft>
                <a:spcPts val="2100"/>
              </a:spcAft>
            </a:pPr>
            <a:r>
              <a:rPr lang="it-IT" sz="2000" dirty="0">
                <a:solidFill>
                  <a:schemeClr val="bg2"/>
                </a:solidFill>
                <a:latin typeface="Roboto Mono" pitchFamily="49" charset="0"/>
                <a:ea typeface="Roboto Mono" pitchFamily="49" charset="0"/>
              </a:rPr>
              <a:t>Tool </a:t>
            </a:r>
            <a:r>
              <a:rPr lang="en-GB" sz="2000" dirty="0">
                <a:solidFill>
                  <a:schemeClr val="bg2"/>
                </a:solidFill>
                <a:latin typeface="Roboto Mono" pitchFamily="49" charset="0"/>
                <a:ea typeface="Roboto Mono" pitchFamily="49" charset="0"/>
              </a:rPr>
              <a:t>used</a:t>
            </a:r>
            <a:r>
              <a:rPr lang="it-IT" sz="2000" dirty="0">
                <a:solidFill>
                  <a:schemeClr val="bg2"/>
                </a:solidFill>
                <a:latin typeface="Roboto Mono" pitchFamily="49" charset="0"/>
                <a:ea typeface="Roboto Mono" pitchFamily="49" charset="0"/>
              </a:rPr>
              <a:t> to monitor the system </a:t>
            </a:r>
            <a:r>
              <a:rPr lang="en-GB" sz="2000" dirty="0">
                <a:solidFill>
                  <a:schemeClr val="bg2"/>
                </a:solidFill>
                <a:latin typeface="Roboto Mono" pitchFamily="49" charset="0"/>
                <a:ea typeface="Roboto Mono" pitchFamily="49" charset="0"/>
              </a:rPr>
              <a:t>resources,</a:t>
            </a:r>
            <a:r>
              <a:rPr lang="it-IT" sz="2000" dirty="0">
                <a:solidFill>
                  <a:schemeClr val="bg2"/>
                </a:solidFill>
                <a:latin typeface="Roboto Mono" pitchFamily="49" charset="0"/>
                <a:ea typeface="Roboto Mono" pitchFamily="49" charset="0"/>
              </a:rPr>
              <a:t> like </a:t>
            </a:r>
            <a:r>
              <a:rPr lang="en-GB" sz="2000" dirty="0">
                <a:solidFill>
                  <a:schemeClr val="bg2"/>
                </a:solidFill>
                <a:latin typeface="Roboto Mono" pitchFamily="49" charset="0"/>
                <a:ea typeface="Roboto Mono" pitchFamily="49" charset="0"/>
              </a:rPr>
              <a:t>memory</a:t>
            </a:r>
            <a:r>
              <a:rPr lang="it-IT" sz="2000" dirty="0">
                <a:solidFill>
                  <a:schemeClr val="bg2"/>
                </a:solidFill>
                <a:latin typeface="Roboto Mono" pitchFamily="49" charset="0"/>
                <a:ea typeface="Roboto Mono" pitchFamily="49" charset="0"/>
              </a:rPr>
              <a:t> and CPU </a:t>
            </a:r>
            <a:r>
              <a:rPr lang="en-GB" sz="2000" dirty="0">
                <a:solidFill>
                  <a:schemeClr val="bg2"/>
                </a:solidFill>
                <a:latin typeface="Roboto Mono" pitchFamily="49" charset="0"/>
                <a:ea typeface="Roboto Mono" pitchFamily="49" charset="0"/>
              </a:rPr>
              <a:t>usage.</a:t>
            </a:r>
          </a:p>
          <a:p>
            <a:pPr marL="342900">
              <a:spcBef>
                <a:spcPts val="2100"/>
              </a:spcBef>
              <a:spcAft>
                <a:spcPts val="2100"/>
              </a:spcAft>
            </a:pPr>
            <a:r>
              <a:rPr lang="en-GB" sz="2000" dirty="0">
                <a:solidFill>
                  <a:schemeClr val="bg2"/>
                </a:solidFill>
                <a:latin typeface="Roboto Mono" pitchFamily="49" charset="0"/>
                <a:ea typeface="Roboto Mono" pitchFamily="49" charset="0"/>
              </a:rPr>
              <a:t>Used to monitor the resources allocate by the server before and during the attack.</a:t>
            </a:r>
          </a:p>
        </p:txBody>
      </p:sp>
    </p:spTree>
    <p:extLst>
      <p:ext uri="{BB962C8B-B14F-4D97-AF65-F5344CB8AC3E}">
        <p14:creationId xmlns:p14="http://schemas.microsoft.com/office/powerpoint/2010/main" val="2595075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Wireshark</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3" name="Google Shape;418;p26">
            <a:extLst>
              <a:ext uri="{FF2B5EF4-FFF2-40B4-BE49-F238E27FC236}">
                <a16:creationId xmlns:a16="http://schemas.microsoft.com/office/drawing/2014/main" id="{4ED45DBB-ED7C-A20E-CFC7-B48152D5951B}"/>
              </a:ext>
            </a:extLst>
          </p:cNvPr>
          <p:cNvSpPr txBox="1">
            <a:spLocks/>
          </p:cNvSpPr>
          <p:nvPr/>
        </p:nvSpPr>
        <p:spPr>
          <a:xfrm>
            <a:off x="793724" y="2031984"/>
            <a:ext cx="6711002"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GB" dirty="0">
                <a:solidFill>
                  <a:schemeClr val="accent3"/>
                </a:solidFill>
              </a:rPr>
              <a:t>Open-source network protocol analyser</a:t>
            </a:r>
            <a:endParaRPr lang="it-IT" dirty="0"/>
          </a:p>
        </p:txBody>
      </p:sp>
      <p:pic>
        <p:nvPicPr>
          <p:cNvPr id="5" name="Immagine 4" descr="Immagine che contiene nero, oscurità&#10;&#10;Descrizione generata automaticamente">
            <a:extLst>
              <a:ext uri="{FF2B5EF4-FFF2-40B4-BE49-F238E27FC236}">
                <a16:creationId xmlns:a16="http://schemas.microsoft.com/office/drawing/2014/main" id="{ACA449D5-3E3D-FDFF-2141-9DF28B17480D}"/>
              </a:ext>
            </a:extLst>
          </p:cNvPr>
          <p:cNvPicPr>
            <a:picLocks noChangeAspect="1"/>
          </p:cNvPicPr>
          <p:nvPr/>
        </p:nvPicPr>
        <p:blipFill>
          <a:blip r:embed="rId3">
            <a:alphaModFix amt="16000"/>
          </a:blip>
          <a:stretch>
            <a:fillRect/>
          </a:stretch>
        </p:blipFill>
        <p:spPr>
          <a:xfrm>
            <a:off x="1120987" y="897230"/>
            <a:ext cx="3528286" cy="745519"/>
          </a:xfrm>
          <a:prstGeom prst="rect">
            <a:avLst/>
          </a:prstGeom>
        </p:spPr>
      </p:pic>
      <p:sp>
        <p:nvSpPr>
          <p:cNvPr id="4" name="Google Shape;419;p26">
            <a:extLst>
              <a:ext uri="{FF2B5EF4-FFF2-40B4-BE49-F238E27FC236}">
                <a16:creationId xmlns:a16="http://schemas.microsoft.com/office/drawing/2014/main" id="{F0BCE4E3-9688-494B-04FA-1C8DE8593294}"/>
              </a:ext>
            </a:extLst>
          </p:cNvPr>
          <p:cNvSpPr txBox="1">
            <a:spLocks/>
          </p:cNvSpPr>
          <p:nvPr/>
        </p:nvSpPr>
        <p:spPr>
          <a:xfrm>
            <a:off x="1120987" y="2492062"/>
            <a:ext cx="6535503" cy="318081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spcBef>
                <a:spcPts val="2100"/>
              </a:spcBef>
              <a:spcAft>
                <a:spcPts val="2100"/>
              </a:spcAft>
            </a:pPr>
            <a:r>
              <a:rPr lang="en-GB" sz="2000" dirty="0">
                <a:solidFill>
                  <a:schemeClr val="bg2"/>
                </a:solidFill>
                <a:latin typeface="Roboto Mono" pitchFamily="49" charset="0"/>
                <a:ea typeface="Roboto Mono" pitchFamily="49" charset="0"/>
              </a:rPr>
              <a:t>Designed</a:t>
            </a:r>
            <a:r>
              <a:rPr lang="it-IT" sz="2000" dirty="0">
                <a:solidFill>
                  <a:schemeClr val="bg2"/>
                </a:solidFill>
                <a:latin typeface="Roboto Mono" pitchFamily="49" charset="0"/>
                <a:ea typeface="Roboto Mono" pitchFamily="49" charset="0"/>
              </a:rPr>
              <a:t> to</a:t>
            </a:r>
            <a:r>
              <a:rPr lang="en-GB" sz="2000" dirty="0"/>
              <a:t> capture, analyse, and display network traffic in real-time</a:t>
            </a:r>
            <a:endParaRPr lang="en-GB" sz="2000" dirty="0">
              <a:solidFill>
                <a:schemeClr val="bg2"/>
              </a:solidFill>
              <a:latin typeface="Roboto Mono" pitchFamily="49" charset="0"/>
              <a:ea typeface="Roboto Mono" pitchFamily="49" charset="0"/>
            </a:endParaRPr>
          </a:p>
          <a:p>
            <a:pPr marL="342900">
              <a:spcBef>
                <a:spcPts val="2100"/>
              </a:spcBef>
              <a:spcAft>
                <a:spcPts val="2100"/>
              </a:spcAft>
            </a:pPr>
            <a:r>
              <a:rPr lang="en-GB" sz="2000" dirty="0">
                <a:solidFill>
                  <a:schemeClr val="bg2"/>
                </a:solidFill>
                <a:latin typeface="Roboto Mono" pitchFamily="49" charset="0"/>
                <a:ea typeface="Roboto Mono" pitchFamily="49" charset="0"/>
              </a:rPr>
              <a:t>Used to monitor the status of the attack, in terms of number of packets sent, and the behaviour of the DNS server</a:t>
            </a:r>
          </a:p>
        </p:txBody>
      </p:sp>
    </p:spTree>
    <p:extLst>
      <p:ext uri="{BB962C8B-B14F-4D97-AF65-F5344CB8AC3E}">
        <p14:creationId xmlns:p14="http://schemas.microsoft.com/office/powerpoint/2010/main" val="1379747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4130279" y="2365683"/>
            <a:ext cx="6314486" cy="1972087"/>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sym typeface="Arial"/>
              </a:rPr>
              <a:t>DNS</a:t>
            </a:r>
            <a:r>
              <a:rPr lang="en" sz="7200" dirty="0"/>
              <a:t> server</a:t>
            </a:r>
            <a:br>
              <a:rPr lang="en" sz="7200" dirty="0"/>
            </a:br>
            <a:r>
              <a:rPr lang="en" sz="7200" dirty="0"/>
              <a:t>configuration</a:t>
            </a:r>
            <a:endParaRPr sz="72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412" name="Google Shape;412;p25"/>
          <p:cNvSpPr/>
          <p:nvPr/>
        </p:nvSpPr>
        <p:spPr>
          <a:xfrm>
            <a:off x="1962615" y="2321416"/>
            <a:ext cx="2000238" cy="1893195"/>
          </a:xfrm>
          <a:prstGeom prst="rect">
            <a:avLst/>
          </a:prstGeom>
        </p:spPr>
        <p:txBody>
          <a:bodyPr>
            <a:prstTxWarp prst="textPlain">
              <a:avLst/>
            </a:prstTxWarp>
          </a:bodyPr>
          <a:lstStyle/>
          <a:p>
            <a:pPr algn="ctr"/>
            <a:r>
              <a:rPr lang="en-GB" b="1" i="0" dirty="0">
                <a:ln>
                  <a:noFill/>
                </a:ln>
                <a:solidFill>
                  <a:schemeClr val="accent3"/>
                </a:solidFill>
                <a:latin typeface="Roboto Mono"/>
              </a:rPr>
              <a:t>05</a:t>
            </a:r>
          </a:p>
        </p:txBody>
      </p:sp>
    </p:spTree>
    <p:extLst>
      <p:ext uri="{BB962C8B-B14F-4D97-AF65-F5344CB8AC3E}">
        <p14:creationId xmlns:p14="http://schemas.microsoft.com/office/powerpoint/2010/main" val="419933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5"/>
            <a:ext cx="7272300" cy="5541705"/>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791514" y="1199609"/>
            <a:ext cx="9465156" cy="763500"/>
          </a:xfrm>
          <a:prstGeom prst="rect">
            <a:avLst/>
          </a:prstGeom>
        </p:spPr>
        <p:txBody>
          <a:bodyPr spcFirstLastPara="1" wrap="square" lIns="121900" tIns="121900" rIns="121900" bIns="121900" anchor="t" anchorCtr="0">
            <a:noAutofit/>
          </a:bodyPr>
          <a:lstStyle/>
          <a:p>
            <a:pPr marL="0" lvl="0" indent="0" algn="ctr">
              <a:lnSpc>
                <a:spcPct val="100000"/>
              </a:lnSpc>
              <a:buClr>
                <a:srgbClr val="000000"/>
              </a:buClr>
              <a:buFont typeface="Arial"/>
              <a:buNone/>
            </a:pPr>
            <a:r>
              <a:rPr lang="en" sz="4800" dirty="0">
                <a:solidFill>
                  <a:schemeClr val="accent3"/>
                </a:solidFill>
                <a:latin typeface="Roboto Mono"/>
                <a:cs typeface="Arial"/>
                <a:sym typeface="Arial"/>
              </a:rPr>
              <a:t>T</a:t>
            </a:r>
            <a:r>
              <a:rPr lang="en-GB" sz="4800" dirty="0">
                <a:solidFill>
                  <a:schemeClr val="accent3"/>
                </a:solidFill>
                <a:latin typeface="Roboto Mono"/>
                <a:cs typeface="Arial"/>
                <a:sym typeface="Arial"/>
              </a:rPr>
              <a:t>h</a:t>
            </a:r>
            <a:r>
              <a:rPr lang="en" sz="4800" dirty="0">
                <a:solidFill>
                  <a:schemeClr val="accent3"/>
                </a:solidFill>
                <a:latin typeface="Roboto Mono"/>
                <a:cs typeface="Arial"/>
                <a:sym typeface="Arial"/>
              </a:rPr>
              <a:t>e configuration</a:t>
            </a:r>
            <a:endParaRPr sz="4800" dirty="0">
              <a:solidFill>
                <a:schemeClr val="accent3"/>
              </a:solidFill>
              <a:latin typeface="Roboto Mono"/>
              <a:cs typeface="Arial"/>
              <a:sym typeface="Arial"/>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4" name="Google Shape;419;p26">
            <a:extLst>
              <a:ext uri="{FF2B5EF4-FFF2-40B4-BE49-F238E27FC236}">
                <a16:creationId xmlns:a16="http://schemas.microsoft.com/office/drawing/2014/main" id="{FE7E634F-4BC1-6FE2-A5D7-7DE95DF271A7}"/>
              </a:ext>
            </a:extLst>
          </p:cNvPr>
          <p:cNvSpPr txBox="1">
            <a:spLocks/>
          </p:cNvSpPr>
          <p:nvPr/>
        </p:nvSpPr>
        <p:spPr>
          <a:xfrm>
            <a:off x="683259" y="1999033"/>
            <a:ext cx="6515610" cy="425366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lnSpc>
                <a:spcPct val="100000"/>
              </a:lnSpc>
              <a:spcBef>
                <a:spcPts val="2100"/>
              </a:spcBef>
              <a:spcAft>
                <a:spcPts val="2100"/>
              </a:spcAft>
            </a:pPr>
            <a:r>
              <a:rPr lang="it-IT" sz="2000" dirty="0">
                <a:solidFill>
                  <a:schemeClr val="bg2"/>
                </a:solidFill>
                <a:latin typeface="Roboto Mono" pitchFamily="49" charset="0"/>
                <a:ea typeface="Roboto Mono" pitchFamily="49" charset="0"/>
              </a:rPr>
              <a:t>Running on Ubuntu 20.4 LTS</a:t>
            </a:r>
          </a:p>
          <a:p>
            <a:pPr marL="342900">
              <a:lnSpc>
                <a:spcPct val="100000"/>
              </a:lnSpc>
              <a:spcBef>
                <a:spcPts val="2100"/>
              </a:spcBef>
              <a:spcAft>
                <a:spcPts val="2100"/>
              </a:spcAft>
            </a:pPr>
            <a:r>
              <a:rPr lang="it-IT" sz="2000" dirty="0">
                <a:solidFill>
                  <a:schemeClr val="bg2"/>
                </a:solidFill>
                <a:latin typeface="Roboto Mono" pitchFamily="49" charset="0"/>
                <a:ea typeface="Roboto Mono" pitchFamily="49" charset="0"/>
              </a:rPr>
              <a:t>BIND9 </a:t>
            </a:r>
            <a:r>
              <a:rPr lang="en-GB" sz="2000" dirty="0">
                <a:solidFill>
                  <a:schemeClr val="bg2"/>
                </a:solidFill>
                <a:latin typeface="Roboto Mono" pitchFamily="49" charset="0"/>
                <a:ea typeface="Roboto Mono" pitchFamily="49" charset="0"/>
              </a:rPr>
              <a:t>implementation</a:t>
            </a:r>
          </a:p>
          <a:p>
            <a:pPr marL="342900">
              <a:lnSpc>
                <a:spcPct val="100000"/>
              </a:lnSpc>
              <a:spcBef>
                <a:spcPts val="2100"/>
              </a:spcBef>
              <a:spcAft>
                <a:spcPts val="2100"/>
              </a:spcAft>
            </a:pPr>
            <a:r>
              <a:rPr lang="en-GB" sz="2000" dirty="0">
                <a:solidFill>
                  <a:schemeClr val="bg2"/>
                </a:solidFill>
                <a:latin typeface="Roboto Mono" pitchFamily="49" charset="0"/>
                <a:ea typeface="Roboto Mono" pitchFamily="49" charset="0"/>
              </a:rPr>
              <a:t>Authoritative server for the domain “ediproject.com”</a:t>
            </a:r>
          </a:p>
          <a:p>
            <a:pPr marL="342900">
              <a:spcBef>
                <a:spcPts val="2100"/>
              </a:spcBef>
              <a:spcAft>
                <a:spcPts val="2100"/>
              </a:spcAft>
            </a:pPr>
            <a:r>
              <a:rPr lang="en-GB" sz="2000" dirty="0">
                <a:solidFill>
                  <a:schemeClr val="bg2"/>
                </a:solidFill>
                <a:latin typeface="Roboto Mono" pitchFamily="49" charset="0"/>
                <a:ea typeface="Roboto Mono" pitchFamily="49" charset="0"/>
              </a:rPr>
              <a:t>No security measures. The devices on the LAN were able perform all queries</a:t>
            </a:r>
          </a:p>
        </p:txBody>
      </p:sp>
    </p:spTree>
    <p:extLst>
      <p:ext uri="{BB962C8B-B14F-4D97-AF65-F5344CB8AC3E}">
        <p14:creationId xmlns:p14="http://schemas.microsoft.com/office/powerpoint/2010/main" val="17169823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400" dirty="0">
                <a:solidFill>
                  <a:schemeClr val="accent3"/>
                </a:solidFill>
                <a:latin typeface="Roboto Mono"/>
                <a:cs typeface="Arial"/>
              </a:rPr>
              <a:t>Resurce Records</a:t>
            </a:r>
            <a:endParaRPr sz="5400" dirty="0">
              <a:solidFill>
                <a:schemeClr val="accent3"/>
              </a:solidFill>
              <a:latin typeface="Roboto Mono"/>
              <a:cs typeface="Arial"/>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4" name="Google Shape;419;p26">
            <a:extLst>
              <a:ext uri="{FF2B5EF4-FFF2-40B4-BE49-F238E27FC236}">
                <a16:creationId xmlns:a16="http://schemas.microsoft.com/office/drawing/2014/main" id="{FE7E634F-4BC1-6FE2-A5D7-7DE95DF271A7}"/>
              </a:ext>
            </a:extLst>
          </p:cNvPr>
          <p:cNvSpPr txBox="1">
            <a:spLocks/>
          </p:cNvSpPr>
          <p:nvPr/>
        </p:nvSpPr>
        <p:spPr>
          <a:xfrm>
            <a:off x="1140880" y="2205470"/>
            <a:ext cx="6515610"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spcBef>
                <a:spcPts val="2100"/>
              </a:spcBef>
              <a:spcAft>
                <a:spcPts val="2100"/>
              </a:spcAft>
            </a:pPr>
            <a:r>
              <a:rPr lang="it-IT" sz="2000" dirty="0">
                <a:solidFill>
                  <a:schemeClr val="bg2"/>
                </a:solidFill>
                <a:latin typeface="Roboto Mono" pitchFamily="49" charset="0"/>
                <a:ea typeface="Roboto Mono" pitchFamily="49" charset="0"/>
              </a:rPr>
              <a:t>1 record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SOA</a:t>
            </a:r>
          </a:p>
          <a:p>
            <a:pPr marL="342900">
              <a:spcBef>
                <a:spcPts val="2100"/>
              </a:spcBef>
              <a:spcAft>
                <a:spcPts val="2100"/>
              </a:spcAft>
            </a:pPr>
            <a:r>
              <a:rPr lang="it-IT" sz="2000" dirty="0">
                <a:solidFill>
                  <a:schemeClr val="bg2"/>
                </a:solidFill>
                <a:latin typeface="Roboto Mono" pitchFamily="49" charset="0"/>
                <a:ea typeface="Roboto Mono" pitchFamily="49" charset="0"/>
              </a:rPr>
              <a:t>6 </a:t>
            </a:r>
            <a:r>
              <a:rPr lang="it-IT" sz="2000" dirty="0" err="1">
                <a:solidFill>
                  <a:schemeClr val="bg2"/>
                </a:solidFill>
                <a:latin typeface="Roboto Mono" pitchFamily="49" charset="0"/>
                <a:ea typeface="Roboto Mono" pitchFamily="49" charset="0"/>
              </a:rPr>
              <a:t>records</a:t>
            </a:r>
            <a:r>
              <a:rPr lang="it-IT" sz="2000" dirty="0">
                <a:solidFill>
                  <a:schemeClr val="bg2"/>
                </a:solidFill>
                <a:latin typeface="Roboto Mono" pitchFamily="49" charset="0"/>
                <a:ea typeface="Roboto Mono" pitchFamily="49" charset="0"/>
              </a:rPr>
              <a:t>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NS</a:t>
            </a:r>
          </a:p>
          <a:p>
            <a:pPr marL="342900">
              <a:spcBef>
                <a:spcPts val="2100"/>
              </a:spcBef>
              <a:spcAft>
                <a:spcPts val="2100"/>
              </a:spcAft>
            </a:pPr>
            <a:r>
              <a:rPr lang="it-IT" sz="2000" dirty="0">
                <a:solidFill>
                  <a:schemeClr val="bg2"/>
                </a:solidFill>
                <a:latin typeface="Roboto Mono" pitchFamily="49" charset="0"/>
                <a:ea typeface="Roboto Mono" pitchFamily="49" charset="0"/>
              </a:rPr>
              <a:t>5 </a:t>
            </a:r>
            <a:r>
              <a:rPr lang="it-IT" sz="2000" dirty="0" err="1">
                <a:solidFill>
                  <a:schemeClr val="bg2"/>
                </a:solidFill>
                <a:latin typeface="Roboto Mono" pitchFamily="49" charset="0"/>
                <a:ea typeface="Roboto Mono" pitchFamily="49" charset="0"/>
              </a:rPr>
              <a:t>records</a:t>
            </a:r>
            <a:r>
              <a:rPr lang="it-IT" sz="2000" dirty="0">
                <a:solidFill>
                  <a:schemeClr val="bg2"/>
                </a:solidFill>
                <a:latin typeface="Roboto Mono" pitchFamily="49" charset="0"/>
                <a:ea typeface="Roboto Mono" pitchFamily="49" charset="0"/>
              </a:rPr>
              <a:t>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MX</a:t>
            </a:r>
          </a:p>
          <a:p>
            <a:pPr marL="342900">
              <a:spcBef>
                <a:spcPts val="2100"/>
              </a:spcBef>
              <a:spcAft>
                <a:spcPts val="2100"/>
              </a:spcAft>
            </a:pPr>
            <a:r>
              <a:rPr lang="it-IT" sz="2000" dirty="0">
                <a:solidFill>
                  <a:schemeClr val="bg2"/>
                </a:solidFill>
                <a:latin typeface="Roboto Mono" pitchFamily="49" charset="0"/>
                <a:ea typeface="Roboto Mono" pitchFamily="49" charset="0"/>
              </a:rPr>
              <a:t>10 </a:t>
            </a:r>
            <a:r>
              <a:rPr lang="it-IT" sz="2000" dirty="0" err="1">
                <a:solidFill>
                  <a:schemeClr val="bg2"/>
                </a:solidFill>
                <a:latin typeface="Roboto Mono" pitchFamily="49" charset="0"/>
                <a:ea typeface="Roboto Mono" pitchFamily="49" charset="0"/>
              </a:rPr>
              <a:t>records</a:t>
            </a:r>
            <a:r>
              <a:rPr lang="it-IT" sz="2000" dirty="0">
                <a:solidFill>
                  <a:schemeClr val="bg2"/>
                </a:solidFill>
                <a:latin typeface="Roboto Mono" pitchFamily="49" charset="0"/>
                <a:ea typeface="Roboto Mono" pitchFamily="49" charset="0"/>
              </a:rPr>
              <a:t>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A</a:t>
            </a:r>
            <a:endParaRPr lang="en-GB" sz="2000"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37104894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49"/>
            <a:ext cx="8894400" cy="1054409"/>
          </a:xfrm>
          <a:prstGeom prst="rect">
            <a:avLst/>
          </a:prstGeom>
        </p:spPr>
        <p:txBody>
          <a:bodyPr spcFirstLastPara="1" wrap="square" lIns="121900" tIns="121900" rIns="121900" bIns="121900" anchor="t" anchorCtr="0">
            <a:noAutofit/>
          </a:bodyPr>
          <a:lstStyle/>
          <a:p>
            <a:pPr marL="0" lvl="0" indent="0" algn="l" rtl="0">
              <a:lnSpc>
                <a:spcPct val="115000"/>
              </a:lnSpc>
              <a:spcBef>
                <a:spcPts val="0"/>
              </a:spcBef>
              <a:spcAft>
                <a:spcPts val="2100"/>
              </a:spcAft>
              <a:buSzPts val="1800"/>
              <a:buNone/>
            </a:pPr>
            <a:r>
              <a:rPr lang="en-US" dirty="0"/>
              <a:t>Combining the capabilities of </a:t>
            </a:r>
            <a:r>
              <a:rPr lang="en-US" dirty="0">
                <a:solidFill>
                  <a:schemeClr val="accent1"/>
                </a:solidFill>
              </a:rPr>
              <a:t>multithreading</a:t>
            </a:r>
            <a:r>
              <a:rPr lang="en-US" dirty="0"/>
              <a:t>, IP </a:t>
            </a:r>
            <a:r>
              <a:rPr lang="en-US" dirty="0">
                <a:solidFill>
                  <a:schemeClr val="accent1"/>
                </a:solidFill>
              </a:rPr>
              <a:t>spoofing</a:t>
            </a:r>
            <a:r>
              <a:rPr lang="en-US" dirty="0"/>
              <a:t>, and </a:t>
            </a:r>
            <a:r>
              <a:rPr lang="en-US" dirty="0">
                <a:solidFill>
                  <a:schemeClr val="accent1"/>
                </a:solidFill>
              </a:rPr>
              <a:t>ping sweeping</a:t>
            </a:r>
            <a:r>
              <a:rPr lang="en-US" dirty="0"/>
              <a:t> to unlock new horizons in cybersecurity attacks!</a:t>
            </a:r>
            <a:endParaRPr lang="en-US" dirty="0">
              <a:solidFill>
                <a:schemeClr val="accent1"/>
              </a:solidFill>
            </a:endParaRPr>
          </a:p>
        </p:txBody>
      </p:sp>
      <p:sp>
        <p:nvSpPr>
          <p:cNvPr id="458" name="Google Shape;458;p31"/>
          <p:cNvSpPr txBox="1">
            <a:spLocks noGrp="1"/>
          </p:cNvSpPr>
          <p:nvPr>
            <p:ph type="title"/>
          </p:nvPr>
        </p:nvSpPr>
        <p:spPr>
          <a:xfrm>
            <a:off x="3926929" y="2389049"/>
            <a:ext cx="6730800" cy="969154"/>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sz="8000" dirty="0">
                <a:solidFill>
                  <a:srgbClr val="B9D4B4"/>
                </a:solidFill>
              </a:rPr>
              <a:t>Scripts</a:t>
            </a:r>
            <a:endParaRPr lang="it-IT" sz="6800" dirty="0">
              <a:solidFill>
                <a:srgbClr val="B9D4B4"/>
              </a:solidFil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lang="it-IT" b="1" i="0" dirty="0">
                <a:ln>
                  <a:noFill/>
                </a:ln>
                <a:solidFill>
                  <a:srgbClr val="96A494"/>
                </a:solidFill>
                <a:latin typeface="Roboto Mono"/>
              </a:rPr>
              <a:t>06</a:t>
            </a:r>
            <a:endParaRPr b="1" i="0" dirty="0">
              <a:ln>
                <a:noFill/>
              </a:ln>
              <a:solidFill>
                <a:srgbClr val="96A494"/>
              </a:solidFill>
              <a:latin typeface="Roboto Mono"/>
            </a:endParaRPr>
          </a:p>
        </p:txBody>
      </p:sp>
    </p:spTree>
    <p:extLst>
      <p:ext uri="{BB962C8B-B14F-4D97-AF65-F5344CB8AC3E}">
        <p14:creationId xmlns:p14="http://schemas.microsoft.com/office/powerpoint/2010/main" val="4024923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14"/>
          <p:cNvSpPr/>
          <p:nvPr/>
        </p:nvSpPr>
        <p:spPr>
          <a:xfrm>
            <a:off x="627600" y="680400"/>
            <a:ext cx="5662500" cy="5297400"/>
          </a:xfrm>
          <a:prstGeom prst="roundRect">
            <a:avLst>
              <a:gd name="adj" fmla="val 3539"/>
            </a:avLst>
          </a:prstGeom>
          <a:solidFill>
            <a:schemeClr val="lt2"/>
          </a:solidFill>
          <a:ln>
            <a:noFill/>
          </a:ln>
          <a:effectLst>
            <a:outerShdw blurRad="63500" sx="102000" sy="102000" algn="ctr" rotWithShape="0">
              <a:srgbClr val="000000">
                <a:alpha val="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88" name="Google Shape;388;p14"/>
          <p:cNvSpPr txBox="1">
            <a:spLocks noGrp="1"/>
          </p:cNvSpPr>
          <p:nvPr>
            <p:ph type="title"/>
          </p:nvPr>
        </p:nvSpPr>
        <p:spPr>
          <a:xfrm>
            <a:off x="925500" y="1020850"/>
            <a:ext cx="4707300" cy="2062500"/>
          </a:xfrm>
          <a:prstGeom prst="rect">
            <a:avLst/>
          </a:prstGeom>
          <a:noFill/>
          <a:ln>
            <a:noFill/>
          </a:ln>
        </p:spPr>
        <p:txBody>
          <a:bodyPr spcFirstLastPara="1" wrap="square" lIns="121900" tIns="121900" rIns="121900" bIns="121900" anchor="t" anchorCtr="0">
            <a:noAutofit/>
          </a:bodyPr>
          <a:lstStyle/>
          <a:p>
            <a:pPr marL="0" lvl="0" indent="0" algn="l" rtl="0">
              <a:lnSpc>
                <a:spcPct val="80000"/>
              </a:lnSpc>
              <a:spcBef>
                <a:spcPts val="0"/>
              </a:spcBef>
              <a:spcAft>
                <a:spcPts val="0"/>
              </a:spcAft>
              <a:buSzPts val="7000"/>
              <a:buNone/>
            </a:pPr>
            <a:r>
              <a:rPr lang="en" sz="5000">
                <a:solidFill>
                  <a:schemeClr val="accent1"/>
                </a:solidFill>
              </a:rPr>
              <a:t>DNS query</a:t>
            </a:r>
            <a:endParaRPr sz="5000">
              <a:solidFill>
                <a:schemeClr val="accent1"/>
              </a:solidFill>
            </a:endParaRPr>
          </a:p>
        </p:txBody>
      </p:sp>
      <p:sp>
        <p:nvSpPr>
          <p:cNvPr id="389" name="Google Shape;389;p14"/>
          <p:cNvSpPr txBox="1">
            <a:spLocks noGrp="1"/>
          </p:cNvSpPr>
          <p:nvPr>
            <p:ph type="body" idx="4294967295"/>
          </p:nvPr>
        </p:nvSpPr>
        <p:spPr>
          <a:xfrm>
            <a:off x="925500" y="2033957"/>
            <a:ext cx="5170500" cy="31830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2100"/>
              </a:spcBef>
              <a:spcAft>
                <a:spcPts val="0"/>
              </a:spcAft>
              <a:buSzPts val="1900"/>
              <a:buNone/>
            </a:pPr>
            <a:r>
              <a:rPr lang="en"/>
              <a:t>A script was created to build and send a custom DNS query.</a:t>
            </a:r>
            <a:endParaRPr/>
          </a:p>
          <a:p>
            <a:pPr marL="0" lvl="0" indent="0" algn="l" rtl="0">
              <a:lnSpc>
                <a:spcPct val="115000"/>
              </a:lnSpc>
              <a:spcBef>
                <a:spcPts val="2100"/>
              </a:spcBef>
              <a:spcAft>
                <a:spcPts val="0"/>
              </a:spcAft>
              <a:buSzPts val="1900"/>
              <a:buNone/>
            </a:pPr>
            <a:r>
              <a:rPr lang="en"/>
              <a:t>It allow us to:</a:t>
            </a:r>
            <a:endParaRPr/>
          </a:p>
          <a:p>
            <a:pPr marL="457200" lvl="0" indent="-342900" algn="l" rtl="0">
              <a:lnSpc>
                <a:spcPct val="115000"/>
              </a:lnSpc>
              <a:spcBef>
                <a:spcPts val="2100"/>
              </a:spcBef>
              <a:spcAft>
                <a:spcPts val="0"/>
              </a:spcAft>
              <a:buSzPts val="1800"/>
              <a:buChar char="●"/>
            </a:pPr>
            <a:r>
              <a:rPr lang="en"/>
              <a:t>Different DNS request type</a:t>
            </a:r>
            <a:endParaRPr/>
          </a:p>
          <a:p>
            <a:pPr marL="457200" lvl="0" indent="-342900" algn="l" rtl="0">
              <a:spcBef>
                <a:spcPts val="0"/>
              </a:spcBef>
              <a:spcAft>
                <a:spcPts val="0"/>
              </a:spcAft>
              <a:buSzPts val="1800"/>
              <a:buChar char="●"/>
            </a:pPr>
            <a:r>
              <a:rPr lang="en">
                <a:solidFill>
                  <a:schemeClr val="dk1"/>
                </a:solidFill>
              </a:rPr>
              <a:t>Edit the flags</a:t>
            </a:r>
            <a:endParaRPr/>
          </a:p>
          <a:p>
            <a:pPr marL="457200" lvl="0" indent="-342900" algn="l" rtl="0">
              <a:lnSpc>
                <a:spcPct val="115000"/>
              </a:lnSpc>
              <a:spcBef>
                <a:spcPts val="0"/>
              </a:spcBef>
              <a:spcAft>
                <a:spcPts val="0"/>
              </a:spcAft>
              <a:buSzPts val="1800"/>
              <a:buChar char="●"/>
            </a:pPr>
            <a:r>
              <a:rPr lang="en"/>
              <a:t>Specify spoofed IP</a:t>
            </a:r>
            <a:endParaRPr/>
          </a:p>
          <a:p>
            <a:pPr marL="457200" lvl="0" indent="-342900" algn="l" rtl="0">
              <a:lnSpc>
                <a:spcPct val="115000"/>
              </a:lnSpc>
              <a:spcBef>
                <a:spcPts val="0"/>
              </a:spcBef>
              <a:spcAft>
                <a:spcPts val="0"/>
              </a:spcAft>
              <a:buSzPts val="1800"/>
              <a:buChar char="●"/>
            </a:pPr>
            <a:r>
              <a:rPr lang="en"/>
              <a:t>Use multithreading</a:t>
            </a: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2100"/>
              </a:spcAft>
              <a:buSzPts val="1900"/>
              <a:buNone/>
            </a:pPr>
            <a:endParaRPr/>
          </a:p>
        </p:txBody>
      </p:sp>
      <p:grpSp>
        <p:nvGrpSpPr>
          <p:cNvPr id="390" name="Google Shape;390;p14"/>
          <p:cNvGrpSpPr/>
          <p:nvPr/>
        </p:nvGrpSpPr>
        <p:grpSpPr>
          <a:xfrm>
            <a:off x="780846" y="826284"/>
            <a:ext cx="635280" cy="147600"/>
            <a:chOff x="2147366" y="4139382"/>
            <a:chExt cx="635280" cy="147600"/>
          </a:xfrm>
        </p:grpSpPr>
        <p:sp>
          <p:nvSpPr>
            <p:cNvPr id="391" name="Google Shape;391;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92" name="Google Shape;392;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93" name="Google Shape;393;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pic>
        <p:nvPicPr>
          <p:cNvPr id="394" name="Google Shape;394;p14"/>
          <p:cNvPicPr preferRelativeResize="0"/>
          <p:nvPr/>
        </p:nvPicPr>
        <p:blipFill>
          <a:blip r:embed="rId3">
            <a:alphaModFix/>
          </a:blip>
          <a:stretch>
            <a:fillRect/>
          </a:stretch>
        </p:blipFill>
        <p:spPr>
          <a:xfrm>
            <a:off x="6442500" y="678925"/>
            <a:ext cx="5597101" cy="530034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g25182b5b71e_0_42"/>
          <p:cNvSpPr/>
          <p:nvPr/>
        </p:nvSpPr>
        <p:spPr>
          <a:xfrm>
            <a:off x="627600" y="680400"/>
            <a:ext cx="5662500" cy="5297400"/>
          </a:xfrm>
          <a:prstGeom prst="roundRect">
            <a:avLst>
              <a:gd name="adj" fmla="val 3539"/>
            </a:avLst>
          </a:prstGeom>
          <a:solidFill>
            <a:schemeClr val="lt2"/>
          </a:solidFill>
          <a:ln>
            <a:noFill/>
          </a:ln>
          <a:effectLst>
            <a:outerShdw blurRad="63500" sx="102000" sy="102000" algn="ctr" rotWithShape="0">
              <a:srgbClr val="000000">
                <a:alpha val="94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00" name="Google Shape;400;g25182b5b71e_0_42"/>
          <p:cNvSpPr txBox="1">
            <a:spLocks noGrp="1"/>
          </p:cNvSpPr>
          <p:nvPr>
            <p:ph type="title"/>
          </p:nvPr>
        </p:nvSpPr>
        <p:spPr>
          <a:xfrm>
            <a:off x="925500" y="1020850"/>
            <a:ext cx="4707300" cy="2062500"/>
          </a:xfrm>
          <a:prstGeom prst="rect">
            <a:avLst/>
          </a:prstGeom>
          <a:noFill/>
          <a:ln>
            <a:noFill/>
          </a:ln>
        </p:spPr>
        <p:txBody>
          <a:bodyPr spcFirstLastPara="1" wrap="square" lIns="121900" tIns="121900" rIns="121900" bIns="121900" anchor="t" anchorCtr="0">
            <a:noAutofit/>
          </a:bodyPr>
          <a:lstStyle/>
          <a:p>
            <a:pPr marL="0" lvl="0" indent="0" algn="l" rtl="0">
              <a:lnSpc>
                <a:spcPct val="80000"/>
              </a:lnSpc>
              <a:spcBef>
                <a:spcPts val="0"/>
              </a:spcBef>
              <a:spcAft>
                <a:spcPts val="0"/>
              </a:spcAft>
              <a:buSzPts val="7000"/>
              <a:buNone/>
            </a:pPr>
            <a:r>
              <a:rPr lang="en" sz="5000">
                <a:solidFill>
                  <a:schemeClr val="accent1"/>
                </a:solidFill>
              </a:rPr>
              <a:t>DNS script</a:t>
            </a:r>
            <a:endParaRPr sz="5000">
              <a:solidFill>
                <a:schemeClr val="accent1"/>
              </a:solidFill>
            </a:endParaRPr>
          </a:p>
        </p:txBody>
      </p:sp>
      <p:sp>
        <p:nvSpPr>
          <p:cNvPr id="401" name="Google Shape;401;g25182b5b71e_0_42"/>
          <p:cNvSpPr txBox="1">
            <a:spLocks noGrp="1"/>
          </p:cNvSpPr>
          <p:nvPr>
            <p:ph type="body" idx="4294967295"/>
          </p:nvPr>
        </p:nvSpPr>
        <p:spPr>
          <a:xfrm>
            <a:off x="925500" y="2033957"/>
            <a:ext cx="5170500" cy="31830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2100"/>
              </a:spcBef>
              <a:spcAft>
                <a:spcPts val="2100"/>
              </a:spcAft>
              <a:buSzPts val="1900"/>
              <a:buNone/>
            </a:pPr>
            <a:r>
              <a:rPr lang="en" dirty="0"/>
              <a:t>The script was created in python using dnspython library to build the DNS packet and Scapy library to handle the IP header.</a:t>
            </a:r>
            <a:endParaRPr dirty="0"/>
          </a:p>
        </p:txBody>
      </p:sp>
      <p:grpSp>
        <p:nvGrpSpPr>
          <p:cNvPr id="402" name="Google Shape;402;g25182b5b71e_0_42"/>
          <p:cNvGrpSpPr/>
          <p:nvPr/>
        </p:nvGrpSpPr>
        <p:grpSpPr>
          <a:xfrm>
            <a:off x="780846" y="826284"/>
            <a:ext cx="635280" cy="147600"/>
            <a:chOff x="2147366" y="4139382"/>
            <a:chExt cx="635280" cy="147600"/>
          </a:xfrm>
        </p:grpSpPr>
        <p:sp>
          <p:nvSpPr>
            <p:cNvPr id="403" name="Google Shape;403;g25182b5b71e_0_4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04" name="Google Shape;404;g25182b5b71e_0_4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05" name="Google Shape;405;g25182b5b71e_0_4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pic>
        <p:nvPicPr>
          <p:cNvPr id="406" name="Google Shape;406;g25182b5b71e_0_42"/>
          <p:cNvPicPr preferRelativeResize="0"/>
          <p:nvPr/>
        </p:nvPicPr>
        <p:blipFill>
          <a:blip r:embed="rId3">
            <a:alphaModFix/>
          </a:blip>
          <a:stretch>
            <a:fillRect/>
          </a:stretch>
        </p:blipFill>
        <p:spPr>
          <a:xfrm>
            <a:off x="6456300" y="1428675"/>
            <a:ext cx="5597099" cy="380085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g25182b5b71e_0_29"/>
          <p:cNvSpPr/>
          <p:nvPr/>
        </p:nvSpPr>
        <p:spPr>
          <a:xfrm>
            <a:off x="627600" y="680400"/>
            <a:ext cx="5662500" cy="5297400"/>
          </a:xfrm>
          <a:prstGeom prst="roundRect">
            <a:avLst>
              <a:gd name="adj" fmla="val 3539"/>
            </a:avLst>
          </a:prstGeom>
          <a:solidFill>
            <a:schemeClr val="lt2"/>
          </a:solidFill>
          <a:ln>
            <a:noFill/>
          </a:ln>
          <a:effectLst>
            <a:outerShdw blurRad="63500" sx="102000" sy="102000" algn="ctr" rotWithShape="0">
              <a:srgbClr val="000000">
                <a:alpha val="94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12" name="Google Shape;412;g25182b5b71e_0_29"/>
          <p:cNvSpPr txBox="1">
            <a:spLocks noGrp="1"/>
          </p:cNvSpPr>
          <p:nvPr>
            <p:ph type="title"/>
          </p:nvPr>
        </p:nvSpPr>
        <p:spPr>
          <a:xfrm>
            <a:off x="925500" y="1020850"/>
            <a:ext cx="4707300" cy="2062500"/>
          </a:xfrm>
          <a:prstGeom prst="rect">
            <a:avLst/>
          </a:prstGeom>
          <a:noFill/>
          <a:ln>
            <a:noFill/>
          </a:ln>
        </p:spPr>
        <p:txBody>
          <a:bodyPr spcFirstLastPara="1" wrap="square" lIns="121900" tIns="121900" rIns="121900" bIns="121900" anchor="t" anchorCtr="0">
            <a:noAutofit/>
          </a:bodyPr>
          <a:lstStyle/>
          <a:p>
            <a:pPr marL="0" lvl="0" indent="0" algn="l" rtl="0">
              <a:lnSpc>
                <a:spcPct val="80000"/>
              </a:lnSpc>
              <a:spcBef>
                <a:spcPts val="0"/>
              </a:spcBef>
              <a:spcAft>
                <a:spcPts val="0"/>
              </a:spcAft>
              <a:buSzPts val="7000"/>
              <a:buNone/>
            </a:pPr>
            <a:r>
              <a:rPr lang="en" sz="5000">
                <a:solidFill>
                  <a:schemeClr val="accent1"/>
                </a:solidFill>
              </a:rPr>
              <a:t>Multithreading</a:t>
            </a:r>
            <a:endParaRPr sz="5000">
              <a:solidFill>
                <a:schemeClr val="accent1"/>
              </a:solidFill>
            </a:endParaRPr>
          </a:p>
        </p:txBody>
      </p:sp>
      <p:sp>
        <p:nvSpPr>
          <p:cNvPr id="413" name="Google Shape;413;g25182b5b71e_0_29"/>
          <p:cNvSpPr txBox="1">
            <a:spLocks noGrp="1"/>
          </p:cNvSpPr>
          <p:nvPr>
            <p:ph type="body" idx="4294967295"/>
          </p:nvPr>
        </p:nvSpPr>
        <p:spPr>
          <a:xfrm>
            <a:off x="925500" y="2033957"/>
            <a:ext cx="5170500" cy="31830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2100"/>
              </a:spcBef>
              <a:spcAft>
                <a:spcPts val="0"/>
              </a:spcAft>
              <a:buNone/>
            </a:pPr>
            <a:r>
              <a:rPr lang="en"/>
              <a:t>It was implemented using </a:t>
            </a:r>
            <a:r>
              <a:rPr lang="en">
                <a:solidFill>
                  <a:schemeClr val="accent1"/>
                </a:solidFill>
              </a:rPr>
              <a:t>threading </a:t>
            </a:r>
            <a:r>
              <a:rPr lang="en"/>
              <a:t>python library. By default is disabled, but is possible to specify the number of thread to use for the attack. It is also possible handle the total number of DNS request sent.</a:t>
            </a: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2100"/>
              </a:spcAft>
              <a:buSzPts val="1900"/>
              <a:buNone/>
            </a:pPr>
            <a:endParaRPr/>
          </a:p>
        </p:txBody>
      </p:sp>
      <p:grpSp>
        <p:nvGrpSpPr>
          <p:cNvPr id="414" name="Google Shape;414;g25182b5b71e_0_29"/>
          <p:cNvGrpSpPr/>
          <p:nvPr/>
        </p:nvGrpSpPr>
        <p:grpSpPr>
          <a:xfrm>
            <a:off x="780846" y="826284"/>
            <a:ext cx="635280" cy="147600"/>
            <a:chOff x="2147366" y="4139382"/>
            <a:chExt cx="635280" cy="147600"/>
          </a:xfrm>
        </p:grpSpPr>
        <p:sp>
          <p:nvSpPr>
            <p:cNvPr id="415" name="Google Shape;415;g25182b5b71e_0_29"/>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16" name="Google Shape;416;g25182b5b71e_0_29"/>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17" name="Google Shape;417;g25182b5b71e_0_29"/>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pic>
        <p:nvPicPr>
          <p:cNvPr id="418" name="Google Shape;418;g25182b5b71e_0_29"/>
          <p:cNvPicPr preferRelativeResize="0"/>
          <p:nvPr/>
        </p:nvPicPr>
        <p:blipFill>
          <a:blip r:embed="rId3">
            <a:alphaModFix/>
          </a:blip>
          <a:stretch>
            <a:fillRect/>
          </a:stretch>
        </p:blipFill>
        <p:spPr>
          <a:xfrm>
            <a:off x="6442500" y="1581263"/>
            <a:ext cx="5162550" cy="34956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g25182b5b71e_0_16"/>
          <p:cNvSpPr/>
          <p:nvPr/>
        </p:nvSpPr>
        <p:spPr>
          <a:xfrm>
            <a:off x="627600" y="680400"/>
            <a:ext cx="5662500" cy="5297400"/>
          </a:xfrm>
          <a:prstGeom prst="roundRect">
            <a:avLst>
              <a:gd name="adj" fmla="val 3539"/>
            </a:avLst>
          </a:prstGeom>
          <a:solidFill>
            <a:schemeClr val="lt2"/>
          </a:solidFill>
          <a:ln>
            <a:noFill/>
          </a:ln>
          <a:effectLst>
            <a:outerShdw blurRad="63500" sx="102000" sy="102000" algn="ctr" rotWithShape="0">
              <a:srgbClr val="000000">
                <a:alpha val="94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24" name="Google Shape;424;g25182b5b71e_0_16"/>
          <p:cNvSpPr txBox="1">
            <a:spLocks noGrp="1"/>
          </p:cNvSpPr>
          <p:nvPr>
            <p:ph type="title"/>
          </p:nvPr>
        </p:nvSpPr>
        <p:spPr>
          <a:xfrm>
            <a:off x="925500" y="1020850"/>
            <a:ext cx="4707300" cy="2062500"/>
          </a:xfrm>
          <a:prstGeom prst="rect">
            <a:avLst/>
          </a:prstGeom>
          <a:noFill/>
          <a:ln>
            <a:noFill/>
          </a:ln>
        </p:spPr>
        <p:txBody>
          <a:bodyPr spcFirstLastPara="1" wrap="square" lIns="121900" tIns="121900" rIns="121900" bIns="121900" anchor="t" anchorCtr="0">
            <a:noAutofit/>
          </a:bodyPr>
          <a:lstStyle/>
          <a:p>
            <a:pPr marL="0" lvl="0" indent="0" algn="l" rtl="0">
              <a:lnSpc>
                <a:spcPct val="80000"/>
              </a:lnSpc>
              <a:spcBef>
                <a:spcPts val="0"/>
              </a:spcBef>
              <a:spcAft>
                <a:spcPts val="0"/>
              </a:spcAft>
              <a:buSzPts val="7000"/>
              <a:buNone/>
            </a:pPr>
            <a:r>
              <a:rPr lang="en" sz="5000"/>
              <a:t>IP </a:t>
            </a:r>
            <a:r>
              <a:rPr lang="en" sz="5000">
                <a:solidFill>
                  <a:schemeClr val="accent1"/>
                </a:solidFill>
              </a:rPr>
              <a:t>Spoofing</a:t>
            </a:r>
            <a:endParaRPr sz="5000">
              <a:solidFill>
                <a:schemeClr val="accent1"/>
              </a:solidFill>
            </a:endParaRPr>
          </a:p>
        </p:txBody>
      </p:sp>
      <p:sp>
        <p:nvSpPr>
          <p:cNvPr id="425" name="Google Shape;425;g25182b5b71e_0_16"/>
          <p:cNvSpPr txBox="1">
            <a:spLocks noGrp="1"/>
          </p:cNvSpPr>
          <p:nvPr>
            <p:ph type="body" idx="4294967295"/>
          </p:nvPr>
        </p:nvSpPr>
        <p:spPr>
          <a:xfrm>
            <a:off x="925500" y="2033957"/>
            <a:ext cx="5170500" cy="31830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2100"/>
              </a:spcBef>
              <a:spcAft>
                <a:spcPts val="0"/>
              </a:spcAft>
              <a:buSzPts val="1900"/>
              <a:buNone/>
            </a:pPr>
            <a:r>
              <a:rPr lang="en"/>
              <a:t>Was performed using the </a:t>
            </a:r>
            <a:r>
              <a:rPr lang="en">
                <a:solidFill>
                  <a:schemeClr val="accent1"/>
                </a:solidFill>
              </a:rPr>
              <a:t>ping sweeping</a:t>
            </a:r>
            <a:r>
              <a:rPr lang="en"/>
              <a:t> technique. Its purpose was to identify active hosts within a specific network range. By crafting </a:t>
            </a:r>
            <a:r>
              <a:rPr lang="en">
                <a:solidFill>
                  <a:schemeClr val="accent1"/>
                </a:solidFill>
              </a:rPr>
              <a:t>Address Resolution Protocol</a:t>
            </a:r>
            <a:r>
              <a:rPr lang="en"/>
              <a:t> (</a:t>
            </a:r>
            <a:r>
              <a:rPr lang="en">
                <a:solidFill>
                  <a:schemeClr val="accent1"/>
                </a:solidFill>
              </a:rPr>
              <a:t>ARP</a:t>
            </a:r>
            <a:r>
              <a:rPr lang="en"/>
              <a:t>) request packets and sending them to the network, capture the responses and extract the IP addresses of the active hosts.</a:t>
            </a: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2100"/>
              </a:spcAft>
              <a:buSzPts val="1900"/>
              <a:buNone/>
            </a:pPr>
            <a:endParaRPr/>
          </a:p>
        </p:txBody>
      </p:sp>
      <p:grpSp>
        <p:nvGrpSpPr>
          <p:cNvPr id="426" name="Google Shape;426;g25182b5b71e_0_16"/>
          <p:cNvGrpSpPr/>
          <p:nvPr/>
        </p:nvGrpSpPr>
        <p:grpSpPr>
          <a:xfrm>
            <a:off x="780846" y="826284"/>
            <a:ext cx="635280" cy="147600"/>
            <a:chOff x="2147366" y="4139382"/>
            <a:chExt cx="635280" cy="147600"/>
          </a:xfrm>
        </p:grpSpPr>
        <p:sp>
          <p:nvSpPr>
            <p:cNvPr id="427" name="Google Shape;427;g25182b5b71e_0_1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28" name="Google Shape;428;g25182b5b71e_0_1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29" name="Google Shape;429;g25182b5b71e_0_1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pic>
        <p:nvPicPr>
          <p:cNvPr id="430" name="Google Shape;430;g25182b5b71e_0_16"/>
          <p:cNvPicPr preferRelativeResize="0"/>
          <p:nvPr/>
        </p:nvPicPr>
        <p:blipFill>
          <a:blip r:embed="rId3">
            <a:alphaModFix/>
          </a:blip>
          <a:stretch>
            <a:fillRect/>
          </a:stretch>
        </p:blipFill>
        <p:spPr>
          <a:xfrm>
            <a:off x="6394950" y="1200801"/>
            <a:ext cx="5662500" cy="4256600"/>
          </a:xfrm>
          <a:prstGeom prst="rect">
            <a:avLst/>
          </a:prstGeom>
          <a:noFill/>
          <a:ln>
            <a:noFill/>
          </a:ln>
          <a:effectLst>
            <a:outerShdw blurRad="63500" sx="102000" sy="102000" algn="ctr" rotWithShape="0">
              <a:srgbClr val="000000">
                <a:alpha val="941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25"/>
          <p:cNvSpPr txBox="1">
            <a:spLocks noGrp="1"/>
          </p:cNvSpPr>
          <p:nvPr>
            <p:ph type="body" idx="1"/>
          </p:nvPr>
        </p:nvSpPr>
        <p:spPr>
          <a:xfrm>
            <a:off x="1653300" y="4052850"/>
            <a:ext cx="8894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Distributed Denial of Service (DDoS) is a cyber attack aimed at running out of service a given target.</a:t>
            </a:r>
            <a:endParaRPr dirty="0">
              <a:solidFill>
                <a:schemeClr val="accent1"/>
              </a:solidFill>
            </a:endParaRPr>
          </a:p>
        </p:txBody>
      </p:sp>
      <p:sp>
        <p:nvSpPr>
          <p:cNvPr id="411" name="Google Shape;411;p25"/>
          <p:cNvSpPr txBox="1">
            <a:spLocks noGrp="1"/>
          </p:cNvSpPr>
          <p:nvPr>
            <p:ph type="title"/>
          </p:nvPr>
        </p:nvSpPr>
        <p:spPr>
          <a:xfrm>
            <a:off x="3731490" y="2363254"/>
            <a:ext cx="7345500" cy="1065746"/>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t>DDoS </a:t>
            </a:r>
            <a:r>
              <a:rPr lang="en" sz="7200" dirty="0">
                <a:solidFill>
                  <a:schemeClr val="accent1"/>
                </a:solidFill>
                <a:latin typeface="Roboto" panose="02000000000000000000" pitchFamily="2" charset="0"/>
                <a:ea typeface="Roboto" panose="02000000000000000000" pitchFamily="2" charset="0"/>
                <a:cs typeface="Roboto" panose="02000000000000000000" pitchFamily="2" charset="0"/>
                <a:sym typeface="Roboto Mono"/>
              </a:rPr>
              <a:t>Attack</a:t>
            </a:r>
            <a:r>
              <a:rPr lang="en" sz="7200" dirty="0"/>
              <a:t> </a:t>
            </a:r>
            <a:endParaRPr sz="7200" dirty="0"/>
          </a:p>
        </p:txBody>
      </p:sp>
      <p:sp>
        <p:nvSpPr>
          <p:cNvPr id="412" name="Google Shape;412;p25"/>
          <p:cNvSpPr/>
          <p:nvPr/>
        </p:nvSpPr>
        <p:spPr>
          <a:xfrm>
            <a:off x="1663550" y="2130577"/>
            <a:ext cx="1627849" cy="1486099"/>
          </a:xfrm>
          <a:prstGeom prst="rect">
            <a:avLst/>
          </a:prstGeom>
        </p:spPr>
        <p:txBody>
          <a:bodyPr>
            <a:prstTxWarp prst="textPlain">
              <a:avLst/>
            </a:prstTxWarp>
          </a:bodyPr>
          <a:lstStyle/>
          <a:p>
            <a:pPr lvl="0" algn="ctr"/>
            <a:r>
              <a:rPr b="1" i="0" dirty="0">
                <a:ln>
                  <a:noFill/>
                </a:ln>
                <a:solidFill>
                  <a:schemeClr val="accent1"/>
                </a:solidFill>
                <a:latin typeface="Roboto Mono"/>
              </a:rPr>
              <a:t>01</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50"/>
            <a:ext cx="8894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What happened to the </a:t>
            </a:r>
            <a:r>
              <a:rPr lang="en" dirty="0">
                <a:solidFill>
                  <a:srgbClr val="B9D4B4"/>
                </a:solidFill>
              </a:rPr>
              <a:t>DNS server </a:t>
            </a:r>
            <a:r>
              <a:rPr lang="en" dirty="0"/>
              <a:t>and to the target of the reflection </a:t>
            </a:r>
            <a:r>
              <a:rPr lang="en" dirty="0">
                <a:solidFill>
                  <a:srgbClr val="B9D4B4"/>
                </a:solidFill>
              </a:rPr>
              <a:t>attack</a:t>
            </a:r>
            <a:r>
              <a:rPr lang="en" dirty="0"/>
              <a:t>?</a:t>
            </a:r>
            <a:endParaRPr dirty="0">
              <a:solidFill>
                <a:schemeClr val="accent3"/>
              </a:solidFill>
            </a:endParaRPr>
          </a:p>
        </p:txBody>
      </p:sp>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sz="5800" dirty="0"/>
              <a:t>Experimental </a:t>
            </a:r>
            <a:r>
              <a:rPr lang="it-IT" sz="5800" dirty="0">
                <a:solidFill>
                  <a:srgbClr val="B9D4B4"/>
                </a:solidFill>
              </a:rPr>
              <a:t>RESULTS</a:t>
            </a:r>
            <a:endParaRPr lang="it-IT" sz="6800" dirty="0">
              <a:solidFill>
                <a:srgbClr val="B9D4B4"/>
              </a:solidFil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lang="it-IT" b="1" i="0" dirty="0">
                <a:ln>
                  <a:noFill/>
                </a:ln>
                <a:solidFill>
                  <a:srgbClr val="96A494"/>
                </a:solidFill>
                <a:latin typeface="Roboto Mono"/>
              </a:rPr>
              <a:t>07</a:t>
            </a:r>
            <a:endParaRPr b="1" i="0" dirty="0">
              <a:ln>
                <a:noFill/>
              </a:ln>
              <a:solidFill>
                <a:srgbClr val="96A494"/>
              </a:solidFill>
              <a:latin typeface="Roboto Mon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23"/>
          <p:cNvSpPr txBox="1">
            <a:spLocks noGrp="1"/>
          </p:cNvSpPr>
          <p:nvPr>
            <p:ph type="title"/>
          </p:nvPr>
        </p:nvSpPr>
        <p:spPr>
          <a:xfrm>
            <a:off x="1306384" y="1686724"/>
            <a:ext cx="5634681" cy="1211501"/>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3"/>
                </a:solidFill>
              </a:rPr>
              <a:t>AMPLIFICATION</a:t>
            </a:r>
            <a:r>
              <a:rPr lang="en" sz="3600" dirty="0"/>
              <a:t> FACTOR</a:t>
            </a:r>
            <a:endParaRPr sz="3600" dirty="0"/>
          </a:p>
        </p:txBody>
      </p:sp>
      <p:sp>
        <p:nvSpPr>
          <p:cNvPr id="387" name="Google Shape;387;p23"/>
          <p:cNvSpPr txBox="1">
            <a:spLocks noGrp="1"/>
          </p:cNvSpPr>
          <p:nvPr>
            <p:ph type="body" idx="1"/>
          </p:nvPr>
        </p:nvSpPr>
        <p:spPr>
          <a:xfrm>
            <a:off x="1306384" y="2898225"/>
            <a:ext cx="5322600" cy="2537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2400" dirty="0">
                <a:solidFill>
                  <a:schemeClr val="accent3"/>
                </a:solidFill>
              </a:rPr>
              <a:t>The</a:t>
            </a:r>
            <a:r>
              <a:rPr lang="en" dirty="0">
                <a:solidFill>
                  <a:schemeClr val="accent3"/>
                </a:solidFill>
              </a:rPr>
              <a:t> </a:t>
            </a:r>
            <a:r>
              <a:rPr lang="en" sz="2400" dirty="0">
                <a:solidFill>
                  <a:schemeClr val="accent3"/>
                </a:solidFill>
              </a:rPr>
              <a:t>AF</a:t>
            </a:r>
            <a:r>
              <a:rPr lang="en" dirty="0">
                <a:solidFill>
                  <a:schemeClr val="accent3"/>
                </a:solidFill>
              </a:rPr>
              <a:t> </a:t>
            </a:r>
            <a:r>
              <a:rPr lang="en" dirty="0"/>
              <a:t>depends on the request type.</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A </a:t>
            </a:r>
            <a:r>
              <a:rPr lang="it-IT" sz="2400" dirty="0">
                <a:solidFill>
                  <a:schemeClr val="accent3"/>
                </a:solidFill>
              </a:rPr>
              <a:t>BIG</a:t>
            </a:r>
            <a:r>
              <a:rPr lang="it-IT" dirty="0"/>
              <a:t> </a:t>
            </a:r>
            <a:r>
              <a:rPr lang="it-IT" dirty="0" err="1"/>
              <a:t>Amplification</a:t>
            </a:r>
            <a:r>
              <a:rPr lang="it-IT" dirty="0"/>
              <a:t> </a:t>
            </a:r>
            <a:r>
              <a:rPr lang="it-IT" dirty="0" err="1"/>
              <a:t>Factor</a:t>
            </a:r>
            <a:r>
              <a:rPr lang="it-IT" dirty="0"/>
              <a:t> </a:t>
            </a:r>
            <a:r>
              <a:rPr lang="it-IT" dirty="0" err="1"/>
              <a:t>is</a:t>
            </a:r>
            <a:r>
              <a:rPr lang="it-IT" dirty="0"/>
              <a:t> </a:t>
            </a:r>
            <a:r>
              <a:rPr lang="it-IT" dirty="0" err="1"/>
              <a:t>beneficial</a:t>
            </a:r>
            <a:r>
              <a:rPr lang="it-IT" dirty="0"/>
              <a:t> for the </a:t>
            </a:r>
            <a:r>
              <a:rPr lang="it-IT" dirty="0" err="1"/>
              <a:t>attacker</a:t>
            </a:r>
            <a:r>
              <a:rPr lang="it-IT" dirty="0"/>
              <a:t>, </a:t>
            </a:r>
            <a:r>
              <a:rPr lang="it-IT" dirty="0" err="1"/>
              <a:t>which</a:t>
            </a:r>
            <a:r>
              <a:rPr lang="it-IT" dirty="0"/>
              <a:t> </a:t>
            </a:r>
            <a:r>
              <a:rPr lang="it-IT" dirty="0" err="1"/>
              <a:t>will</a:t>
            </a:r>
            <a:r>
              <a:rPr lang="it-IT" dirty="0"/>
              <a:t> </a:t>
            </a:r>
            <a:r>
              <a:rPr lang="it-IT" dirty="0" err="1"/>
              <a:t>need</a:t>
            </a:r>
            <a:r>
              <a:rPr lang="it-IT" dirty="0"/>
              <a:t> to use </a:t>
            </a:r>
            <a:r>
              <a:rPr lang="it-IT" dirty="0" err="1"/>
              <a:t>fewer</a:t>
            </a:r>
            <a:r>
              <a:rPr lang="it-IT" dirty="0"/>
              <a:t> </a:t>
            </a:r>
            <a:r>
              <a:rPr lang="it-IT" dirty="0" err="1"/>
              <a:t>resources</a:t>
            </a:r>
            <a:endParaRPr lang="it-IT" dirty="0"/>
          </a:p>
        </p:txBody>
      </p:sp>
      <p:pic>
        <p:nvPicPr>
          <p:cNvPr id="3" name="Immagine 2">
            <a:extLst>
              <a:ext uri="{FF2B5EF4-FFF2-40B4-BE49-F238E27FC236}">
                <a16:creationId xmlns:a16="http://schemas.microsoft.com/office/drawing/2014/main" id="{A0AD9B97-3F71-05FD-10AB-AF8DA62242EF}"/>
              </a:ext>
            </a:extLst>
          </p:cNvPr>
          <p:cNvPicPr>
            <a:picLocks noChangeAspect="1"/>
          </p:cNvPicPr>
          <p:nvPr/>
        </p:nvPicPr>
        <p:blipFill rotWithShape="1">
          <a:blip r:embed="rId3"/>
          <a:srcRect l="1282" t="2851" r="551" b="6136"/>
          <a:stretch/>
        </p:blipFill>
        <p:spPr>
          <a:xfrm>
            <a:off x="6702438" y="2963372"/>
            <a:ext cx="5123081" cy="159963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Google Shape;786;p39">
            <a:extLst>
              <a:ext uri="{FF2B5EF4-FFF2-40B4-BE49-F238E27FC236}">
                <a16:creationId xmlns:a16="http://schemas.microsoft.com/office/drawing/2014/main" id="{72B57CEF-BC55-D8AC-363D-CC5DADF7BBBD}"/>
              </a:ext>
            </a:extLst>
          </p:cNvPr>
          <p:cNvSpPr txBox="1">
            <a:spLocks/>
          </p:cNvSpPr>
          <p:nvPr/>
        </p:nvSpPr>
        <p:spPr>
          <a:xfrm>
            <a:off x="2751739" y="5071457"/>
            <a:ext cx="3624348" cy="872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1pPr>
            <a:lvl2pPr marL="914400" marR="0" lvl="1"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2pPr>
            <a:lvl3pPr marL="1371600" marR="0" lvl="2"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3pPr>
            <a:lvl4pPr marL="1828800" marR="0" lvl="3"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4pPr>
            <a:lvl5pPr marL="2286000" marR="0" lvl="4"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5pPr>
            <a:lvl6pPr marL="2743200" marR="0" lvl="5"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6pPr>
            <a:lvl7pPr marL="3200400" marR="0" lvl="6"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7pPr>
            <a:lvl8pPr marL="3657600" marR="0" lvl="7"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8pPr>
            <a:lvl9pPr marL="4114800" marR="0" lvl="8"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9pPr>
          </a:lstStyle>
          <a:p>
            <a:pPr marL="0" indent="0">
              <a:buFont typeface="Roboto Mono"/>
              <a:buNone/>
            </a:pPr>
            <a:r>
              <a:rPr lang="it-IT" sz="1600" dirty="0">
                <a:solidFill>
                  <a:schemeClr val="accent3">
                    <a:lumMod val="75000"/>
                  </a:schemeClr>
                </a:solidFill>
              </a:rPr>
              <a:t>10,000 </a:t>
            </a:r>
            <a:r>
              <a:rPr lang="it-IT" sz="1600" dirty="0" err="1">
                <a:solidFill>
                  <a:schemeClr val="accent3">
                    <a:lumMod val="75000"/>
                  </a:schemeClr>
                </a:solidFill>
              </a:rPr>
              <a:t>requests</a:t>
            </a:r>
            <a:r>
              <a:rPr lang="it-IT" sz="1600" dirty="0">
                <a:solidFill>
                  <a:schemeClr val="accent3">
                    <a:lumMod val="75000"/>
                  </a:schemeClr>
                </a:solidFill>
              </a:rPr>
              <a:t> per second</a:t>
            </a:r>
          </a:p>
          <a:p>
            <a:pPr marL="0" indent="0">
              <a:buFont typeface="Roboto Mono"/>
              <a:buNone/>
            </a:pPr>
            <a:endParaRPr lang="it-IT"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4"/>
          <p:cNvSpPr txBox="1">
            <a:spLocks noGrp="1"/>
          </p:cNvSpPr>
          <p:nvPr>
            <p:ph type="title" idx="5"/>
          </p:nvPr>
        </p:nvSpPr>
        <p:spPr>
          <a:xfrm>
            <a:off x="1626624" y="400639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sz="2400" dirty="0">
                <a:solidFill>
                  <a:schemeClr val="accent2"/>
                </a:solidFill>
              </a:rPr>
              <a:t>Type NS</a:t>
            </a:r>
            <a:endParaRPr sz="2400" dirty="0">
              <a:solidFill>
                <a:schemeClr val="accent2"/>
              </a:solidFill>
            </a:endParaRPr>
          </a:p>
        </p:txBody>
      </p:sp>
      <p:sp>
        <p:nvSpPr>
          <p:cNvPr id="394" name="Google Shape;394;p24"/>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a:t>
            </a:r>
            <a:r>
              <a:rPr lang="en" dirty="0"/>
              <a:t>IME SERIES OF </a:t>
            </a:r>
            <a:r>
              <a:rPr lang="en" sz="6000" dirty="0">
                <a:solidFill>
                  <a:schemeClr val="accent2"/>
                </a:solidFill>
              </a:rPr>
              <a:t>QUERY LATENCY.</a:t>
            </a:r>
            <a:endParaRPr sz="6000" dirty="0">
              <a:solidFill>
                <a:schemeClr val="accent2"/>
              </a:solidFill>
            </a:endParaRPr>
          </a:p>
        </p:txBody>
      </p:sp>
      <p:sp>
        <p:nvSpPr>
          <p:cNvPr id="400" name="Google Shape;400;p24"/>
          <p:cNvSpPr txBox="1">
            <a:spLocks noGrp="1"/>
          </p:cNvSpPr>
          <p:nvPr>
            <p:ph type="body" idx="9"/>
          </p:nvPr>
        </p:nvSpPr>
        <p:spPr>
          <a:xfrm>
            <a:off x="8311732" y="2358266"/>
            <a:ext cx="3294600" cy="1116000"/>
          </a:xfrm>
          <a:prstGeom prst="rect">
            <a:avLst/>
          </a:prstGeom>
        </p:spPr>
        <p:txBody>
          <a:bodyPr spcFirstLastPara="1" wrap="square" lIns="121900" tIns="121900" rIns="121900" bIns="121900" anchor="ctr" anchorCtr="0">
            <a:noAutofit/>
          </a:bodyPr>
          <a:lstStyle/>
          <a:p>
            <a:pPr marL="0" lvl="0" indent="0" algn="l" rtl="0">
              <a:spcBef>
                <a:spcPts val="0"/>
              </a:spcBef>
              <a:spcAft>
                <a:spcPts val="600"/>
              </a:spcAft>
              <a:buNone/>
            </a:pPr>
            <a:r>
              <a:rPr lang="en" dirty="0"/>
              <a:t>The Data consists of:</a:t>
            </a:r>
          </a:p>
          <a:p>
            <a:pPr marL="0" lvl="0" indent="0" algn="l" rtl="0">
              <a:spcBef>
                <a:spcPts val="0"/>
              </a:spcBef>
              <a:spcAft>
                <a:spcPts val="600"/>
              </a:spcAft>
              <a:buNone/>
            </a:pPr>
            <a:r>
              <a:rPr lang="en" dirty="0"/>
              <a:t>1 minute </a:t>
            </a:r>
            <a:r>
              <a:rPr lang="en" dirty="0">
                <a:sym typeface="Wingdings" panose="05000000000000000000" pitchFamily="2" charset="2"/>
              </a:rPr>
              <a:t> </a:t>
            </a:r>
            <a:r>
              <a:rPr lang="en" dirty="0">
                <a:solidFill>
                  <a:schemeClr val="accent3"/>
                </a:solidFill>
                <a:sym typeface="Wingdings" panose="05000000000000000000" pitchFamily="2" charset="2"/>
              </a:rPr>
              <a:t>Baseline</a:t>
            </a:r>
            <a:endParaRPr lang="en" dirty="0">
              <a:solidFill>
                <a:schemeClr val="accent3"/>
              </a:solidFill>
            </a:endParaRPr>
          </a:p>
          <a:p>
            <a:pPr marL="0" lvl="0" indent="0" algn="l" rtl="0">
              <a:spcBef>
                <a:spcPts val="0"/>
              </a:spcBef>
              <a:spcAft>
                <a:spcPts val="600"/>
              </a:spcAft>
              <a:buNone/>
            </a:pPr>
            <a:r>
              <a:rPr lang="en" dirty="0"/>
              <a:t>2 minutes </a:t>
            </a:r>
            <a:r>
              <a:rPr lang="en" dirty="0">
                <a:sym typeface="Wingdings" panose="05000000000000000000" pitchFamily="2" charset="2"/>
              </a:rPr>
              <a:t> </a:t>
            </a:r>
            <a:r>
              <a:rPr lang="en" dirty="0">
                <a:solidFill>
                  <a:schemeClr val="accent1"/>
                </a:solidFill>
                <a:sym typeface="Wingdings" panose="05000000000000000000" pitchFamily="2" charset="2"/>
              </a:rPr>
              <a:t>Attack</a:t>
            </a:r>
            <a:endParaRPr lang="en" dirty="0">
              <a:solidFill>
                <a:schemeClr val="accent1"/>
              </a:solidFill>
            </a:endParaRPr>
          </a:p>
          <a:p>
            <a:pPr marL="0" lvl="0" indent="0" algn="l" rtl="0">
              <a:spcBef>
                <a:spcPts val="0"/>
              </a:spcBef>
              <a:spcAft>
                <a:spcPts val="600"/>
              </a:spcAft>
              <a:buNone/>
            </a:pPr>
            <a:r>
              <a:rPr lang="en" dirty="0"/>
              <a:t>1 minute </a:t>
            </a:r>
            <a:r>
              <a:rPr lang="en" dirty="0">
                <a:sym typeface="Wingdings" panose="05000000000000000000" pitchFamily="2" charset="2"/>
              </a:rPr>
              <a:t> </a:t>
            </a:r>
            <a:r>
              <a:rPr lang="en" dirty="0">
                <a:solidFill>
                  <a:schemeClr val="accent3"/>
                </a:solidFill>
                <a:sym typeface="Wingdings" panose="05000000000000000000" pitchFamily="2" charset="2"/>
              </a:rPr>
              <a:t>Effects</a:t>
            </a:r>
            <a:endParaRPr dirty="0">
              <a:solidFill>
                <a:schemeClr val="accent3"/>
              </a:solidFill>
            </a:endParaRPr>
          </a:p>
        </p:txBody>
      </p:sp>
      <p:pic>
        <p:nvPicPr>
          <p:cNvPr id="18" name="Google Shape;483;p33">
            <a:extLst>
              <a:ext uri="{FF2B5EF4-FFF2-40B4-BE49-F238E27FC236}">
                <a16:creationId xmlns:a16="http://schemas.microsoft.com/office/drawing/2014/main" id="{937315F2-D1FC-17DC-E5E3-1CEB8A5E1BCA}"/>
              </a:ext>
            </a:extLst>
          </p:cNvPr>
          <p:cNvPicPr preferRelativeResize="0"/>
          <p:nvPr/>
        </p:nvPicPr>
        <p:blipFill>
          <a:blip r:embed="rId3"/>
          <a:srcRect t="9863" b="9863"/>
          <a:stretch/>
        </p:blipFill>
        <p:spPr>
          <a:xfrm>
            <a:off x="854678" y="2128124"/>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pic>
        <p:nvPicPr>
          <p:cNvPr id="19" name="Google Shape;483;p33">
            <a:extLst>
              <a:ext uri="{FF2B5EF4-FFF2-40B4-BE49-F238E27FC236}">
                <a16:creationId xmlns:a16="http://schemas.microsoft.com/office/drawing/2014/main" id="{FAFEF08C-23DB-9AC9-A93F-929764BA3EA9}"/>
              </a:ext>
            </a:extLst>
          </p:cNvPr>
          <p:cNvPicPr preferRelativeResize="0"/>
          <p:nvPr/>
        </p:nvPicPr>
        <p:blipFill>
          <a:blip r:embed="rId4"/>
          <a:srcRect t="9770" b="9770"/>
          <a:stretch/>
        </p:blipFill>
        <p:spPr>
          <a:xfrm>
            <a:off x="4758579" y="2132521"/>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pic>
        <p:nvPicPr>
          <p:cNvPr id="20" name="Google Shape;483;p33">
            <a:extLst>
              <a:ext uri="{FF2B5EF4-FFF2-40B4-BE49-F238E27FC236}">
                <a16:creationId xmlns:a16="http://schemas.microsoft.com/office/drawing/2014/main" id="{BBA99208-D617-D196-C441-BF4DAB1951B6}"/>
              </a:ext>
            </a:extLst>
          </p:cNvPr>
          <p:cNvPicPr preferRelativeResize="0"/>
          <p:nvPr/>
        </p:nvPicPr>
        <p:blipFill>
          <a:blip r:embed="rId5"/>
          <a:srcRect t="9770" b="9770"/>
          <a:stretch/>
        </p:blipFill>
        <p:spPr>
          <a:xfrm>
            <a:off x="953780" y="4545758"/>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pic>
        <p:nvPicPr>
          <p:cNvPr id="21" name="Google Shape;483;p33">
            <a:extLst>
              <a:ext uri="{FF2B5EF4-FFF2-40B4-BE49-F238E27FC236}">
                <a16:creationId xmlns:a16="http://schemas.microsoft.com/office/drawing/2014/main" id="{F8B0B12D-CD33-25EF-175E-E4B0AFA6F003}"/>
              </a:ext>
            </a:extLst>
          </p:cNvPr>
          <p:cNvPicPr preferRelativeResize="0"/>
          <p:nvPr/>
        </p:nvPicPr>
        <p:blipFill>
          <a:blip r:embed="rId6"/>
          <a:srcRect t="9770" b="9770"/>
          <a:stretch/>
        </p:blipFill>
        <p:spPr>
          <a:xfrm>
            <a:off x="4758579" y="4528050"/>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sp>
        <p:nvSpPr>
          <p:cNvPr id="2" name="Google Shape;403;p24">
            <a:extLst>
              <a:ext uri="{FF2B5EF4-FFF2-40B4-BE49-F238E27FC236}">
                <a16:creationId xmlns:a16="http://schemas.microsoft.com/office/drawing/2014/main" id="{55920DDB-F795-6037-F4FF-729E717C9A21}"/>
              </a:ext>
            </a:extLst>
          </p:cNvPr>
          <p:cNvSpPr txBox="1">
            <a:spLocks/>
          </p:cNvSpPr>
          <p:nvPr/>
        </p:nvSpPr>
        <p:spPr>
          <a:xfrm>
            <a:off x="1626624" y="1603032"/>
            <a:ext cx="2166900" cy="695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2600"/>
              <a:buFont typeface="Aldrich"/>
              <a:buNone/>
              <a:defRPr sz="2600" b="1" i="0" u="none" strike="noStrike" cap="none">
                <a:solidFill>
                  <a:schemeClr val="accent3"/>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9pPr>
          </a:lstStyle>
          <a:p>
            <a:r>
              <a:rPr lang="en" sz="2400" dirty="0">
                <a:solidFill>
                  <a:schemeClr val="accent2"/>
                </a:solidFill>
              </a:rPr>
              <a:t>Type A</a:t>
            </a:r>
          </a:p>
        </p:txBody>
      </p:sp>
      <p:sp>
        <p:nvSpPr>
          <p:cNvPr id="3" name="Google Shape;403;p24">
            <a:extLst>
              <a:ext uri="{FF2B5EF4-FFF2-40B4-BE49-F238E27FC236}">
                <a16:creationId xmlns:a16="http://schemas.microsoft.com/office/drawing/2014/main" id="{B0F04F8C-57F3-F208-0151-F870F8ED3C6C}"/>
              </a:ext>
            </a:extLst>
          </p:cNvPr>
          <p:cNvSpPr txBox="1">
            <a:spLocks/>
          </p:cNvSpPr>
          <p:nvPr/>
        </p:nvSpPr>
        <p:spPr>
          <a:xfrm>
            <a:off x="5530525" y="1606335"/>
            <a:ext cx="2166900" cy="695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2600"/>
              <a:buFont typeface="Aldrich"/>
              <a:buNone/>
              <a:defRPr sz="2600" b="1" i="0" u="none" strike="noStrike" cap="none">
                <a:solidFill>
                  <a:schemeClr val="accent3"/>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9pPr>
          </a:lstStyle>
          <a:p>
            <a:r>
              <a:rPr lang="en" sz="2400" dirty="0">
                <a:solidFill>
                  <a:schemeClr val="accent2"/>
                </a:solidFill>
              </a:rPr>
              <a:t>Type MX</a:t>
            </a:r>
          </a:p>
        </p:txBody>
      </p:sp>
      <p:sp>
        <p:nvSpPr>
          <p:cNvPr id="4" name="Google Shape;403;p24">
            <a:extLst>
              <a:ext uri="{FF2B5EF4-FFF2-40B4-BE49-F238E27FC236}">
                <a16:creationId xmlns:a16="http://schemas.microsoft.com/office/drawing/2014/main" id="{940E3ECB-1B94-822F-6AA5-3E7930002ECE}"/>
              </a:ext>
            </a:extLst>
          </p:cNvPr>
          <p:cNvSpPr txBox="1">
            <a:spLocks/>
          </p:cNvSpPr>
          <p:nvPr/>
        </p:nvSpPr>
        <p:spPr>
          <a:xfrm>
            <a:off x="5530525" y="4006390"/>
            <a:ext cx="2166900" cy="695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2600"/>
              <a:buFont typeface="Aldrich"/>
              <a:buNone/>
              <a:defRPr sz="2600" b="1" i="0" u="none" strike="noStrike" cap="none">
                <a:solidFill>
                  <a:schemeClr val="accent3"/>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9pPr>
          </a:lstStyle>
          <a:p>
            <a:r>
              <a:rPr lang="en" sz="2400" dirty="0">
                <a:solidFill>
                  <a:schemeClr val="accent2"/>
                </a:solidFill>
              </a:rPr>
              <a:t>Type ANY</a:t>
            </a:r>
          </a:p>
        </p:txBody>
      </p:sp>
      <p:sp>
        <p:nvSpPr>
          <p:cNvPr id="9" name="Google Shape;400;p24">
            <a:extLst>
              <a:ext uri="{FF2B5EF4-FFF2-40B4-BE49-F238E27FC236}">
                <a16:creationId xmlns:a16="http://schemas.microsoft.com/office/drawing/2014/main" id="{0F708B93-84DA-1FB8-386C-605BD889810D}"/>
              </a:ext>
            </a:extLst>
          </p:cNvPr>
          <p:cNvSpPr txBox="1">
            <a:spLocks/>
          </p:cNvSpPr>
          <p:nvPr/>
        </p:nvSpPr>
        <p:spPr>
          <a:xfrm>
            <a:off x="8447905" y="4751517"/>
            <a:ext cx="3294600" cy="11160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00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0" indent="0">
              <a:spcAft>
                <a:spcPts val="600"/>
              </a:spcAft>
              <a:buFont typeface="Roboto Mono"/>
              <a:buNone/>
            </a:pPr>
            <a:r>
              <a:rPr lang="en-US" dirty="0">
                <a:solidFill>
                  <a:schemeClr val="accent3"/>
                </a:solidFill>
              </a:rPr>
              <a:t>Moving Average</a:t>
            </a:r>
            <a:r>
              <a:rPr lang="en-US" dirty="0"/>
              <a:t> as a visual aid to compensate for the </a:t>
            </a:r>
            <a:r>
              <a:rPr lang="en-US" dirty="0">
                <a:solidFill>
                  <a:schemeClr val="accent1"/>
                </a:solidFill>
              </a:rPr>
              <a:t>instability</a:t>
            </a:r>
            <a:r>
              <a:rPr lang="en-US" dirty="0"/>
              <a:t> of the measurements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78850" y="1686075"/>
            <a:ext cx="5912700" cy="20046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it-IT" sz="5700" dirty="0"/>
              <a:t>Q</a:t>
            </a:r>
            <a:r>
              <a:rPr lang="en" sz="5700" dirty="0"/>
              <a:t>UERY </a:t>
            </a:r>
            <a:br>
              <a:rPr lang="en" sz="5700" dirty="0"/>
            </a:br>
            <a:r>
              <a:rPr lang="en" sz="7700" dirty="0">
                <a:solidFill>
                  <a:schemeClr val="accent2"/>
                </a:solidFill>
              </a:rPr>
              <a:t>TIMES.</a:t>
            </a:r>
            <a:endParaRPr sz="7700" dirty="0">
              <a:solidFill>
                <a:schemeClr val="accent2"/>
              </a:solidFill>
            </a:endParaRPr>
          </a:p>
          <a:p>
            <a:pPr marL="0" lvl="0" indent="0" algn="r" rtl="0">
              <a:spcBef>
                <a:spcPts val="0"/>
              </a:spcBef>
              <a:spcAft>
                <a:spcPts val="0"/>
              </a:spcAft>
              <a:buNone/>
            </a:pPr>
            <a:endParaRPr sz="5700" dirty="0"/>
          </a:p>
        </p:txBody>
      </p:sp>
      <p:sp>
        <p:nvSpPr>
          <p:cNvPr id="482" name="Google Shape;482;p33"/>
          <p:cNvSpPr txBox="1">
            <a:spLocks noGrp="1"/>
          </p:cNvSpPr>
          <p:nvPr>
            <p:ph type="body" idx="4294967295"/>
          </p:nvPr>
        </p:nvSpPr>
        <p:spPr>
          <a:xfrm>
            <a:off x="1143500" y="3690525"/>
            <a:ext cx="5322600" cy="144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err="1"/>
              <a:t>As</a:t>
            </a:r>
            <a:r>
              <a:rPr lang="it-IT" dirty="0"/>
              <a:t> </a:t>
            </a:r>
            <a:r>
              <a:rPr lang="it-IT" dirty="0" err="1"/>
              <a:t>expected</a:t>
            </a:r>
            <a:r>
              <a:rPr lang="it-IT" dirty="0"/>
              <a:t>, a </a:t>
            </a:r>
            <a:r>
              <a:rPr lang="it-IT" dirty="0" err="1"/>
              <a:t>bigger</a:t>
            </a:r>
            <a:r>
              <a:rPr lang="it-IT" dirty="0"/>
              <a:t> </a:t>
            </a:r>
            <a:r>
              <a:rPr lang="it-IT" dirty="0" err="1">
                <a:solidFill>
                  <a:schemeClr val="accent3"/>
                </a:solidFill>
              </a:rPr>
              <a:t>amplification</a:t>
            </a:r>
            <a:r>
              <a:rPr lang="it-IT" dirty="0">
                <a:solidFill>
                  <a:schemeClr val="accent3"/>
                </a:solidFill>
              </a:rPr>
              <a:t> </a:t>
            </a:r>
            <a:r>
              <a:rPr lang="it-IT" dirty="0" err="1">
                <a:solidFill>
                  <a:schemeClr val="accent3"/>
                </a:solidFill>
              </a:rPr>
              <a:t>factor</a:t>
            </a:r>
            <a:r>
              <a:rPr lang="it-IT" dirty="0"/>
              <a:t> </a:t>
            </a:r>
            <a:r>
              <a:rPr lang="it-IT" dirty="0" err="1"/>
              <a:t>results</a:t>
            </a:r>
            <a:r>
              <a:rPr lang="it-IT" dirty="0"/>
              <a:t> in more </a:t>
            </a:r>
            <a:r>
              <a:rPr lang="it-IT" dirty="0" err="1">
                <a:solidFill>
                  <a:schemeClr val="accent1">
                    <a:lumMod val="60000"/>
                    <a:lumOff val="40000"/>
                  </a:schemeClr>
                </a:solidFill>
              </a:rPr>
              <a:t>latency</a:t>
            </a:r>
            <a:endParaRPr dirty="0">
              <a:solidFill>
                <a:schemeClr val="accent1">
                  <a:lumMod val="60000"/>
                  <a:lumOff val="40000"/>
                </a:schemeClr>
              </a:solidFill>
            </a:endParaRPr>
          </a:p>
          <a:p>
            <a:pPr marL="0" lvl="0" indent="0" algn="l" rtl="0">
              <a:spcBef>
                <a:spcPts val="2100"/>
              </a:spcBef>
              <a:spcAft>
                <a:spcPts val="2100"/>
              </a:spcAft>
              <a:buNone/>
            </a:pPr>
            <a:endParaRPr dirty="0"/>
          </a:p>
        </p:txBody>
      </p:sp>
      <p:pic>
        <p:nvPicPr>
          <p:cNvPr id="483" name="Google Shape;483;p33"/>
          <p:cNvPicPr preferRelativeResize="0"/>
          <p:nvPr/>
        </p:nvPicPr>
        <p:blipFill>
          <a:blip r:embed="rId3"/>
          <a:srcRect t="675" b="675"/>
          <a:stretch/>
        </p:blipFill>
        <p:spPr>
          <a:xfrm>
            <a:off x="6862058" y="1578648"/>
            <a:ext cx="4844925" cy="3612953"/>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7035946" y="1760234"/>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78850" y="1686075"/>
            <a:ext cx="5912700" cy="20046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it-IT" sz="5700" dirty="0"/>
              <a:t>P</a:t>
            </a:r>
            <a:r>
              <a:rPr lang="en" sz="5700" dirty="0"/>
              <a:t>ING </a:t>
            </a:r>
            <a:r>
              <a:rPr lang="en" sz="7700" dirty="0">
                <a:solidFill>
                  <a:schemeClr val="accent2"/>
                </a:solidFill>
              </a:rPr>
              <a:t>LATENCY.</a:t>
            </a:r>
            <a:endParaRPr sz="7700" dirty="0">
              <a:solidFill>
                <a:schemeClr val="accent2"/>
              </a:solidFill>
            </a:endParaRPr>
          </a:p>
          <a:p>
            <a:pPr marL="0" lvl="0" indent="0" algn="r" rtl="0">
              <a:spcBef>
                <a:spcPts val="0"/>
              </a:spcBef>
              <a:spcAft>
                <a:spcPts val="0"/>
              </a:spcAft>
              <a:buNone/>
            </a:pPr>
            <a:endParaRPr sz="5700" dirty="0"/>
          </a:p>
        </p:txBody>
      </p:sp>
      <p:sp>
        <p:nvSpPr>
          <p:cNvPr id="482" name="Google Shape;482;p33"/>
          <p:cNvSpPr txBox="1">
            <a:spLocks noGrp="1"/>
          </p:cNvSpPr>
          <p:nvPr>
            <p:ph type="body" idx="4294967295"/>
          </p:nvPr>
        </p:nvSpPr>
        <p:spPr>
          <a:xfrm>
            <a:off x="1143500" y="3690525"/>
            <a:ext cx="5322600" cy="144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overall </a:t>
            </a:r>
            <a:r>
              <a:rPr lang="it-IT" dirty="0">
                <a:solidFill>
                  <a:schemeClr val="accent1">
                    <a:lumMod val="60000"/>
                    <a:lumOff val="40000"/>
                  </a:schemeClr>
                </a:solidFill>
              </a:rPr>
              <a:t>system </a:t>
            </a:r>
            <a:r>
              <a:rPr lang="it-IT" dirty="0" err="1">
                <a:solidFill>
                  <a:schemeClr val="accent1">
                    <a:lumMod val="60000"/>
                    <a:lumOff val="40000"/>
                  </a:schemeClr>
                </a:solidFill>
              </a:rPr>
              <a:t>latency</a:t>
            </a:r>
            <a:r>
              <a:rPr lang="it-IT" dirty="0"/>
              <a:t> </a:t>
            </a:r>
            <a:r>
              <a:rPr lang="it-IT" dirty="0" err="1"/>
              <a:t>isn’t</a:t>
            </a:r>
            <a:r>
              <a:rPr lang="it-IT" dirty="0"/>
              <a:t> </a:t>
            </a:r>
            <a:r>
              <a:rPr lang="it-IT" dirty="0" err="1"/>
              <a:t>impacted</a:t>
            </a:r>
            <a:r>
              <a:rPr lang="it-IT" dirty="0"/>
              <a:t> </a:t>
            </a:r>
            <a:r>
              <a:rPr lang="it-IT" dirty="0" err="1"/>
              <a:t>as</a:t>
            </a:r>
            <a:r>
              <a:rPr lang="it-IT" dirty="0"/>
              <a:t> </a:t>
            </a:r>
            <a:r>
              <a:rPr lang="it-IT" dirty="0" err="1"/>
              <a:t>much</a:t>
            </a:r>
            <a:r>
              <a:rPr lang="it-IT" dirty="0"/>
              <a:t> </a:t>
            </a:r>
            <a:r>
              <a:rPr lang="it-IT" dirty="0" err="1"/>
              <a:t>as</a:t>
            </a:r>
            <a:r>
              <a:rPr lang="it-IT" dirty="0"/>
              <a:t> the </a:t>
            </a:r>
            <a:r>
              <a:rPr lang="it-IT" dirty="0">
                <a:solidFill>
                  <a:schemeClr val="accent3"/>
                </a:solidFill>
              </a:rPr>
              <a:t>DNS </a:t>
            </a:r>
            <a:r>
              <a:rPr lang="it-IT" u="sng" dirty="0" err="1">
                <a:solidFill>
                  <a:schemeClr val="accent3"/>
                </a:solidFill>
              </a:rPr>
              <a:t>requests</a:t>
            </a:r>
            <a:r>
              <a:rPr lang="it-IT" dirty="0"/>
              <a:t>.</a:t>
            </a:r>
            <a:endParaRPr dirty="0"/>
          </a:p>
          <a:p>
            <a:pPr marL="0" lvl="0" indent="0" algn="l" rtl="0">
              <a:spcBef>
                <a:spcPts val="2100"/>
              </a:spcBef>
              <a:spcAft>
                <a:spcPts val="2100"/>
              </a:spcAft>
              <a:buNone/>
            </a:pPr>
            <a:endParaRPr dirty="0"/>
          </a:p>
        </p:txBody>
      </p:sp>
      <p:pic>
        <p:nvPicPr>
          <p:cNvPr id="483" name="Google Shape;483;p33"/>
          <p:cNvPicPr preferRelativeResize="0"/>
          <p:nvPr/>
        </p:nvPicPr>
        <p:blipFill>
          <a:blip r:embed="rId3"/>
          <a:srcRect t="685" b="685"/>
          <a:stretch/>
        </p:blipFill>
        <p:spPr>
          <a:xfrm>
            <a:off x="6870874" y="1569308"/>
            <a:ext cx="4818617" cy="3612831"/>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7035946" y="1760234"/>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36"/>
          <p:cNvSpPr txBox="1">
            <a:spLocks noGrp="1"/>
          </p:cNvSpPr>
          <p:nvPr>
            <p:ph type="title" idx="2"/>
          </p:nvPr>
        </p:nvSpPr>
        <p:spPr>
          <a:xfrm>
            <a:off x="715025" y="364775"/>
            <a:ext cx="107148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EFFECTS ON </a:t>
            </a:r>
            <a:r>
              <a:rPr lang="en" sz="5400" dirty="0">
                <a:solidFill>
                  <a:schemeClr val="accent2"/>
                </a:solidFill>
              </a:rPr>
              <a:t>SYSTEM RESOURCES</a:t>
            </a:r>
            <a:r>
              <a:rPr lang="en" sz="6000" dirty="0">
                <a:solidFill>
                  <a:schemeClr val="accent2"/>
                </a:solidFill>
              </a:rPr>
              <a:t>.</a:t>
            </a:r>
            <a:endParaRPr sz="6000" dirty="0">
              <a:solidFill>
                <a:schemeClr val="accent2"/>
              </a:solidFill>
            </a:endParaRPr>
          </a:p>
        </p:txBody>
      </p:sp>
      <p:sp>
        <p:nvSpPr>
          <p:cNvPr id="530" name="Google Shape;530;p36"/>
          <p:cNvSpPr txBox="1">
            <a:spLocks noGrp="1"/>
          </p:cNvSpPr>
          <p:nvPr>
            <p:ph type="body" idx="6"/>
          </p:nvPr>
        </p:nvSpPr>
        <p:spPr>
          <a:xfrm>
            <a:off x="715025" y="4152775"/>
            <a:ext cx="2948400" cy="925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There were no noticeable effects on CPU usage</a:t>
            </a:r>
            <a:endParaRPr dirty="0"/>
          </a:p>
        </p:txBody>
      </p:sp>
      <p:sp>
        <p:nvSpPr>
          <p:cNvPr id="531" name="Google Shape;531;p36"/>
          <p:cNvSpPr txBox="1">
            <a:spLocks noGrp="1"/>
          </p:cNvSpPr>
          <p:nvPr>
            <p:ph type="title"/>
          </p:nvPr>
        </p:nvSpPr>
        <p:spPr>
          <a:xfrm>
            <a:off x="715025" y="2922350"/>
            <a:ext cx="2948400" cy="1188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dirty="0"/>
              <a:t>CPU</a:t>
            </a:r>
            <a:endParaRPr dirty="0"/>
          </a:p>
        </p:txBody>
      </p:sp>
      <p:sp>
        <p:nvSpPr>
          <p:cNvPr id="533" name="Google Shape;533;p36"/>
          <p:cNvSpPr txBox="1">
            <a:spLocks noGrp="1"/>
          </p:cNvSpPr>
          <p:nvPr>
            <p:ph type="title" idx="4"/>
          </p:nvPr>
        </p:nvSpPr>
        <p:spPr>
          <a:xfrm>
            <a:off x="8308450" y="2725704"/>
            <a:ext cx="3479895" cy="1188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sz="5400" dirty="0"/>
              <a:t>MEMORY</a:t>
            </a:r>
            <a:endParaRPr sz="8800" dirty="0"/>
          </a:p>
        </p:txBody>
      </p:sp>
      <p:sp>
        <p:nvSpPr>
          <p:cNvPr id="534" name="Google Shape;534;p36"/>
          <p:cNvSpPr txBox="1">
            <a:spLocks noGrp="1"/>
          </p:cNvSpPr>
          <p:nvPr>
            <p:ph type="body" idx="1"/>
          </p:nvPr>
        </p:nvSpPr>
        <p:spPr>
          <a:xfrm>
            <a:off x="8481446" y="4163925"/>
            <a:ext cx="2948400" cy="925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Memory is unaffected too</a:t>
            </a:r>
            <a:endParaRPr dirty="0"/>
          </a:p>
        </p:txBody>
      </p:sp>
      <p:pic>
        <p:nvPicPr>
          <p:cNvPr id="6" name="Google Shape;483;p33">
            <a:extLst>
              <a:ext uri="{FF2B5EF4-FFF2-40B4-BE49-F238E27FC236}">
                <a16:creationId xmlns:a16="http://schemas.microsoft.com/office/drawing/2014/main" id="{9F397DFF-D426-A0ED-A93B-EB67CF0F7C1A}"/>
              </a:ext>
            </a:extLst>
          </p:cNvPr>
          <p:cNvPicPr preferRelativeResize="0"/>
          <p:nvPr/>
        </p:nvPicPr>
        <p:blipFill>
          <a:blip r:embed="rId3"/>
          <a:srcRect t="1811" b="1811"/>
          <a:stretch/>
        </p:blipFill>
        <p:spPr>
          <a:xfrm>
            <a:off x="4144618" y="2514599"/>
            <a:ext cx="3855614" cy="2897660"/>
          </a:xfrm>
          <a:prstGeom prst="roundRect">
            <a:avLst>
              <a:gd name="adj" fmla="val 4729"/>
            </a:avLst>
          </a:prstGeom>
          <a:noFill/>
          <a:ln>
            <a:noFill/>
          </a:ln>
          <a:effectLst>
            <a:outerShdw blurRad="63500" sx="102000" sy="102000" algn="ctr" rotWithShape="0">
              <a:srgbClr val="000000">
                <a:alpha val="9800"/>
              </a:srgbClr>
            </a:outerShdw>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pic>
        <p:nvPicPr>
          <p:cNvPr id="2" name="Google Shape;483;p33">
            <a:extLst>
              <a:ext uri="{FF2B5EF4-FFF2-40B4-BE49-F238E27FC236}">
                <a16:creationId xmlns:a16="http://schemas.microsoft.com/office/drawing/2014/main" id="{72F129D8-C805-0C7B-63CD-7938052E80FE}"/>
              </a:ext>
            </a:extLst>
          </p:cNvPr>
          <p:cNvPicPr preferRelativeResize="0"/>
          <p:nvPr/>
        </p:nvPicPr>
        <p:blipFill rotWithShape="1">
          <a:blip r:embed="rId3"/>
          <a:srcRect l="-387" t="8876" r="387" b="9885"/>
          <a:stretch/>
        </p:blipFill>
        <p:spPr>
          <a:xfrm>
            <a:off x="4560211" y="212399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sp>
        <p:nvSpPr>
          <p:cNvPr id="394" name="Google Shape;394;p24"/>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PERFORMANCE OF THE SERVER: </a:t>
            </a:r>
            <a:r>
              <a:rPr lang="en" sz="6000" dirty="0">
                <a:solidFill>
                  <a:schemeClr val="accent2"/>
                </a:solidFill>
              </a:rPr>
              <a:t>CPU.</a:t>
            </a:r>
            <a:endParaRPr sz="6000" dirty="0">
              <a:solidFill>
                <a:schemeClr val="accent2"/>
              </a:solidFill>
            </a:endParaRPr>
          </a:p>
        </p:txBody>
      </p:sp>
      <p:sp>
        <p:nvSpPr>
          <p:cNvPr id="395" name="Google Shape;395;p24"/>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dirty="0"/>
              <a:t>The impact is quite </a:t>
            </a:r>
            <a:r>
              <a:rPr lang="en" dirty="0">
                <a:solidFill>
                  <a:schemeClr val="accent3"/>
                </a:solidFill>
              </a:rPr>
              <a:t>small</a:t>
            </a:r>
            <a:r>
              <a:rPr lang="en" dirty="0"/>
              <a:t>, around </a:t>
            </a:r>
            <a:r>
              <a:rPr lang="en" dirty="0">
                <a:solidFill>
                  <a:schemeClr val="accent1"/>
                </a:solidFill>
              </a:rPr>
              <a:t>2%</a:t>
            </a:r>
            <a:endParaRPr dirty="0">
              <a:solidFill>
                <a:schemeClr val="accent1"/>
              </a:solidFill>
            </a:endParaRPr>
          </a:p>
        </p:txBody>
      </p:sp>
      <p:sp>
        <p:nvSpPr>
          <p:cNvPr id="397" name="Google Shape;397;p24"/>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dirty="0"/>
              <a:t>The impact is more </a:t>
            </a:r>
            <a:r>
              <a:rPr lang="en" dirty="0">
                <a:solidFill>
                  <a:schemeClr val="accent3"/>
                </a:solidFill>
              </a:rPr>
              <a:t>noticeable</a:t>
            </a:r>
            <a:r>
              <a:rPr lang="en" dirty="0"/>
              <a:t>, but still just around </a:t>
            </a:r>
            <a:r>
              <a:rPr lang="en" dirty="0">
                <a:solidFill>
                  <a:schemeClr val="accent1"/>
                </a:solidFill>
              </a:rPr>
              <a:t>4%</a:t>
            </a:r>
            <a:endParaRPr dirty="0">
              <a:solidFill>
                <a:schemeClr val="accent1"/>
              </a:solidFill>
            </a:endParaRPr>
          </a:p>
        </p:txBody>
      </p:sp>
      <p:sp>
        <p:nvSpPr>
          <p:cNvPr id="399" name="Google Shape;399;p24"/>
          <p:cNvSpPr txBox="1">
            <a:spLocks noGrp="1"/>
          </p:cNvSpPr>
          <p:nvPr>
            <p:ph type="title" idx="5"/>
          </p:nvPr>
        </p:nvSpPr>
        <p:spPr>
          <a:xfrm>
            <a:off x="18070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1"/>
                </a:solidFill>
              </a:rPr>
              <a:t>Type A</a:t>
            </a:r>
            <a:endParaRPr dirty="0">
              <a:solidFill>
                <a:schemeClr val="accent1"/>
              </a:solidFill>
            </a:endParaRPr>
          </a:p>
        </p:txBody>
      </p:sp>
      <p:sp>
        <p:nvSpPr>
          <p:cNvPr id="404" name="Google Shape;404;p24"/>
          <p:cNvSpPr txBox="1">
            <a:spLocks noGrp="1"/>
          </p:cNvSpPr>
          <p:nvPr>
            <p:ph type="title" idx="5"/>
          </p:nvPr>
        </p:nvSpPr>
        <p:spPr>
          <a:xfrm>
            <a:off x="18070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1"/>
                </a:solidFill>
              </a:rPr>
              <a:t>Type ANY</a:t>
            </a:r>
            <a:endParaRPr dirty="0">
              <a:solidFill>
                <a:schemeClr val="accent1"/>
              </a:solidFill>
            </a:endParaRPr>
          </a:p>
        </p:txBody>
      </p:sp>
      <p:pic>
        <p:nvPicPr>
          <p:cNvPr id="11" name="Google Shape;483;p33">
            <a:extLst>
              <a:ext uri="{FF2B5EF4-FFF2-40B4-BE49-F238E27FC236}">
                <a16:creationId xmlns:a16="http://schemas.microsoft.com/office/drawing/2014/main" id="{ABDDA37C-6FA3-9484-41CC-1B0729B73D16}"/>
              </a:ext>
            </a:extLst>
          </p:cNvPr>
          <p:cNvPicPr preferRelativeResize="0"/>
          <p:nvPr/>
        </p:nvPicPr>
        <p:blipFill rotWithShape="1">
          <a:blip r:embed="rId4"/>
          <a:srcRect l="-115" t="17015" r="115" b="1179"/>
          <a:stretch/>
        </p:blipFill>
        <p:spPr>
          <a:xfrm>
            <a:off x="8394688" y="4490980"/>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12" name="Google Shape;483;p33">
            <a:extLst>
              <a:ext uri="{FF2B5EF4-FFF2-40B4-BE49-F238E27FC236}">
                <a16:creationId xmlns:a16="http://schemas.microsoft.com/office/drawing/2014/main" id="{D82EEBAD-B898-EEEC-1D72-AF37C581881C}"/>
              </a:ext>
            </a:extLst>
          </p:cNvPr>
          <p:cNvPicPr preferRelativeResize="0"/>
          <p:nvPr/>
        </p:nvPicPr>
        <p:blipFill rotWithShape="1">
          <a:blip r:embed="rId5"/>
          <a:srcRect t="8372" b="10390"/>
          <a:stretch/>
        </p:blipFill>
        <p:spPr>
          <a:xfrm>
            <a:off x="4572567" y="446576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13" name="Google Shape;483;p33">
            <a:extLst>
              <a:ext uri="{FF2B5EF4-FFF2-40B4-BE49-F238E27FC236}">
                <a16:creationId xmlns:a16="http://schemas.microsoft.com/office/drawing/2014/main" id="{C3C27BF9-8BA5-8E93-A42B-86600556BFD3}"/>
              </a:ext>
            </a:extLst>
          </p:cNvPr>
          <p:cNvPicPr preferRelativeResize="0"/>
          <p:nvPr/>
        </p:nvPicPr>
        <p:blipFill rotWithShape="1">
          <a:blip r:embed="rId6"/>
          <a:srcRect l="581" t="16670" r="-581" b="1524"/>
          <a:stretch/>
        </p:blipFill>
        <p:spPr>
          <a:xfrm>
            <a:off x="8413244" y="208692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spTree>
    <p:extLst>
      <p:ext uri="{BB962C8B-B14F-4D97-AF65-F5344CB8AC3E}">
        <p14:creationId xmlns:p14="http://schemas.microsoft.com/office/powerpoint/2010/main" val="37838388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78850" y="1686075"/>
            <a:ext cx="5912700" cy="200460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en" sz="4800" dirty="0"/>
              <a:t>SERVER </a:t>
            </a:r>
            <a:r>
              <a:rPr lang="en" sz="6600" dirty="0">
                <a:solidFill>
                  <a:schemeClr val="accent2"/>
                </a:solidFill>
              </a:rPr>
              <a:t>MEMORY.</a:t>
            </a:r>
            <a:endParaRPr sz="6600" dirty="0">
              <a:solidFill>
                <a:schemeClr val="accent2"/>
              </a:solidFill>
            </a:endParaRPr>
          </a:p>
          <a:p>
            <a:pPr marL="0" lvl="0" indent="0" algn="r" rtl="0">
              <a:spcBef>
                <a:spcPts val="0"/>
              </a:spcBef>
              <a:spcAft>
                <a:spcPts val="0"/>
              </a:spcAft>
              <a:buNone/>
            </a:pPr>
            <a:endParaRPr sz="4800" dirty="0"/>
          </a:p>
        </p:txBody>
      </p:sp>
      <p:sp>
        <p:nvSpPr>
          <p:cNvPr id="482" name="Google Shape;482;p33"/>
          <p:cNvSpPr txBox="1">
            <a:spLocks noGrp="1"/>
          </p:cNvSpPr>
          <p:nvPr>
            <p:ph type="body" idx="4294967295"/>
          </p:nvPr>
        </p:nvSpPr>
        <p:spPr>
          <a:xfrm>
            <a:off x="1143500" y="3690525"/>
            <a:ext cx="5322600" cy="144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a:t>
            </a:r>
            <a:r>
              <a:rPr lang="it-IT" dirty="0" err="1">
                <a:solidFill>
                  <a:schemeClr val="accent3"/>
                </a:solidFill>
              </a:rPr>
              <a:t>memory</a:t>
            </a:r>
            <a:r>
              <a:rPr lang="it-IT" dirty="0">
                <a:solidFill>
                  <a:schemeClr val="accent3"/>
                </a:solidFill>
              </a:rPr>
              <a:t> </a:t>
            </a:r>
            <a:r>
              <a:rPr lang="it-IT" dirty="0" err="1">
                <a:solidFill>
                  <a:schemeClr val="accent3"/>
                </a:solidFill>
              </a:rPr>
              <a:t>cleaning</a:t>
            </a:r>
            <a:r>
              <a:rPr lang="it-IT" dirty="0"/>
              <a:t> </a:t>
            </a:r>
            <a:r>
              <a:rPr lang="it-IT" dirty="0" err="1"/>
              <a:t>mechanisms</a:t>
            </a:r>
            <a:r>
              <a:rPr lang="it-IT" dirty="0"/>
              <a:t> </a:t>
            </a:r>
            <a:r>
              <a:rPr lang="it-IT" dirty="0" err="1"/>
              <a:t>allow</a:t>
            </a:r>
            <a:r>
              <a:rPr lang="it-IT" dirty="0"/>
              <a:t> the server to be </a:t>
            </a:r>
            <a:r>
              <a:rPr lang="it-IT" dirty="0" err="1"/>
              <a:t>basically</a:t>
            </a:r>
            <a:r>
              <a:rPr lang="it-IT" dirty="0"/>
              <a:t> </a:t>
            </a:r>
            <a:r>
              <a:rPr lang="it-IT" dirty="0" err="1">
                <a:solidFill>
                  <a:schemeClr val="accent1"/>
                </a:solidFill>
              </a:rPr>
              <a:t>unaffected</a:t>
            </a:r>
            <a:r>
              <a:rPr lang="it-IT" dirty="0"/>
              <a:t> by the </a:t>
            </a:r>
            <a:r>
              <a:rPr lang="it-IT" dirty="0" err="1"/>
              <a:t>attack</a:t>
            </a:r>
            <a:endParaRPr dirty="0"/>
          </a:p>
          <a:p>
            <a:pPr marL="0" lvl="0" indent="0" algn="l" rtl="0">
              <a:spcBef>
                <a:spcPts val="2100"/>
              </a:spcBef>
              <a:spcAft>
                <a:spcPts val="2100"/>
              </a:spcAft>
              <a:buNone/>
            </a:pPr>
            <a:endParaRPr dirty="0"/>
          </a:p>
        </p:txBody>
      </p:sp>
      <p:pic>
        <p:nvPicPr>
          <p:cNvPr id="483" name="Google Shape;483;p33"/>
          <p:cNvPicPr preferRelativeResize="0"/>
          <p:nvPr/>
        </p:nvPicPr>
        <p:blipFill>
          <a:blip r:embed="rId3"/>
          <a:srcRect l="103" r="103"/>
          <a:stretch/>
        </p:blipFill>
        <p:spPr>
          <a:xfrm>
            <a:off x="6806037" y="1622524"/>
            <a:ext cx="4942184" cy="3761234"/>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7035946" y="1760234"/>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39"/>
          <p:cNvSpPr txBox="1">
            <a:spLocks noGrp="1"/>
          </p:cNvSpPr>
          <p:nvPr>
            <p:ph type="title"/>
          </p:nvPr>
        </p:nvSpPr>
        <p:spPr>
          <a:xfrm>
            <a:off x="568000" y="593375"/>
            <a:ext cx="103521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TIME FOR A </a:t>
            </a:r>
            <a:r>
              <a:rPr lang="en" sz="6000" dirty="0">
                <a:solidFill>
                  <a:schemeClr val="accent2"/>
                </a:solidFill>
              </a:rPr>
              <a:t>BIG ATTACK</a:t>
            </a:r>
            <a:endParaRPr sz="6000" dirty="0">
              <a:solidFill>
                <a:schemeClr val="accent2"/>
              </a:solidFill>
            </a:endParaRPr>
          </a:p>
        </p:txBody>
      </p:sp>
      <p:sp>
        <p:nvSpPr>
          <p:cNvPr id="571" name="Google Shape;571;p39"/>
          <p:cNvSpPr txBox="1">
            <a:spLocks noGrp="1"/>
          </p:cNvSpPr>
          <p:nvPr>
            <p:ph type="subTitle" idx="1"/>
          </p:nvPr>
        </p:nvSpPr>
        <p:spPr>
          <a:xfrm>
            <a:off x="8454700" y="2415775"/>
            <a:ext cx="32310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Query times</a:t>
            </a:r>
            <a:endParaRPr dirty="0"/>
          </a:p>
        </p:txBody>
      </p:sp>
      <p:sp>
        <p:nvSpPr>
          <p:cNvPr id="572" name="Google Shape;572;p39"/>
          <p:cNvSpPr txBox="1">
            <a:spLocks noGrp="1"/>
          </p:cNvSpPr>
          <p:nvPr>
            <p:ph type="subTitle" idx="2"/>
          </p:nvPr>
        </p:nvSpPr>
        <p:spPr>
          <a:xfrm>
            <a:off x="8454700" y="4303307"/>
            <a:ext cx="32310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Server  CPU</a:t>
            </a:r>
            <a:endParaRPr dirty="0"/>
          </a:p>
        </p:txBody>
      </p:sp>
      <p:sp>
        <p:nvSpPr>
          <p:cNvPr id="785" name="Google Shape;785;p39"/>
          <p:cNvSpPr txBox="1">
            <a:spLocks noGrp="1"/>
          </p:cNvSpPr>
          <p:nvPr>
            <p:ph type="body" idx="3"/>
          </p:nvPr>
        </p:nvSpPr>
        <p:spPr>
          <a:xfrm>
            <a:off x="8454700" y="2851775"/>
            <a:ext cx="3231000" cy="1553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a:t>
            </a:r>
            <a:r>
              <a:rPr lang="it-IT" dirty="0" err="1"/>
              <a:t>latency</a:t>
            </a:r>
            <a:r>
              <a:rPr lang="it-IT" dirty="0"/>
              <a:t> </a:t>
            </a:r>
            <a:r>
              <a:rPr lang="it-IT" dirty="0" err="1"/>
              <a:t>reached</a:t>
            </a:r>
            <a:r>
              <a:rPr lang="it-IT" dirty="0"/>
              <a:t> a </a:t>
            </a:r>
            <a:r>
              <a:rPr lang="it-IT" dirty="0" err="1"/>
              <a:t>mean</a:t>
            </a:r>
            <a:r>
              <a:rPr lang="it-IT" dirty="0"/>
              <a:t> </a:t>
            </a:r>
            <a:r>
              <a:rPr lang="it-IT" dirty="0" err="1"/>
              <a:t>value</a:t>
            </a:r>
            <a:r>
              <a:rPr lang="it-IT" dirty="0"/>
              <a:t> of </a:t>
            </a:r>
            <a:r>
              <a:rPr lang="it-IT" dirty="0">
                <a:solidFill>
                  <a:schemeClr val="accent1"/>
                </a:solidFill>
              </a:rPr>
              <a:t>174 ms</a:t>
            </a:r>
            <a:r>
              <a:rPr lang="it-IT" dirty="0"/>
              <a:t>. </a:t>
            </a:r>
            <a:r>
              <a:rPr lang="it-IT" dirty="0" err="1"/>
              <a:t>This</a:t>
            </a:r>
            <a:r>
              <a:rPr lang="it-IT" dirty="0"/>
              <a:t> </a:t>
            </a:r>
            <a:r>
              <a:rPr lang="it-IT" dirty="0" err="1"/>
              <a:t>has</a:t>
            </a:r>
            <a:r>
              <a:rPr lang="it-IT" dirty="0"/>
              <a:t> a </a:t>
            </a:r>
            <a:r>
              <a:rPr lang="it-IT" dirty="0" err="1">
                <a:solidFill>
                  <a:schemeClr val="accent3"/>
                </a:solidFill>
              </a:rPr>
              <a:t>noticeable</a:t>
            </a:r>
            <a:r>
              <a:rPr lang="it-IT" dirty="0"/>
              <a:t> impact on the user </a:t>
            </a:r>
            <a:r>
              <a:rPr lang="it-IT" dirty="0" err="1"/>
              <a:t>experience</a:t>
            </a:r>
            <a:r>
              <a:rPr lang="it-IT" dirty="0"/>
              <a:t>.</a:t>
            </a:r>
            <a:endParaRPr dirty="0"/>
          </a:p>
          <a:p>
            <a:pPr marL="0" lvl="0" indent="0" algn="l" rtl="0">
              <a:spcBef>
                <a:spcPts val="0"/>
              </a:spcBef>
              <a:spcAft>
                <a:spcPts val="0"/>
              </a:spcAft>
              <a:buNone/>
            </a:pPr>
            <a:endParaRPr dirty="0"/>
          </a:p>
        </p:txBody>
      </p:sp>
      <p:sp>
        <p:nvSpPr>
          <p:cNvPr id="786" name="Google Shape;786;p39"/>
          <p:cNvSpPr txBox="1">
            <a:spLocks noGrp="1"/>
          </p:cNvSpPr>
          <p:nvPr>
            <p:ph type="body" idx="4"/>
          </p:nvPr>
        </p:nvSpPr>
        <p:spPr>
          <a:xfrm>
            <a:off x="8454700" y="4738967"/>
            <a:ext cx="3231000" cy="87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a:t>
            </a:r>
            <a:r>
              <a:rPr lang="it-IT" dirty="0" err="1"/>
              <a:t>server’s</a:t>
            </a:r>
            <a:r>
              <a:rPr lang="it-IT" dirty="0"/>
              <a:t> processing power </a:t>
            </a:r>
            <a:r>
              <a:rPr lang="it-IT" dirty="0" err="1"/>
              <a:t>was</a:t>
            </a:r>
            <a:r>
              <a:rPr lang="it-IT" dirty="0"/>
              <a:t> put under </a:t>
            </a:r>
            <a:r>
              <a:rPr lang="it-IT" dirty="0" err="1">
                <a:solidFill>
                  <a:schemeClr val="accent1"/>
                </a:solidFill>
              </a:rPr>
              <a:t>great</a:t>
            </a:r>
            <a:r>
              <a:rPr lang="it-IT" dirty="0">
                <a:solidFill>
                  <a:schemeClr val="accent1"/>
                </a:solidFill>
              </a:rPr>
              <a:t> strain</a:t>
            </a:r>
            <a:r>
              <a:rPr lang="it-IT" dirty="0"/>
              <a:t>, </a:t>
            </a:r>
            <a:r>
              <a:rPr lang="it-IT" dirty="0" err="1"/>
              <a:t>reaching</a:t>
            </a:r>
            <a:r>
              <a:rPr lang="it-IT" dirty="0"/>
              <a:t> a </a:t>
            </a:r>
            <a:r>
              <a:rPr lang="it-IT" dirty="0" err="1"/>
              <a:t>mean</a:t>
            </a:r>
            <a:r>
              <a:rPr lang="it-IT" dirty="0"/>
              <a:t> </a:t>
            </a:r>
            <a:r>
              <a:rPr lang="it-IT" dirty="0" err="1"/>
              <a:t>usage</a:t>
            </a:r>
            <a:r>
              <a:rPr lang="it-IT" dirty="0"/>
              <a:t> of </a:t>
            </a:r>
            <a:r>
              <a:rPr lang="it-IT" dirty="0">
                <a:solidFill>
                  <a:schemeClr val="accent1"/>
                </a:solidFill>
              </a:rPr>
              <a:t>24.5%</a:t>
            </a:r>
            <a:r>
              <a:rPr lang="it-IT" dirty="0"/>
              <a:t>. </a:t>
            </a:r>
            <a:r>
              <a:rPr lang="it-IT" dirty="0" err="1"/>
              <a:t>Possibly</a:t>
            </a:r>
            <a:r>
              <a:rPr lang="it-IT" dirty="0"/>
              <a:t> </a:t>
            </a:r>
            <a:r>
              <a:rPr lang="it-IT" dirty="0" err="1"/>
              <a:t>because</a:t>
            </a:r>
            <a:r>
              <a:rPr lang="it-IT" dirty="0"/>
              <a:t> of some </a:t>
            </a:r>
            <a:r>
              <a:rPr lang="it-IT" dirty="0" err="1">
                <a:solidFill>
                  <a:schemeClr val="accent3"/>
                </a:solidFill>
              </a:rPr>
              <a:t>packet</a:t>
            </a:r>
            <a:r>
              <a:rPr lang="it-IT" dirty="0">
                <a:solidFill>
                  <a:schemeClr val="accent3"/>
                </a:solidFill>
              </a:rPr>
              <a:t> filtering </a:t>
            </a:r>
            <a:r>
              <a:rPr lang="it-IT" dirty="0" err="1"/>
              <a:t>behavior</a:t>
            </a:r>
            <a:r>
              <a:rPr lang="it-IT" dirty="0"/>
              <a:t>.</a:t>
            </a:r>
            <a:endParaRPr dirty="0"/>
          </a:p>
          <a:p>
            <a:pPr marL="0" lvl="0" indent="0" algn="l" rtl="0">
              <a:spcBef>
                <a:spcPts val="0"/>
              </a:spcBef>
              <a:spcAft>
                <a:spcPts val="0"/>
              </a:spcAft>
              <a:buNone/>
            </a:pPr>
            <a:endParaRPr dirty="0"/>
          </a:p>
        </p:txBody>
      </p:sp>
      <p:pic>
        <p:nvPicPr>
          <p:cNvPr id="2" name="Google Shape;483;p33">
            <a:extLst>
              <a:ext uri="{FF2B5EF4-FFF2-40B4-BE49-F238E27FC236}">
                <a16:creationId xmlns:a16="http://schemas.microsoft.com/office/drawing/2014/main" id="{322AB4D6-B48A-2ABD-99DC-604CF52E2DBF}"/>
              </a:ext>
            </a:extLst>
          </p:cNvPr>
          <p:cNvPicPr preferRelativeResize="0"/>
          <p:nvPr/>
        </p:nvPicPr>
        <p:blipFill rotWithShape="1">
          <a:blip r:embed="rId3"/>
          <a:srcRect l="-387" t="9604" r="387" b="10078"/>
          <a:stretch/>
        </p:blipFill>
        <p:spPr>
          <a:xfrm>
            <a:off x="711775" y="1856706"/>
            <a:ext cx="3192657" cy="1990136"/>
          </a:xfrm>
          <a:prstGeom prst="roundRect">
            <a:avLst>
              <a:gd name="adj" fmla="val 4729"/>
            </a:avLst>
          </a:prstGeom>
          <a:noFill/>
          <a:ln>
            <a:noFill/>
          </a:ln>
          <a:effectLst>
            <a:outerShdw blurRad="63500" sx="102000" sy="102000" algn="ctr" rotWithShape="0">
              <a:srgbClr val="000000">
                <a:alpha val="9800"/>
              </a:srgbClr>
            </a:outerShdw>
          </a:effectLst>
        </p:spPr>
      </p:pic>
      <p:pic>
        <p:nvPicPr>
          <p:cNvPr id="3" name="Google Shape;483;p33">
            <a:extLst>
              <a:ext uri="{FF2B5EF4-FFF2-40B4-BE49-F238E27FC236}">
                <a16:creationId xmlns:a16="http://schemas.microsoft.com/office/drawing/2014/main" id="{E553EA17-AA92-3A89-C322-6BD5641DAC9D}"/>
              </a:ext>
            </a:extLst>
          </p:cNvPr>
          <p:cNvPicPr preferRelativeResize="0"/>
          <p:nvPr/>
        </p:nvPicPr>
        <p:blipFill rotWithShape="1">
          <a:blip r:embed="rId4"/>
          <a:srcRect l="-387" t="15213" r="387" b="1819"/>
          <a:stretch/>
        </p:blipFill>
        <p:spPr>
          <a:xfrm>
            <a:off x="4564066" y="1856706"/>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4" name="Google Shape;483;p33">
            <a:extLst>
              <a:ext uri="{FF2B5EF4-FFF2-40B4-BE49-F238E27FC236}">
                <a16:creationId xmlns:a16="http://schemas.microsoft.com/office/drawing/2014/main" id="{AA6DAAB0-19A3-4359-71BC-4080D3DDFFF0}"/>
              </a:ext>
            </a:extLst>
          </p:cNvPr>
          <p:cNvPicPr preferRelativeResize="0"/>
          <p:nvPr/>
        </p:nvPicPr>
        <p:blipFill>
          <a:blip r:embed="rId5"/>
          <a:srcRect t="9938" b="9938"/>
          <a:stretch/>
        </p:blipFill>
        <p:spPr>
          <a:xfrm>
            <a:off x="673433" y="4141688"/>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5" name="Google Shape;483;p33">
            <a:extLst>
              <a:ext uri="{FF2B5EF4-FFF2-40B4-BE49-F238E27FC236}">
                <a16:creationId xmlns:a16="http://schemas.microsoft.com/office/drawing/2014/main" id="{7796677E-2817-4189-AFEF-63568714184E}"/>
              </a:ext>
            </a:extLst>
          </p:cNvPr>
          <p:cNvPicPr preferRelativeResize="0"/>
          <p:nvPr/>
        </p:nvPicPr>
        <p:blipFill rotWithShape="1">
          <a:blip r:embed="rId6"/>
          <a:srcRect l="-387" t="12636" r="387" b="2070"/>
          <a:stretch/>
        </p:blipFill>
        <p:spPr>
          <a:xfrm>
            <a:off x="4564066" y="414168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sp>
        <p:nvSpPr>
          <p:cNvPr id="6" name="Google Shape;786;p39">
            <a:extLst>
              <a:ext uri="{FF2B5EF4-FFF2-40B4-BE49-F238E27FC236}">
                <a16:creationId xmlns:a16="http://schemas.microsoft.com/office/drawing/2014/main" id="{2E741D82-750E-74D9-5854-475DD60B3B46}"/>
              </a:ext>
            </a:extLst>
          </p:cNvPr>
          <p:cNvSpPr txBox="1">
            <a:spLocks/>
          </p:cNvSpPr>
          <p:nvPr/>
        </p:nvSpPr>
        <p:spPr>
          <a:xfrm>
            <a:off x="8176355" y="1969911"/>
            <a:ext cx="3624348" cy="872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1pPr>
            <a:lvl2pPr marL="914400" marR="0" lvl="1"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2pPr>
            <a:lvl3pPr marL="1371600" marR="0" lvl="2"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3pPr>
            <a:lvl4pPr marL="1828800" marR="0" lvl="3"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4pPr>
            <a:lvl5pPr marL="2286000" marR="0" lvl="4"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5pPr>
            <a:lvl6pPr marL="2743200" marR="0" lvl="5"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6pPr>
            <a:lvl7pPr marL="3200400" marR="0" lvl="6"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7pPr>
            <a:lvl8pPr marL="3657600" marR="0" lvl="7"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8pPr>
            <a:lvl9pPr marL="4114800" marR="0" lvl="8"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9pPr>
          </a:lstStyle>
          <a:p>
            <a:pPr marL="0" indent="0">
              <a:buFont typeface="Roboto Mono"/>
              <a:buNone/>
            </a:pPr>
            <a:r>
              <a:rPr lang="it-IT" sz="1600" dirty="0">
                <a:solidFill>
                  <a:schemeClr val="accent3">
                    <a:lumMod val="75000"/>
                  </a:schemeClr>
                </a:solidFill>
              </a:rPr>
              <a:t>50,000 </a:t>
            </a:r>
            <a:r>
              <a:rPr lang="it-IT" sz="1600" dirty="0" err="1">
                <a:solidFill>
                  <a:schemeClr val="accent3">
                    <a:lumMod val="75000"/>
                  </a:schemeClr>
                </a:solidFill>
              </a:rPr>
              <a:t>requests</a:t>
            </a:r>
            <a:r>
              <a:rPr lang="it-IT" sz="1600" dirty="0">
                <a:solidFill>
                  <a:schemeClr val="accent3">
                    <a:lumMod val="75000"/>
                  </a:schemeClr>
                </a:solidFill>
              </a:rPr>
              <a:t> per second</a:t>
            </a:r>
          </a:p>
          <a:p>
            <a:pPr marL="0" indent="0">
              <a:buFont typeface="Roboto Mono"/>
              <a:buNone/>
            </a:pPr>
            <a:endParaRPr lang="it-IT"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49"/>
            <a:ext cx="8894400" cy="1009007"/>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it-IT" dirty="0" err="1"/>
              <a:t>DDoS</a:t>
            </a:r>
            <a:r>
              <a:rPr lang="it-IT" dirty="0"/>
              <a:t> </a:t>
            </a:r>
            <a:r>
              <a:rPr lang="it-IT" dirty="0" err="1"/>
              <a:t>attacks</a:t>
            </a:r>
            <a:r>
              <a:rPr lang="it-IT" dirty="0"/>
              <a:t> are </a:t>
            </a:r>
            <a:r>
              <a:rPr lang="it-IT" dirty="0" err="1"/>
              <a:t>quite</a:t>
            </a:r>
            <a:r>
              <a:rPr lang="it-IT" dirty="0"/>
              <a:t> common, and the </a:t>
            </a:r>
            <a:r>
              <a:rPr lang="it-IT" dirty="0" err="1"/>
              <a:t>implementation</a:t>
            </a:r>
            <a:r>
              <a:rPr lang="it-IT" dirty="0"/>
              <a:t> of </a:t>
            </a:r>
            <a:r>
              <a:rPr lang="it-IT" dirty="0" err="1"/>
              <a:t>mitigation</a:t>
            </a:r>
            <a:r>
              <a:rPr lang="it-IT" dirty="0"/>
              <a:t> </a:t>
            </a:r>
            <a:r>
              <a:rPr lang="it-IT" dirty="0" err="1"/>
              <a:t>mechanisms</a:t>
            </a:r>
            <a:r>
              <a:rPr lang="it-IT" dirty="0"/>
              <a:t> </a:t>
            </a:r>
            <a:r>
              <a:rPr lang="it-IT" dirty="0" err="1"/>
              <a:t>is</a:t>
            </a:r>
            <a:r>
              <a:rPr lang="it-IT" dirty="0"/>
              <a:t> </a:t>
            </a:r>
            <a:r>
              <a:rPr lang="it-IT" dirty="0" err="1"/>
              <a:t>crucial</a:t>
            </a:r>
            <a:r>
              <a:rPr lang="it-IT" dirty="0"/>
              <a:t>.</a:t>
            </a:r>
            <a:endParaRPr lang="it-IT" dirty="0">
              <a:solidFill>
                <a:schemeClr val="accent3"/>
              </a:solidFill>
            </a:endParaRPr>
          </a:p>
        </p:txBody>
      </p:sp>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800" dirty="0"/>
              <a:t>Mechanisms for </a:t>
            </a:r>
            <a:r>
              <a:rPr lang="en" sz="6800" dirty="0">
                <a:solidFill>
                  <a:schemeClr val="accent3"/>
                </a:solidFill>
              </a:rPr>
              <a:t>MITIGATION </a:t>
            </a:r>
            <a:endParaRPr sz="6800" dirty="0">
              <a:solidFill>
                <a:schemeClr val="accent3"/>
              </a:solidFil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b="1" i="0" dirty="0">
                <a:ln>
                  <a:noFill/>
                </a:ln>
                <a:solidFill>
                  <a:schemeClr val="accent3"/>
                </a:solidFill>
                <a:latin typeface="Roboto Mono"/>
              </a:rPr>
              <a:t>0</a:t>
            </a:r>
            <a:r>
              <a:rPr lang="it-IT" b="1" dirty="0">
                <a:solidFill>
                  <a:schemeClr val="accent3"/>
                </a:solidFill>
                <a:latin typeface="Roboto Mono"/>
              </a:rPr>
              <a:t>8</a:t>
            </a:r>
            <a:endParaRPr b="1" i="0" dirty="0">
              <a:ln>
                <a:noFill/>
              </a:ln>
              <a:solidFill>
                <a:schemeClr val="accent3"/>
              </a:solidFill>
              <a:latin typeface="Roboto Mono"/>
            </a:endParaRPr>
          </a:p>
        </p:txBody>
      </p:sp>
    </p:spTree>
    <p:extLst>
      <p:ext uri="{BB962C8B-B14F-4D97-AF65-F5344CB8AC3E}">
        <p14:creationId xmlns:p14="http://schemas.microsoft.com/office/powerpoint/2010/main" val="4110082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34"/>
          <p:cNvSpPr/>
          <p:nvPr/>
        </p:nvSpPr>
        <p:spPr>
          <a:xfrm>
            <a:off x="316800" y="194225"/>
            <a:ext cx="11648700" cy="6398100"/>
          </a:xfrm>
          <a:prstGeom prst="roundRect">
            <a:avLst>
              <a:gd name="adj" fmla="val 2468"/>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497" name="Google Shape;497;p34"/>
          <p:cNvPicPr preferRelativeResize="0"/>
          <p:nvPr/>
        </p:nvPicPr>
        <p:blipFill>
          <a:blip r:embed="rId3"/>
          <a:srcRect t="12422" b="12422"/>
          <a:stretch/>
        </p:blipFill>
        <p:spPr>
          <a:xfrm>
            <a:off x="550225" y="802978"/>
            <a:ext cx="5790000" cy="4351500"/>
          </a:xfrm>
          <a:prstGeom prst="roundRect">
            <a:avLst>
              <a:gd name="adj" fmla="val 3224"/>
            </a:avLst>
          </a:prstGeom>
          <a:noFill/>
          <a:ln>
            <a:noFill/>
          </a:ln>
          <a:effectLst>
            <a:outerShdw blurRad="63500" sx="102000" sy="102000" algn="ctr" rotWithShape="0">
              <a:srgbClr val="000000">
                <a:alpha val="9800"/>
              </a:srgbClr>
            </a:outerShdw>
          </a:effectLst>
        </p:spPr>
      </p:pic>
      <p:sp>
        <p:nvSpPr>
          <p:cNvPr id="498" name="Google Shape;498;p34"/>
          <p:cNvSpPr txBox="1">
            <a:spLocks noGrp="1"/>
          </p:cNvSpPr>
          <p:nvPr>
            <p:ph type="title" idx="4294967295"/>
          </p:nvPr>
        </p:nvSpPr>
        <p:spPr>
          <a:xfrm>
            <a:off x="6591400" y="802975"/>
            <a:ext cx="5374200" cy="4351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it-IT" sz="5400" dirty="0"/>
              <a:t>THERE IS </a:t>
            </a:r>
            <a:r>
              <a:rPr lang="it-IT" sz="6000" dirty="0">
                <a:solidFill>
                  <a:schemeClr val="accent3"/>
                </a:solidFill>
              </a:rPr>
              <a:t>PLENTY</a:t>
            </a:r>
            <a:r>
              <a:rPr lang="it-IT" sz="6500" dirty="0"/>
              <a:t> </a:t>
            </a:r>
            <a:r>
              <a:rPr lang="it-IT" sz="6000" dirty="0"/>
              <a:t>OF DDOS </a:t>
            </a:r>
            <a:br>
              <a:rPr lang="it-IT" sz="6000" dirty="0"/>
            </a:br>
            <a:r>
              <a:rPr lang="it-IT" sz="6000" dirty="0"/>
              <a:t>ATTACK </a:t>
            </a:r>
            <a:r>
              <a:rPr lang="it-IT" sz="6000" dirty="0">
                <a:solidFill>
                  <a:schemeClr val="accent3"/>
                </a:solidFill>
              </a:rPr>
              <a:t>TYPES</a:t>
            </a:r>
          </a:p>
        </p:txBody>
      </p:sp>
      <p:sp>
        <p:nvSpPr>
          <p:cNvPr id="499" name="Google Shape;499;p34"/>
          <p:cNvSpPr txBox="1">
            <a:spLocks noGrp="1"/>
          </p:cNvSpPr>
          <p:nvPr>
            <p:ph type="body" idx="4294967295"/>
          </p:nvPr>
        </p:nvSpPr>
        <p:spPr>
          <a:xfrm>
            <a:off x="413996" y="5088835"/>
            <a:ext cx="11129100" cy="1227365"/>
          </a:xfrm>
          <a:prstGeom prst="rect">
            <a:avLst/>
          </a:prstGeom>
        </p:spPr>
        <p:txBody>
          <a:bodyPr spcFirstLastPara="1" wrap="square" lIns="121900" tIns="121900" rIns="121900" bIns="121900" anchor="t" anchorCtr="0">
            <a:noAutofit/>
          </a:bodyPr>
          <a:lstStyle/>
          <a:p>
            <a:pPr marL="0" lvl="0" indent="0" algn="l" rtl="0">
              <a:spcBef>
                <a:spcPts val="2100"/>
              </a:spcBef>
              <a:spcAft>
                <a:spcPts val="0"/>
              </a:spcAft>
              <a:buNone/>
            </a:pPr>
            <a:r>
              <a:rPr lang="en-US" sz="2000" dirty="0"/>
              <a:t>Our interest was in experimenting with a </a:t>
            </a:r>
            <a:r>
              <a:rPr lang="en-US" sz="2000" dirty="0">
                <a:solidFill>
                  <a:schemeClr val="accent1"/>
                </a:solidFill>
                <a:latin typeface="Roboto Mono" pitchFamily="49" charset="0"/>
                <a:ea typeface="Roboto Mono" pitchFamily="49" charset="0"/>
                <a:cs typeface="Roboto"/>
                <a:sym typeface="Roboto"/>
              </a:rPr>
              <a:t>commonly employed</a:t>
            </a:r>
            <a:r>
              <a:rPr lang="en-US" sz="2000" dirty="0"/>
              <a:t> approach in real-world scenarios, as </a:t>
            </a:r>
            <a:r>
              <a:rPr lang="en-US" sz="2000" dirty="0">
                <a:solidFill>
                  <a:schemeClr val="accent3"/>
                </a:solidFill>
                <a:latin typeface="Roboto Mono" pitchFamily="49" charset="0"/>
                <a:ea typeface="Roboto Mono" pitchFamily="49" charset="0"/>
                <a:cs typeface="Roboto"/>
                <a:sym typeface="Roboto"/>
              </a:rPr>
              <a:t>opposed</a:t>
            </a:r>
            <a:r>
              <a:rPr lang="en-US" sz="2000" dirty="0"/>
              <a:t> to </a:t>
            </a:r>
            <a:r>
              <a:rPr lang="en-US" sz="2000" dirty="0">
                <a:solidFill>
                  <a:schemeClr val="accent3"/>
                </a:solidFill>
                <a:latin typeface="Roboto Mono" pitchFamily="49" charset="0"/>
                <a:ea typeface="Roboto Mono" pitchFamily="49" charset="0"/>
                <a:cs typeface="Roboto"/>
              </a:rPr>
              <a:t>sporadic</a:t>
            </a:r>
            <a:r>
              <a:rPr lang="en-US" sz="2000" dirty="0"/>
              <a:t> cases.</a:t>
            </a:r>
          </a:p>
        </p:txBody>
      </p:sp>
      <p:grpSp>
        <p:nvGrpSpPr>
          <p:cNvPr id="500" name="Google Shape;500;p34"/>
          <p:cNvGrpSpPr/>
          <p:nvPr/>
        </p:nvGrpSpPr>
        <p:grpSpPr>
          <a:xfrm>
            <a:off x="704646" y="902484"/>
            <a:ext cx="635280" cy="147600"/>
            <a:chOff x="2147366" y="4139382"/>
            <a:chExt cx="635280" cy="147600"/>
          </a:xfrm>
        </p:grpSpPr>
        <p:sp>
          <p:nvSpPr>
            <p:cNvPr id="501" name="Google Shape;501;p3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2" name="Google Shape;502;p3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3" name="Google Shape;503;p3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04" name="Google Shape;504;p34"/>
          <p:cNvGrpSpPr/>
          <p:nvPr/>
        </p:nvGrpSpPr>
        <p:grpSpPr>
          <a:xfrm>
            <a:off x="413996" y="309734"/>
            <a:ext cx="635280" cy="147600"/>
            <a:chOff x="2147366" y="4139382"/>
            <a:chExt cx="635280" cy="147600"/>
          </a:xfrm>
        </p:grpSpPr>
        <p:sp>
          <p:nvSpPr>
            <p:cNvPr id="505" name="Google Shape;505;p3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6" name="Google Shape;506;p3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7" name="Google Shape;507;p3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7"/>
          <p:cNvSpPr txBox="1">
            <a:spLocks noGrp="1"/>
          </p:cNvSpPr>
          <p:nvPr>
            <p:ph type="title"/>
          </p:nvPr>
        </p:nvSpPr>
        <p:spPr>
          <a:xfrm>
            <a:off x="1273073" y="622928"/>
            <a:ext cx="44252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1"/>
                </a:solidFill>
                <a:latin typeface="Roboto" panose="02000000000000000000" pitchFamily="2" charset="0"/>
                <a:ea typeface="Roboto" panose="02000000000000000000" pitchFamily="2" charset="0"/>
                <a:cs typeface="Roboto" panose="02000000000000000000" pitchFamily="2" charset="0"/>
              </a:rPr>
              <a:t>Proactive</a:t>
            </a:r>
            <a:r>
              <a:rPr lang="en" sz="3600" dirty="0">
                <a:solidFill>
                  <a:schemeClr val="accent3"/>
                </a:solidFill>
                <a:latin typeface="Roboto" panose="02000000000000000000" pitchFamily="2" charset="0"/>
                <a:ea typeface="Roboto" panose="02000000000000000000" pitchFamily="2" charset="0"/>
                <a:cs typeface="Roboto" panose="02000000000000000000" pitchFamily="2" charset="0"/>
              </a:rPr>
              <a:t> </a:t>
            </a:r>
            <a:r>
              <a:rPr lang="en" sz="3600" dirty="0">
                <a:solidFill>
                  <a:schemeClr val="tx1"/>
                </a:solidFill>
                <a:latin typeface="Roboto" panose="02000000000000000000" pitchFamily="2" charset="0"/>
                <a:ea typeface="Roboto" panose="02000000000000000000" pitchFamily="2" charset="0"/>
                <a:cs typeface="Roboto" panose="02000000000000000000" pitchFamily="2" charset="0"/>
              </a:rPr>
              <a:t>measures</a:t>
            </a:r>
            <a:endParaRPr sz="36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426" name="Google Shape;426;p27"/>
          <p:cNvSpPr txBox="1">
            <a:spLocks noGrp="1"/>
          </p:cNvSpPr>
          <p:nvPr>
            <p:ph type="body" idx="1"/>
          </p:nvPr>
        </p:nvSpPr>
        <p:spPr>
          <a:xfrm>
            <a:off x="1840882" y="2163585"/>
            <a:ext cx="3289582" cy="2858646"/>
          </a:xfrm>
          <a:prstGeom prst="rect">
            <a:avLst/>
          </a:prstGeom>
        </p:spPr>
        <p:txBody>
          <a:bodyPr spcFirstLastPara="1" wrap="square" lIns="121900" tIns="121900" rIns="121900" bIns="121900" anchor="t" anchorCtr="0">
            <a:noAutofit/>
          </a:bodyPr>
          <a:lstStyle/>
          <a:p>
            <a:pPr marL="285750" indent="-285750" algn="ctr">
              <a:spcBef>
                <a:spcPts val="2100"/>
              </a:spcBef>
              <a:spcAft>
                <a:spcPts val="2100"/>
              </a:spcAft>
            </a:pPr>
            <a:r>
              <a:rPr lang="it-IT" sz="2400" b="1" dirty="0"/>
              <a:t>Rate </a:t>
            </a:r>
            <a:r>
              <a:rPr lang="it-IT" sz="2400" b="1" dirty="0" err="1"/>
              <a:t>Limiting</a:t>
            </a:r>
            <a:endParaRPr lang="it-IT" sz="2400" b="1" dirty="0"/>
          </a:p>
          <a:p>
            <a:pPr marL="285750" indent="-285750" algn="ctr">
              <a:spcBef>
                <a:spcPts val="2100"/>
              </a:spcBef>
              <a:spcAft>
                <a:spcPts val="2100"/>
              </a:spcAft>
            </a:pPr>
            <a:r>
              <a:rPr lang="it-IT" sz="2400" b="1" dirty="0" err="1"/>
              <a:t>Trusted</a:t>
            </a:r>
            <a:r>
              <a:rPr lang="it-IT" sz="2400" b="1" dirty="0"/>
              <a:t> Sources</a:t>
            </a:r>
          </a:p>
          <a:p>
            <a:pPr marL="285750" indent="-285750" algn="ctr">
              <a:spcBef>
                <a:spcPts val="2100"/>
              </a:spcBef>
              <a:spcAft>
                <a:spcPts val="2100"/>
              </a:spcAft>
            </a:pPr>
            <a:r>
              <a:rPr lang="it-IT" sz="2400" b="1" dirty="0"/>
              <a:t>Firewall</a:t>
            </a:r>
          </a:p>
        </p:txBody>
      </p:sp>
      <p:sp>
        <p:nvSpPr>
          <p:cNvPr id="3" name="Google Shape;424;p27">
            <a:extLst>
              <a:ext uri="{FF2B5EF4-FFF2-40B4-BE49-F238E27FC236}">
                <a16:creationId xmlns:a16="http://schemas.microsoft.com/office/drawing/2014/main" id="{E4C66B90-A117-A805-7DAA-7DBE5BC72206}"/>
              </a:ext>
            </a:extLst>
          </p:cNvPr>
          <p:cNvSpPr txBox="1">
            <a:spLocks/>
          </p:cNvSpPr>
          <p:nvPr/>
        </p:nvSpPr>
        <p:spPr>
          <a:xfrm>
            <a:off x="6723664" y="622928"/>
            <a:ext cx="4556203"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it-IT" sz="3600" dirty="0" err="1">
                <a:solidFill>
                  <a:schemeClr val="accent3"/>
                </a:solidFill>
                <a:latin typeface="Roboto" panose="02000000000000000000" pitchFamily="2" charset="0"/>
                <a:ea typeface="Roboto" panose="02000000000000000000" pitchFamily="2" charset="0"/>
                <a:cs typeface="Roboto" panose="02000000000000000000" pitchFamily="2" charset="0"/>
              </a:rPr>
              <a:t>Reactive</a:t>
            </a:r>
            <a:r>
              <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rPr>
              <a:t> </a:t>
            </a:r>
            <a:r>
              <a:rPr lang="en" sz="3600" dirty="0">
                <a:solidFill>
                  <a:schemeClr val="tx1"/>
                </a:solidFill>
                <a:latin typeface="Roboto" panose="02000000000000000000" pitchFamily="2" charset="0"/>
                <a:ea typeface="Roboto" panose="02000000000000000000" pitchFamily="2" charset="0"/>
                <a:cs typeface="Roboto" panose="02000000000000000000" pitchFamily="2" charset="0"/>
              </a:rPr>
              <a:t>measures</a:t>
            </a:r>
            <a:endPar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endParaRPr>
          </a:p>
        </p:txBody>
      </p:sp>
      <p:sp>
        <p:nvSpPr>
          <p:cNvPr id="4" name="Google Shape;426;p27">
            <a:extLst>
              <a:ext uri="{FF2B5EF4-FFF2-40B4-BE49-F238E27FC236}">
                <a16:creationId xmlns:a16="http://schemas.microsoft.com/office/drawing/2014/main" id="{416D7D4F-30FB-E091-B04E-436260D4E326}"/>
              </a:ext>
            </a:extLst>
          </p:cNvPr>
          <p:cNvSpPr txBox="1">
            <a:spLocks/>
          </p:cNvSpPr>
          <p:nvPr/>
        </p:nvSpPr>
        <p:spPr>
          <a:xfrm>
            <a:off x="6723664" y="2163585"/>
            <a:ext cx="4081552" cy="364241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lgn="ctr">
              <a:spcBef>
                <a:spcPts val="2100"/>
              </a:spcBef>
              <a:spcAft>
                <a:spcPts val="2100"/>
              </a:spcAft>
            </a:pPr>
            <a:r>
              <a:rPr lang="it-IT" sz="2400" b="1" dirty="0"/>
              <a:t>Machine Learning</a:t>
            </a:r>
          </a:p>
          <a:p>
            <a:pPr marL="285750" indent="-285750" algn="ctr">
              <a:spcBef>
                <a:spcPts val="2100"/>
              </a:spcBef>
              <a:spcAft>
                <a:spcPts val="2100"/>
              </a:spcAft>
            </a:pPr>
            <a:r>
              <a:rPr lang="it-IT" sz="2400" b="1" dirty="0" err="1"/>
              <a:t>Anycast</a:t>
            </a:r>
            <a:r>
              <a:rPr lang="it-IT" sz="2400" b="1" dirty="0"/>
              <a:t> </a:t>
            </a:r>
            <a:r>
              <a:rPr lang="it-IT" sz="2400" b="1" dirty="0" err="1"/>
              <a:t>Scheme</a:t>
            </a:r>
            <a:endParaRPr lang="it-IT" sz="2400" b="1" dirty="0"/>
          </a:p>
          <a:p>
            <a:pPr marL="285750" indent="-285750" algn="ctr">
              <a:spcBef>
                <a:spcPts val="2100"/>
              </a:spcBef>
              <a:spcAft>
                <a:spcPts val="2100"/>
              </a:spcAft>
            </a:pPr>
            <a:r>
              <a:rPr lang="it-IT" sz="2400" b="1" dirty="0"/>
              <a:t>Caching </a:t>
            </a:r>
            <a:r>
              <a:rPr lang="it-IT" sz="2400" b="1" dirty="0" err="1"/>
              <a:t>Behavior</a:t>
            </a:r>
            <a:endParaRPr lang="it-IT" sz="2400"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65" name="Google Shape;565;p38"/>
          <p:cNvSpPr txBox="1">
            <a:spLocks noGrp="1"/>
          </p:cNvSpPr>
          <p:nvPr>
            <p:ph type="title"/>
          </p:nvPr>
        </p:nvSpPr>
        <p:spPr>
          <a:xfrm>
            <a:off x="1115273" y="436400"/>
            <a:ext cx="9707400" cy="866272"/>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sz="4400" dirty="0">
                <a:solidFill>
                  <a:schemeClr val="accent1"/>
                </a:solidFill>
              </a:rPr>
              <a:t>Proactive </a:t>
            </a:r>
            <a:r>
              <a:rPr lang="en" sz="4400" dirty="0">
                <a:solidFill>
                  <a:schemeClr val="tx1"/>
                </a:solidFill>
              </a:rPr>
              <a:t>measures</a:t>
            </a:r>
            <a:endParaRPr sz="4400" dirty="0">
              <a:solidFill>
                <a:schemeClr val="tx1"/>
              </a:solidFill>
            </a:endParaRPr>
          </a:p>
        </p:txBody>
      </p:sp>
      <p:sp>
        <p:nvSpPr>
          <p:cNvPr id="5" name="CasellaDiTesto 4">
            <a:extLst>
              <a:ext uri="{FF2B5EF4-FFF2-40B4-BE49-F238E27FC236}">
                <a16:creationId xmlns:a16="http://schemas.microsoft.com/office/drawing/2014/main" id="{DF84B1A3-33CB-B9FA-92A4-371EC31E0C95}"/>
              </a:ext>
            </a:extLst>
          </p:cNvPr>
          <p:cNvSpPr txBox="1"/>
          <p:nvPr/>
        </p:nvSpPr>
        <p:spPr>
          <a:xfrm>
            <a:off x="1668029" y="2114378"/>
            <a:ext cx="1700941" cy="738664"/>
          </a:xfrm>
          <a:prstGeom prst="rect">
            <a:avLst/>
          </a:prstGeom>
          <a:noFill/>
        </p:spPr>
        <p:txBody>
          <a:bodyPr wrap="square" rtlCol="0">
            <a:spAutoFit/>
          </a:bodyPr>
          <a:lstStyle/>
          <a:p>
            <a:pPr algn="ctr"/>
            <a:r>
              <a:rPr lang="en-US" sz="2100" b="1" dirty="0">
                <a:solidFill>
                  <a:schemeClr val="accent1"/>
                </a:solidFill>
                <a:latin typeface="Roboto Mono"/>
                <a:ea typeface="Roboto Mono"/>
                <a:sym typeface="Roboto Mono"/>
              </a:rPr>
              <a:t>Rate Limiting</a:t>
            </a:r>
          </a:p>
        </p:txBody>
      </p:sp>
      <p:sp>
        <p:nvSpPr>
          <p:cNvPr id="6" name="CasellaDiTesto 5">
            <a:extLst>
              <a:ext uri="{FF2B5EF4-FFF2-40B4-BE49-F238E27FC236}">
                <a16:creationId xmlns:a16="http://schemas.microsoft.com/office/drawing/2014/main" id="{B7197FA5-6226-FDEE-8550-EFF6A3058B53}"/>
              </a:ext>
            </a:extLst>
          </p:cNvPr>
          <p:cNvSpPr txBox="1"/>
          <p:nvPr/>
        </p:nvSpPr>
        <p:spPr>
          <a:xfrm>
            <a:off x="5192279" y="2112568"/>
            <a:ext cx="1700941" cy="738664"/>
          </a:xfrm>
          <a:prstGeom prst="rect">
            <a:avLst/>
          </a:prstGeom>
          <a:noFill/>
        </p:spPr>
        <p:txBody>
          <a:bodyPr wrap="square" rtlCol="0">
            <a:spAutoFit/>
          </a:bodyPr>
          <a:lstStyle>
            <a:defPPr marR="0" lvl="0" algn="l" rtl="0">
              <a:lnSpc>
                <a:spcPct val="100000"/>
              </a:lnSpc>
              <a:spcBef>
                <a:spcPts val="0"/>
              </a:spcBef>
              <a:spcAft>
                <a:spcPts val="0"/>
              </a:spcAft>
            </a:defPPr>
            <a:lvl1pPr algn="ctr">
              <a:defRPr sz="2100" b="1">
                <a:solidFill>
                  <a:schemeClr val="accent3"/>
                </a:solidFill>
                <a:latin typeface="Roboto Mono"/>
                <a:ea typeface="Roboto Mono"/>
              </a:defRPr>
            </a:lvl1pPr>
          </a:lstStyle>
          <a:p>
            <a:r>
              <a:rPr lang="en-US" dirty="0">
                <a:solidFill>
                  <a:schemeClr val="accent2"/>
                </a:solidFill>
                <a:sym typeface="Roboto Mono"/>
              </a:rPr>
              <a:t>Trusted</a:t>
            </a:r>
            <a:r>
              <a:rPr lang="en-US" dirty="0"/>
              <a:t> </a:t>
            </a:r>
            <a:r>
              <a:rPr lang="en-US" dirty="0">
                <a:solidFill>
                  <a:schemeClr val="accent2"/>
                </a:solidFill>
              </a:rPr>
              <a:t>Sources</a:t>
            </a:r>
          </a:p>
        </p:txBody>
      </p:sp>
      <p:sp>
        <p:nvSpPr>
          <p:cNvPr id="7" name="CasellaDiTesto 6">
            <a:extLst>
              <a:ext uri="{FF2B5EF4-FFF2-40B4-BE49-F238E27FC236}">
                <a16:creationId xmlns:a16="http://schemas.microsoft.com/office/drawing/2014/main" id="{B81974EB-593D-2DAB-EE01-37972D46E0C6}"/>
              </a:ext>
            </a:extLst>
          </p:cNvPr>
          <p:cNvSpPr txBox="1"/>
          <p:nvPr/>
        </p:nvSpPr>
        <p:spPr>
          <a:xfrm>
            <a:off x="8716529" y="2266456"/>
            <a:ext cx="1700941" cy="415498"/>
          </a:xfrm>
          <a:prstGeom prst="rect">
            <a:avLst/>
          </a:prstGeom>
          <a:noFill/>
        </p:spPr>
        <p:txBody>
          <a:bodyPr wrap="square" rtlCol="0">
            <a:spAutoFit/>
          </a:bodyPr>
          <a:lstStyle/>
          <a:p>
            <a:pPr algn="ctr"/>
            <a:r>
              <a:rPr lang="en-US" sz="2100" b="1" dirty="0">
                <a:solidFill>
                  <a:schemeClr val="accent3"/>
                </a:solidFill>
                <a:latin typeface="Roboto Mono"/>
                <a:ea typeface="Roboto Mono"/>
              </a:rPr>
              <a:t>Firewall</a:t>
            </a:r>
          </a:p>
        </p:txBody>
      </p:sp>
      <p:sp>
        <p:nvSpPr>
          <p:cNvPr id="11" name="Segnaposto testo 10">
            <a:extLst>
              <a:ext uri="{FF2B5EF4-FFF2-40B4-BE49-F238E27FC236}">
                <a16:creationId xmlns:a16="http://schemas.microsoft.com/office/drawing/2014/main" id="{79D7A773-CF0D-38F4-9AFE-FD194F515E95}"/>
              </a:ext>
            </a:extLst>
          </p:cNvPr>
          <p:cNvSpPr>
            <a:spLocks noGrp="1"/>
          </p:cNvSpPr>
          <p:nvPr>
            <p:ph type="body" idx="4"/>
          </p:nvPr>
        </p:nvSpPr>
        <p:spPr>
          <a:xfrm>
            <a:off x="978063" y="3357636"/>
            <a:ext cx="3080871" cy="2594626"/>
          </a:xfrm>
        </p:spPr>
        <p:txBody>
          <a:bodyPr/>
          <a:lstStyle/>
          <a:p>
            <a:r>
              <a:rPr lang="en-US" dirty="0"/>
              <a:t>Limit N. responses to same IP</a:t>
            </a:r>
          </a:p>
          <a:p>
            <a:endParaRPr lang="en-US" dirty="0"/>
          </a:p>
          <a:p>
            <a:r>
              <a:rPr lang="en-US" dirty="0"/>
              <a:t>Reducing reflection effect</a:t>
            </a:r>
          </a:p>
          <a:p>
            <a:pPr marL="120650" indent="0">
              <a:buNone/>
            </a:pPr>
            <a:endParaRPr lang="en-US" dirty="0"/>
          </a:p>
          <a:p>
            <a:r>
              <a:rPr lang="en-US" dirty="0"/>
              <a:t>Probably exploited by the used server</a:t>
            </a:r>
          </a:p>
        </p:txBody>
      </p:sp>
      <p:sp>
        <p:nvSpPr>
          <p:cNvPr id="12" name="Segnaposto testo 10">
            <a:extLst>
              <a:ext uri="{FF2B5EF4-FFF2-40B4-BE49-F238E27FC236}">
                <a16:creationId xmlns:a16="http://schemas.microsoft.com/office/drawing/2014/main" id="{076A97EC-A717-884B-6C94-9CD65492CCA2}"/>
              </a:ext>
            </a:extLst>
          </p:cNvPr>
          <p:cNvSpPr txBox="1">
            <a:spLocks/>
          </p:cNvSpPr>
          <p:nvPr/>
        </p:nvSpPr>
        <p:spPr>
          <a:xfrm>
            <a:off x="932941" y="4506599"/>
            <a:ext cx="3080871" cy="9252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1pPr>
            <a:lvl2pPr marL="914400" marR="0" lvl="1"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2pPr>
            <a:lvl3pPr marL="1371600" marR="0" lvl="2"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3pPr>
            <a:lvl4pPr marL="1828800" marR="0" lvl="3"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4pPr>
            <a:lvl5pPr marL="2286000" marR="0" lvl="4"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5pPr>
            <a:lvl6pPr marL="2743200" marR="0" lvl="5"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6pPr>
            <a:lvl7pPr marL="3200400" marR="0" lvl="6"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7pPr>
            <a:lvl8pPr marL="3657600" marR="0" lvl="7"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8pPr>
            <a:lvl9pPr marL="4114800" marR="0" lvl="8" indent="-336550" algn="l" rtl="0">
              <a:lnSpc>
                <a:spcPct val="115000"/>
              </a:lnSpc>
              <a:spcBef>
                <a:spcPts val="2100"/>
              </a:spcBef>
              <a:spcAft>
                <a:spcPts val="210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9pPr>
          </a:lstStyle>
          <a:p>
            <a:endParaRPr lang="en-US" dirty="0"/>
          </a:p>
        </p:txBody>
      </p:sp>
      <p:sp>
        <p:nvSpPr>
          <p:cNvPr id="16" name="Segnaposto testo 15">
            <a:extLst>
              <a:ext uri="{FF2B5EF4-FFF2-40B4-BE49-F238E27FC236}">
                <a16:creationId xmlns:a16="http://schemas.microsoft.com/office/drawing/2014/main" id="{7C091151-14FB-64EB-DFA9-F78F2DC55F30}"/>
              </a:ext>
            </a:extLst>
          </p:cNvPr>
          <p:cNvSpPr>
            <a:spLocks noGrp="1"/>
          </p:cNvSpPr>
          <p:nvPr>
            <p:ph type="body" idx="5"/>
          </p:nvPr>
        </p:nvSpPr>
        <p:spPr>
          <a:xfrm>
            <a:off x="4582297" y="3505091"/>
            <a:ext cx="2920307" cy="2299716"/>
          </a:xfrm>
        </p:spPr>
        <p:txBody>
          <a:bodyPr/>
          <a:lstStyle/>
          <a:p>
            <a:r>
              <a:rPr lang="en-US" dirty="0"/>
              <a:t>Trusted whitelist</a:t>
            </a:r>
          </a:p>
          <a:p>
            <a:endParaRPr lang="en-US" dirty="0"/>
          </a:p>
          <a:p>
            <a:r>
              <a:rPr lang="en-US" dirty="0"/>
              <a:t>Reduce available IP to spoof</a:t>
            </a:r>
          </a:p>
          <a:p>
            <a:endParaRPr lang="en-US" dirty="0"/>
          </a:p>
          <a:p>
            <a:r>
              <a:rPr lang="en-US" dirty="0"/>
              <a:t>Risk trusted IP to be spoofed</a:t>
            </a:r>
          </a:p>
          <a:p>
            <a:endParaRPr lang="en-US" dirty="0"/>
          </a:p>
          <a:p>
            <a:endParaRPr lang="en-US" dirty="0"/>
          </a:p>
          <a:p>
            <a:endParaRPr lang="en-US" dirty="0"/>
          </a:p>
        </p:txBody>
      </p:sp>
      <p:sp>
        <p:nvSpPr>
          <p:cNvPr id="23" name="Segnaposto testo 15">
            <a:extLst>
              <a:ext uri="{FF2B5EF4-FFF2-40B4-BE49-F238E27FC236}">
                <a16:creationId xmlns:a16="http://schemas.microsoft.com/office/drawing/2014/main" id="{BE1EF721-C193-46D1-20EE-9E1EC25B26B7}"/>
              </a:ext>
            </a:extLst>
          </p:cNvPr>
          <p:cNvSpPr txBox="1">
            <a:spLocks/>
          </p:cNvSpPr>
          <p:nvPr/>
        </p:nvSpPr>
        <p:spPr>
          <a:xfrm>
            <a:off x="8177225" y="3940225"/>
            <a:ext cx="2920307" cy="113274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1pPr>
            <a:lvl2pPr marL="914400" marR="0" lvl="1"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2pPr>
            <a:lvl3pPr marL="1371600" marR="0" lvl="2"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3pPr>
            <a:lvl4pPr marL="1828800" marR="0" lvl="3"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4pPr>
            <a:lvl5pPr marL="2286000" marR="0" lvl="4"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5pPr>
            <a:lvl6pPr marL="2743200" marR="0" lvl="5"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6pPr>
            <a:lvl7pPr marL="3200400" marR="0" lvl="6"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7pPr>
            <a:lvl8pPr marL="3657600" marR="0" lvl="7"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8pPr>
            <a:lvl9pPr marL="4114800" marR="0" lvl="8" indent="-336550" algn="l" rtl="0">
              <a:lnSpc>
                <a:spcPct val="115000"/>
              </a:lnSpc>
              <a:spcBef>
                <a:spcPts val="2100"/>
              </a:spcBef>
              <a:spcAft>
                <a:spcPts val="210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9pPr>
          </a:lstStyle>
          <a:p>
            <a:r>
              <a:rPr lang="en-US" dirty="0"/>
              <a:t>Traffic control</a:t>
            </a:r>
          </a:p>
          <a:p>
            <a:endParaRPr lang="en-US" dirty="0"/>
          </a:p>
          <a:p>
            <a:r>
              <a:rPr lang="en-US" dirty="0"/>
              <a:t>Traffic filtering</a:t>
            </a:r>
          </a:p>
          <a:p>
            <a:endParaRPr lang="en-US" dirty="0"/>
          </a:p>
        </p:txBody>
      </p:sp>
    </p:spTree>
    <p:extLst>
      <p:ext uri="{BB962C8B-B14F-4D97-AF65-F5344CB8AC3E}">
        <p14:creationId xmlns:p14="http://schemas.microsoft.com/office/powerpoint/2010/main" val="11475700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 name="CasellaDiTesto 4">
            <a:extLst>
              <a:ext uri="{FF2B5EF4-FFF2-40B4-BE49-F238E27FC236}">
                <a16:creationId xmlns:a16="http://schemas.microsoft.com/office/drawing/2014/main" id="{DF84B1A3-33CB-B9FA-92A4-371EC31E0C95}"/>
              </a:ext>
            </a:extLst>
          </p:cNvPr>
          <p:cNvSpPr txBox="1"/>
          <p:nvPr/>
        </p:nvSpPr>
        <p:spPr>
          <a:xfrm>
            <a:off x="1668029" y="2114378"/>
            <a:ext cx="1700941" cy="738664"/>
          </a:xfrm>
          <a:prstGeom prst="rect">
            <a:avLst/>
          </a:prstGeom>
          <a:noFill/>
        </p:spPr>
        <p:txBody>
          <a:bodyPr wrap="square" rtlCol="0">
            <a:spAutoFit/>
          </a:bodyPr>
          <a:lstStyle/>
          <a:p>
            <a:pPr algn="ctr"/>
            <a:r>
              <a:rPr lang="en-US" sz="2100" b="1" dirty="0">
                <a:solidFill>
                  <a:schemeClr val="accent1"/>
                </a:solidFill>
                <a:latin typeface="Roboto Mono"/>
                <a:ea typeface="Roboto Mono"/>
                <a:sym typeface="Roboto Mono"/>
              </a:rPr>
              <a:t>Anycast Scheme</a:t>
            </a:r>
          </a:p>
        </p:txBody>
      </p:sp>
      <p:sp>
        <p:nvSpPr>
          <p:cNvPr id="6" name="CasellaDiTesto 5">
            <a:extLst>
              <a:ext uri="{FF2B5EF4-FFF2-40B4-BE49-F238E27FC236}">
                <a16:creationId xmlns:a16="http://schemas.microsoft.com/office/drawing/2014/main" id="{B7197FA5-6226-FDEE-8550-EFF6A3058B53}"/>
              </a:ext>
            </a:extLst>
          </p:cNvPr>
          <p:cNvSpPr txBox="1"/>
          <p:nvPr/>
        </p:nvSpPr>
        <p:spPr>
          <a:xfrm>
            <a:off x="5192279" y="2112568"/>
            <a:ext cx="1700941" cy="738664"/>
          </a:xfrm>
          <a:prstGeom prst="rect">
            <a:avLst/>
          </a:prstGeom>
          <a:noFill/>
        </p:spPr>
        <p:txBody>
          <a:bodyPr wrap="square" rtlCol="0">
            <a:spAutoFit/>
          </a:bodyPr>
          <a:lstStyle>
            <a:defPPr marR="0" lvl="0" algn="l" rtl="0">
              <a:lnSpc>
                <a:spcPct val="100000"/>
              </a:lnSpc>
              <a:spcBef>
                <a:spcPts val="0"/>
              </a:spcBef>
              <a:spcAft>
                <a:spcPts val="0"/>
              </a:spcAft>
            </a:defPPr>
            <a:lvl1pPr algn="ctr">
              <a:defRPr sz="2100" b="1">
                <a:solidFill>
                  <a:schemeClr val="accent3"/>
                </a:solidFill>
                <a:latin typeface="Roboto Mono"/>
                <a:ea typeface="Roboto Mono"/>
              </a:defRPr>
            </a:lvl1pPr>
          </a:lstStyle>
          <a:p>
            <a:r>
              <a:rPr lang="en-US" dirty="0">
                <a:solidFill>
                  <a:schemeClr val="accent2"/>
                </a:solidFill>
                <a:sym typeface="Roboto Mono"/>
              </a:rPr>
              <a:t>Machine Learning</a:t>
            </a:r>
            <a:endParaRPr lang="en-US" dirty="0">
              <a:solidFill>
                <a:schemeClr val="accent2"/>
              </a:solidFill>
            </a:endParaRPr>
          </a:p>
        </p:txBody>
      </p:sp>
      <p:sp>
        <p:nvSpPr>
          <p:cNvPr id="7" name="CasellaDiTesto 6">
            <a:extLst>
              <a:ext uri="{FF2B5EF4-FFF2-40B4-BE49-F238E27FC236}">
                <a16:creationId xmlns:a16="http://schemas.microsoft.com/office/drawing/2014/main" id="{B81974EB-593D-2DAB-EE01-37972D46E0C6}"/>
              </a:ext>
            </a:extLst>
          </p:cNvPr>
          <p:cNvSpPr txBox="1"/>
          <p:nvPr/>
        </p:nvSpPr>
        <p:spPr>
          <a:xfrm>
            <a:off x="8742750" y="2112568"/>
            <a:ext cx="1700941" cy="738664"/>
          </a:xfrm>
          <a:prstGeom prst="rect">
            <a:avLst/>
          </a:prstGeom>
          <a:noFill/>
        </p:spPr>
        <p:txBody>
          <a:bodyPr wrap="square" rtlCol="0">
            <a:spAutoFit/>
          </a:bodyPr>
          <a:lstStyle/>
          <a:p>
            <a:pPr algn="ctr"/>
            <a:r>
              <a:rPr lang="en-US" sz="2100" b="1" dirty="0">
                <a:solidFill>
                  <a:schemeClr val="accent3"/>
                </a:solidFill>
                <a:latin typeface="Roboto Mono"/>
                <a:ea typeface="Roboto Mono"/>
              </a:rPr>
              <a:t>Caching Behavior</a:t>
            </a:r>
          </a:p>
        </p:txBody>
      </p:sp>
      <p:sp>
        <p:nvSpPr>
          <p:cNvPr id="11" name="Segnaposto testo 10">
            <a:extLst>
              <a:ext uri="{FF2B5EF4-FFF2-40B4-BE49-F238E27FC236}">
                <a16:creationId xmlns:a16="http://schemas.microsoft.com/office/drawing/2014/main" id="{79D7A773-CF0D-38F4-9AFE-FD194F515E95}"/>
              </a:ext>
            </a:extLst>
          </p:cNvPr>
          <p:cNvSpPr>
            <a:spLocks noGrp="1"/>
          </p:cNvSpPr>
          <p:nvPr>
            <p:ph type="body" idx="4"/>
          </p:nvPr>
        </p:nvSpPr>
        <p:spPr>
          <a:xfrm>
            <a:off x="978063" y="3429000"/>
            <a:ext cx="3080871" cy="2541816"/>
          </a:xfrm>
        </p:spPr>
        <p:txBody>
          <a:bodyPr/>
          <a:lstStyle/>
          <a:p>
            <a:r>
              <a:rPr lang="en-US" dirty="0"/>
              <a:t>Server replication</a:t>
            </a:r>
          </a:p>
          <a:p>
            <a:endParaRPr lang="en-US" dirty="0"/>
          </a:p>
          <a:p>
            <a:r>
              <a:rPr lang="en-US" dirty="0"/>
              <a:t>Traffic distribution (routing)</a:t>
            </a:r>
          </a:p>
          <a:p>
            <a:endParaRPr lang="en-US" dirty="0"/>
          </a:p>
          <a:p>
            <a:r>
              <a:rPr lang="en-US" dirty="0"/>
              <a:t>Hard to push all servers down</a:t>
            </a:r>
          </a:p>
        </p:txBody>
      </p:sp>
      <p:sp>
        <p:nvSpPr>
          <p:cNvPr id="16" name="Segnaposto testo 15">
            <a:extLst>
              <a:ext uri="{FF2B5EF4-FFF2-40B4-BE49-F238E27FC236}">
                <a16:creationId xmlns:a16="http://schemas.microsoft.com/office/drawing/2014/main" id="{7C091151-14FB-64EB-DFA9-F78F2DC55F30}"/>
              </a:ext>
            </a:extLst>
          </p:cNvPr>
          <p:cNvSpPr>
            <a:spLocks noGrp="1"/>
          </p:cNvSpPr>
          <p:nvPr>
            <p:ph type="body" idx="5"/>
          </p:nvPr>
        </p:nvSpPr>
        <p:spPr>
          <a:xfrm>
            <a:off x="4582595" y="3443759"/>
            <a:ext cx="2920307" cy="2299716"/>
          </a:xfrm>
        </p:spPr>
        <p:txBody>
          <a:bodyPr/>
          <a:lstStyle/>
          <a:p>
            <a:r>
              <a:rPr lang="en-US" dirty="0"/>
              <a:t>Classification algorithms (SVM, Neural Networks, Trees)</a:t>
            </a:r>
          </a:p>
          <a:p>
            <a:endParaRPr lang="en-US" dirty="0"/>
          </a:p>
          <a:p>
            <a:r>
              <a:rPr lang="en-US" dirty="0"/>
              <a:t>Vulnerable to adversarial approach (EAD)</a:t>
            </a:r>
          </a:p>
          <a:p>
            <a:endParaRPr lang="en-US" dirty="0"/>
          </a:p>
          <a:p>
            <a:endParaRPr lang="en-US" dirty="0"/>
          </a:p>
        </p:txBody>
      </p:sp>
      <p:sp>
        <p:nvSpPr>
          <p:cNvPr id="23" name="Segnaposto testo 15">
            <a:extLst>
              <a:ext uri="{FF2B5EF4-FFF2-40B4-BE49-F238E27FC236}">
                <a16:creationId xmlns:a16="http://schemas.microsoft.com/office/drawing/2014/main" id="{BE1EF721-C193-46D1-20EE-9E1EC25B26B7}"/>
              </a:ext>
            </a:extLst>
          </p:cNvPr>
          <p:cNvSpPr txBox="1">
            <a:spLocks/>
          </p:cNvSpPr>
          <p:nvPr/>
        </p:nvSpPr>
        <p:spPr>
          <a:xfrm>
            <a:off x="8133068" y="3505091"/>
            <a:ext cx="2920307" cy="197071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1pPr>
            <a:lvl2pPr marL="914400" marR="0" lvl="1"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2pPr>
            <a:lvl3pPr marL="1371600" marR="0" lvl="2"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3pPr>
            <a:lvl4pPr marL="1828800" marR="0" lvl="3"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4pPr>
            <a:lvl5pPr marL="2286000" marR="0" lvl="4"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5pPr>
            <a:lvl6pPr marL="2743200" marR="0" lvl="5"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6pPr>
            <a:lvl7pPr marL="3200400" marR="0" lvl="6"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7pPr>
            <a:lvl8pPr marL="3657600" marR="0" lvl="7"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8pPr>
            <a:lvl9pPr marL="4114800" marR="0" lvl="8" indent="-336550" algn="l" rtl="0">
              <a:lnSpc>
                <a:spcPct val="115000"/>
              </a:lnSpc>
              <a:spcBef>
                <a:spcPts val="2100"/>
              </a:spcBef>
              <a:spcAft>
                <a:spcPts val="210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9pPr>
          </a:lstStyle>
          <a:p>
            <a:r>
              <a:rPr lang="en-US" dirty="0"/>
              <a:t>No TTL expired eviction if unavailability</a:t>
            </a:r>
          </a:p>
          <a:p>
            <a:endParaRPr lang="en-US" dirty="0"/>
          </a:p>
          <a:p>
            <a:r>
              <a:rPr lang="en-US" dirty="0"/>
              <a:t>Cached query served even during attack</a:t>
            </a:r>
          </a:p>
          <a:p>
            <a:endParaRPr lang="en-US" dirty="0"/>
          </a:p>
        </p:txBody>
      </p:sp>
      <p:sp>
        <p:nvSpPr>
          <p:cNvPr id="4" name="Google Shape;565;p38">
            <a:extLst>
              <a:ext uri="{FF2B5EF4-FFF2-40B4-BE49-F238E27FC236}">
                <a16:creationId xmlns:a16="http://schemas.microsoft.com/office/drawing/2014/main" id="{8250141F-6CF2-EED0-CAAD-59E1F0EC7076}"/>
              </a:ext>
            </a:extLst>
          </p:cNvPr>
          <p:cNvSpPr txBox="1">
            <a:spLocks/>
          </p:cNvSpPr>
          <p:nvPr/>
        </p:nvSpPr>
        <p:spPr>
          <a:xfrm>
            <a:off x="1115273" y="436400"/>
            <a:ext cx="9707400" cy="86627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pPr algn="ctr"/>
            <a:r>
              <a:rPr lang="it-IT" sz="4400" dirty="0" err="1">
                <a:solidFill>
                  <a:schemeClr val="accent3"/>
                </a:solidFill>
                <a:latin typeface="Roboto Mono"/>
                <a:ea typeface="Roboto Mono"/>
                <a:sym typeface="Roboto Mono"/>
              </a:rPr>
              <a:t>Reactive</a:t>
            </a:r>
            <a:r>
              <a:rPr lang="it-IT" sz="4400" dirty="0">
                <a:solidFill>
                  <a:schemeClr val="accent1"/>
                </a:solidFill>
              </a:rPr>
              <a:t> </a:t>
            </a:r>
            <a:r>
              <a:rPr lang="it-IT" sz="4400" dirty="0" err="1">
                <a:solidFill>
                  <a:schemeClr val="tx1"/>
                </a:solidFill>
              </a:rPr>
              <a:t>measures</a:t>
            </a:r>
            <a:endParaRPr lang="it-IT" sz="4400" dirty="0">
              <a:solidFill>
                <a:schemeClr val="tx1"/>
              </a:solidFill>
            </a:endParaRPr>
          </a:p>
        </p:txBody>
      </p:sp>
    </p:spTree>
    <p:extLst>
      <p:ext uri="{BB962C8B-B14F-4D97-AF65-F5344CB8AC3E}">
        <p14:creationId xmlns:p14="http://schemas.microsoft.com/office/powerpoint/2010/main" val="15236151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4152581" y="2897341"/>
            <a:ext cx="6597194" cy="1063317"/>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sym typeface="Arial"/>
              </a:rPr>
              <a:t>CONCLUSIONS</a:t>
            </a:r>
            <a:endParaRPr sz="72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412" name="Google Shape;412;p25"/>
          <p:cNvSpPr/>
          <p:nvPr/>
        </p:nvSpPr>
        <p:spPr>
          <a:xfrm>
            <a:off x="1750245" y="2343716"/>
            <a:ext cx="2168160" cy="1893195"/>
          </a:xfrm>
          <a:prstGeom prst="rect">
            <a:avLst/>
          </a:prstGeom>
        </p:spPr>
        <p:txBody>
          <a:bodyPr>
            <a:prstTxWarp prst="textPlain">
              <a:avLst/>
            </a:prstTxWarp>
          </a:bodyPr>
          <a:lstStyle/>
          <a:p>
            <a:pPr algn="ctr"/>
            <a:r>
              <a:rPr lang="en-GB" b="1" i="0" dirty="0">
                <a:ln>
                  <a:noFill/>
                </a:ln>
                <a:solidFill>
                  <a:schemeClr val="accent3"/>
                </a:solidFill>
                <a:latin typeface="Roboto Mono"/>
              </a:rPr>
              <a:t>0</a:t>
            </a:r>
            <a:r>
              <a:rPr lang="en-GB" b="1" dirty="0">
                <a:solidFill>
                  <a:schemeClr val="accent3"/>
                </a:solidFill>
                <a:latin typeface="Roboto Mono"/>
              </a:rPr>
              <a:t>9</a:t>
            </a:r>
            <a:endParaRPr lang="en-GB" b="1" i="0" dirty="0">
              <a:ln>
                <a:noFill/>
              </a:ln>
              <a:solidFill>
                <a:schemeClr val="accent3"/>
              </a:solidFill>
              <a:latin typeface="Roboto Mono"/>
            </a:endParaRPr>
          </a:p>
        </p:txBody>
      </p:sp>
    </p:spTree>
    <p:extLst>
      <p:ext uri="{BB962C8B-B14F-4D97-AF65-F5344CB8AC3E}">
        <p14:creationId xmlns:p14="http://schemas.microsoft.com/office/powerpoint/2010/main" val="33137110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9E04DAD0-EBE9-10FF-AC32-DA8798904720}"/>
              </a:ext>
            </a:extLst>
          </p:cNvPr>
          <p:cNvSpPr>
            <a:spLocks noGrp="1"/>
          </p:cNvSpPr>
          <p:nvPr>
            <p:ph type="body" idx="1"/>
          </p:nvPr>
        </p:nvSpPr>
        <p:spPr>
          <a:xfrm>
            <a:off x="1323278" y="3051757"/>
            <a:ext cx="9545443" cy="1431034"/>
          </a:xfrm>
        </p:spPr>
        <p:txBody>
          <a:bodyPr/>
          <a:lstStyle/>
          <a:p>
            <a:r>
              <a:rPr lang="en-US" sz="2400" dirty="0"/>
              <a:t>The attack was successful (DNS queries and Ping)</a:t>
            </a:r>
          </a:p>
          <a:p>
            <a:r>
              <a:rPr lang="en-US" sz="2400" dirty="0"/>
              <a:t>No complete denial of service (resources limit)</a:t>
            </a:r>
          </a:p>
          <a:p>
            <a:r>
              <a:rPr lang="en-US" sz="2400" dirty="0"/>
              <a:t>Side effect: impact on server resources (CPU)</a:t>
            </a:r>
          </a:p>
          <a:p>
            <a:pPr>
              <a:buAutoNum type="arabicPeriod"/>
            </a:pPr>
            <a:endParaRPr lang="en-US" sz="2400" dirty="0"/>
          </a:p>
          <a:p>
            <a:pPr>
              <a:buAutoNum type="arabicPeriod"/>
            </a:pPr>
            <a:endParaRPr lang="en-US" dirty="0"/>
          </a:p>
          <a:p>
            <a:pPr>
              <a:buAutoNum type="arabicPeriod"/>
            </a:pPr>
            <a:endParaRPr lang="en-US" dirty="0"/>
          </a:p>
          <a:p>
            <a:pPr marL="114300" indent="0">
              <a:buNone/>
            </a:pPr>
            <a:endParaRPr lang="en-US" dirty="0"/>
          </a:p>
        </p:txBody>
      </p:sp>
      <p:sp>
        <p:nvSpPr>
          <p:cNvPr id="4" name="Google Shape;458;p31">
            <a:extLst>
              <a:ext uri="{FF2B5EF4-FFF2-40B4-BE49-F238E27FC236}">
                <a16:creationId xmlns:a16="http://schemas.microsoft.com/office/drawing/2014/main" id="{83F54BF1-5CDE-A853-1CA5-4784263B5C81}"/>
              </a:ext>
            </a:extLst>
          </p:cNvPr>
          <p:cNvSpPr txBox="1">
            <a:spLocks noGrp="1"/>
          </p:cNvSpPr>
          <p:nvPr>
            <p:ph type="title"/>
          </p:nvPr>
        </p:nvSpPr>
        <p:spPr>
          <a:xfrm>
            <a:off x="2937428" y="1706137"/>
            <a:ext cx="6072757" cy="1002608"/>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800" dirty="0"/>
              <a:t>Final </a:t>
            </a:r>
            <a:r>
              <a:rPr lang="en" sz="6800" dirty="0">
                <a:solidFill>
                  <a:schemeClr val="accent3"/>
                </a:solidFill>
              </a:rPr>
              <a:t>REMARKS </a:t>
            </a:r>
            <a:endParaRPr sz="6800" dirty="0">
              <a:solidFill>
                <a:schemeClr val="accent3"/>
              </a:solidFill>
            </a:endParaRPr>
          </a:p>
        </p:txBody>
      </p:sp>
    </p:spTree>
    <p:extLst>
      <p:ext uri="{BB962C8B-B14F-4D97-AF65-F5344CB8AC3E}">
        <p14:creationId xmlns:p14="http://schemas.microsoft.com/office/powerpoint/2010/main" val="24569009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1423639" y="2725485"/>
            <a:ext cx="9344721" cy="1919986"/>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11500" dirty="0">
                <a:sym typeface="Arial"/>
              </a:rPr>
              <a:t>QUESTIONS ?</a:t>
            </a:r>
            <a:endParaRPr sz="115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423899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pic>
        <p:nvPicPr>
          <p:cNvPr id="483" name="Google Shape;483;p33"/>
          <p:cNvPicPr preferRelativeResize="0"/>
          <p:nvPr/>
        </p:nvPicPr>
        <p:blipFill rotWithShape="1">
          <a:blip r:embed="rId3"/>
          <a:srcRect l="1993" t="8727" r="2512" b="295"/>
          <a:stretch/>
        </p:blipFill>
        <p:spPr>
          <a:xfrm>
            <a:off x="5367912" y="2782835"/>
            <a:ext cx="6331240" cy="3409353"/>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5507647" y="2822074"/>
            <a:ext cx="693284" cy="168491"/>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t>DID YOU </a:t>
            </a:r>
            <a:r>
              <a:rPr lang="en" sz="6000" dirty="0">
                <a:solidFill>
                  <a:schemeClr val="accent3"/>
                </a:solidFill>
              </a:rPr>
              <a:t>KNOW?</a:t>
            </a:r>
            <a:endParaRPr sz="6000" dirty="0">
              <a:solidFill>
                <a:schemeClr val="accent3"/>
              </a:solidFill>
            </a:endParaRPr>
          </a:p>
        </p:txBody>
      </p:sp>
      <p:sp>
        <p:nvSpPr>
          <p:cNvPr id="3" name="Google Shape;418;p26">
            <a:extLst>
              <a:ext uri="{FF2B5EF4-FFF2-40B4-BE49-F238E27FC236}">
                <a16:creationId xmlns:a16="http://schemas.microsoft.com/office/drawing/2014/main" id="{4ED45DBB-ED7C-A20E-CFC7-B48152D5951B}"/>
              </a:ext>
            </a:extLst>
          </p:cNvPr>
          <p:cNvSpPr txBox="1">
            <a:spLocks/>
          </p:cNvSpPr>
          <p:nvPr/>
        </p:nvSpPr>
        <p:spPr>
          <a:xfrm>
            <a:off x="1024686" y="3533110"/>
            <a:ext cx="3831938" cy="954401"/>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GB" sz="2000" dirty="0"/>
              <a:t>1/3 of all DDoS attacks are DNS-based.</a:t>
            </a:r>
            <a:r>
              <a:rPr lang="en-GB" sz="2000" b="0" dirty="0"/>
              <a:t> </a:t>
            </a:r>
            <a:endParaRPr lang="en-GB" sz="2000" dirty="0"/>
          </a:p>
        </p:txBody>
      </p:sp>
    </p:spTree>
    <p:extLst>
      <p:ext uri="{BB962C8B-B14F-4D97-AF65-F5344CB8AC3E}">
        <p14:creationId xmlns:p14="http://schemas.microsoft.com/office/powerpoint/2010/main" val="1318080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25"/>
          <p:cNvSpPr txBox="1">
            <a:spLocks noGrp="1"/>
          </p:cNvSpPr>
          <p:nvPr>
            <p:ph type="body" idx="1"/>
          </p:nvPr>
        </p:nvSpPr>
        <p:spPr>
          <a:xfrm>
            <a:off x="1653300" y="4052850"/>
            <a:ext cx="8894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Distributed Denial of Service (DDoS) is a cyber attack aimed at running out of service a given target. </a:t>
            </a:r>
            <a:endParaRPr dirty="0">
              <a:solidFill>
                <a:schemeClr val="accent1"/>
              </a:solidFill>
            </a:endParaRPr>
          </a:p>
        </p:txBody>
      </p:sp>
      <p:sp>
        <p:nvSpPr>
          <p:cNvPr id="411" name="Google Shape;411;p25"/>
          <p:cNvSpPr txBox="1">
            <a:spLocks noGrp="1"/>
          </p:cNvSpPr>
          <p:nvPr>
            <p:ph type="title"/>
          </p:nvPr>
        </p:nvSpPr>
        <p:spPr>
          <a:xfrm>
            <a:off x="3731490" y="2363254"/>
            <a:ext cx="7345500" cy="1065746"/>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t>DNS </a:t>
            </a:r>
            <a:r>
              <a:rPr lang="en" sz="7200" dirty="0">
                <a:solidFill>
                  <a:schemeClr val="accent1"/>
                </a:solidFill>
                <a:latin typeface="Roboto" panose="02000000000000000000" pitchFamily="2" charset="0"/>
                <a:ea typeface="Roboto" panose="02000000000000000000" pitchFamily="2" charset="0"/>
                <a:cs typeface="Roboto" panose="02000000000000000000" pitchFamily="2" charset="0"/>
                <a:sym typeface="Roboto Mono"/>
              </a:rPr>
              <a:t>Service</a:t>
            </a:r>
            <a:endParaRPr sz="7200" dirty="0"/>
          </a:p>
        </p:txBody>
      </p:sp>
      <p:sp>
        <p:nvSpPr>
          <p:cNvPr id="412" name="Google Shape;412;p25"/>
          <p:cNvSpPr/>
          <p:nvPr/>
        </p:nvSpPr>
        <p:spPr>
          <a:xfrm>
            <a:off x="1663550" y="2130577"/>
            <a:ext cx="1627849" cy="1486099"/>
          </a:xfrm>
          <a:prstGeom prst="rect">
            <a:avLst/>
          </a:prstGeom>
        </p:spPr>
        <p:txBody>
          <a:bodyPr>
            <a:prstTxWarp prst="textPlain">
              <a:avLst/>
            </a:prstTxWarp>
          </a:bodyPr>
          <a:lstStyle/>
          <a:p>
            <a:pPr lvl="0" algn="ctr"/>
            <a:r>
              <a:rPr b="1" i="0" dirty="0">
                <a:ln>
                  <a:noFill/>
                </a:ln>
                <a:solidFill>
                  <a:schemeClr val="accent1"/>
                </a:solidFill>
                <a:latin typeface="Roboto Mono"/>
              </a:rPr>
              <a:t>0</a:t>
            </a:r>
            <a:r>
              <a:rPr lang="it-IT" b="1" i="0" dirty="0">
                <a:ln>
                  <a:noFill/>
                </a:ln>
                <a:solidFill>
                  <a:schemeClr val="accent1"/>
                </a:solidFill>
                <a:latin typeface="Roboto Mono"/>
              </a:rPr>
              <a:t>2</a:t>
            </a:r>
            <a:endParaRPr b="1" i="0" dirty="0">
              <a:ln>
                <a:noFill/>
              </a:ln>
              <a:solidFill>
                <a:schemeClr val="accent1"/>
              </a:solidFill>
              <a:latin typeface="Roboto Mono"/>
            </a:endParaRPr>
          </a:p>
        </p:txBody>
      </p:sp>
    </p:spTree>
    <p:extLst>
      <p:ext uri="{BB962C8B-B14F-4D97-AF65-F5344CB8AC3E}">
        <p14:creationId xmlns:p14="http://schemas.microsoft.com/office/powerpoint/2010/main" val="2360658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80846" y="1363345"/>
            <a:ext cx="5912700" cy="9393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sz="5700" dirty="0"/>
              <a:t>WHAT IS </a:t>
            </a:r>
            <a:r>
              <a:rPr lang="en" sz="7700" dirty="0">
                <a:solidFill>
                  <a:schemeClr val="accent2"/>
                </a:solidFill>
              </a:rPr>
              <a:t>DNS?</a:t>
            </a:r>
            <a:endParaRPr sz="7700" dirty="0">
              <a:solidFill>
                <a:schemeClr val="accent2"/>
              </a:solidFill>
            </a:endParaRPr>
          </a:p>
          <a:p>
            <a:pPr marL="0" lvl="0" indent="0" algn="r" rtl="0">
              <a:spcBef>
                <a:spcPts val="0"/>
              </a:spcBef>
              <a:spcAft>
                <a:spcPts val="0"/>
              </a:spcAft>
              <a:buNone/>
            </a:pPr>
            <a:endParaRPr sz="5700" dirty="0"/>
          </a:p>
        </p:txBody>
      </p:sp>
      <p:sp>
        <p:nvSpPr>
          <p:cNvPr id="482" name="Google Shape;482;p33"/>
          <p:cNvSpPr txBox="1">
            <a:spLocks noGrp="1"/>
          </p:cNvSpPr>
          <p:nvPr>
            <p:ph type="body" idx="4294967295"/>
          </p:nvPr>
        </p:nvSpPr>
        <p:spPr>
          <a:xfrm>
            <a:off x="854646" y="3114156"/>
            <a:ext cx="5322600" cy="144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sz="2000" dirty="0"/>
              <a:t>DNS is a distributed hierarchical system that translates human-readable domain names into their corresponding IP addresses. </a:t>
            </a:r>
          </a:p>
        </p:txBody>
      </p:sp>
      <p:pic>
        <p:nvPicPr>
          <p:cNvPr id="483" name="Google Shape;483;p33"/>
          <p:cNvPicPr preferRelativeResize="0">
            <a:picLocks/>
          </p:cNvPicPr>
          <p:nvPr/>
        </p:nvPicPr>
        <p:blipFill>
          <a:blip r:embed="rId3"/>
          <a:stretch/>
        </p:blipFill>
        <p:spPr>
          <a:xfrm>
            <a:off x="6574588" y="2324243"/>
            <a:ext cx="5155769" cy="3312519"/>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6693546" y="2476230"/>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1042160"/>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5"/>
          <p:cNvSpPr/>
          <p:nvPr/>
        </p:nvSpPr>
        <p:spPr>
          <a:xfrm>
            <a:off x="627600" y="680400"/>
            <a:ext cx="5662500" cy="5297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13" name="Google Shape;513;p35"/>
          <p:cNvSpPr txBox="1">
            <a:spLocks noGrp="1"/>
          </p:cNvSpPr>
          <p:nvPr>
            <p:ph type="title"/>
          </p:nvPr>
        </p:nvSpPr>
        <p:spPr>
          <a:xfrm>
            <a:off x="925500" y="1020850"/>
            <a:ext cx="5170500" cy="1572721"/>
          </a:xfrm>
          <a:prstGeom prst="rect">
            <a:avLst/>
          </a:prstGeom>
          <a:noFill/>
          <a:ln>
            <a:noFill/>
          </a:ln>
        </p:spPr>
        <p:txBody>
          <a:bodyPr spcFirstLastPara="1" wrap="square" lIns="121900" tIns="121900" rIns="121900" bIns="121900" anchor="t" anchorCtr="0">
            <a:noAutofit/>
          </a:bodyPr>
          <a:lstStyle/>
          <a:p>
            <a:pPr marL="0" lvl="0" indent="0" algn="l" rtl="0">
              <a:lnSpc>
                <a:spcPct val="80000"/>
              </a:lnSpc>
              <a:spcBef>
                <a:spcPts val="0"/>
              </a:spcBef>
              <a:spcAft>
                <a:spcPts val="0"/>
              </a:spcAft>
              <a:buSzPts val="7000"/>
              <a:buNone/>
            </a:pPr>
            <a:r>
              <a:rPr lang="en" sz="7000" dirty="0">
                <a:solidFill>
                  <a:schemeClr val="accent1"/>
                </a:solidFill>
              </a:rPr>
              <a:t>DNS</a:t>
            </a:r>
            <a:br>
              <a:rPr lang="en" sz="7000" dirty="0">
                <a:solidFill>
                  <a:schemeClr val="accent1"/>
                </a:solidFill>
              </a:rPr>
            </a:br>
            <a:r>
              <a:rPr lang="en" sz="5000" dirty="0"/>
              <a:t>COMPONENTS</a:t>
            </a:r>
            <a:endParaRPr sz="5000" dirty="0"/>
          </a:p>
        </p:txBody>
      </p:sp>
      <p:sp>
        <p:nvSpPr>
          <p:cNvPr id="514" name="Google Shape;514;p35"/>
          <p:cNvSpPr txBox="1">
            <a:spLocks noGrp="1"/>
          </p:cNvSpPr>
          <p:nvPr>
            <p:ph type="body" idx="4294967295"/>
          </p:nvPr>
        </p:nvSpPr>
        <p:spPr>
          <a:xfrm>
            <a:off x="925500" y="2934021"/>
            <a:ext cx="5170500" cy="2751884"/>
          </a:xfrm>
          <a:prstGeom prst="rect">
            <a:avLst/>
          </a:prstGeom>
          <a:noFill/>
          <a:ln>
            <a:noFill/>
          </a:ln>
        </p:spPr>
        <p:txBody>
          <a:bodyPr spcFirstLastPara="1" wrap="square" lIns="121900" tIns="121900" rIns="121900" bIns="121900" anchor="t" anchorCtr="0">
            <a:noAutofit/>
          </a:bodyPr>
          <a:lstStyle/>
          <a:p>
            <a:pPr marL="285750" lvl="0" indent="-285750" algn="l" rtl="0">
              <a:lnSpc>
                <a:spcPct val="115000"/>
              </a:lnSpc>
              <a:spcBef>
                <a:spcPts val="2100"/>
              </a:spcBef>
              <a:spcAft>
                <a:spcPts val="0"/>
              </a:spcAft>
              <a:buSzPts val="1900"/>
              <a:buFont typeface="Arial" panose="020B0604020202020204" pitchFamily="34" charset="0"/>
              <a:buChar char="•"/>
            </a:pPr>
            <a:r>
              <a:rPr lang="en" sz="2000" dirty="0"/>
              <a:t>DNS Resolver</a:t>
            </a:r>
          </a:p>
          <a:p>
            <a:pPr marL="285750" lvl="0" indent="-285750" algn="l" rtl="0">
              <a:lnSpc>
                <a:spcPct val="115000"/>
              </a:lnSpc>
              <a:spcBef>
                <a:spcPts val="2100"/>
              </a:spcBef>
              <a:spcAft>
                <a:spcPts val="0"/>
              </a:spcAft>
              <a:buSzPts val="1900"/>
              <a:buFont typeface="Arial" panose="020B0604020202020204" pitchFamily="34" charset="0"/>
              <a:buChar char="•"/>
            </a:pPr>
            <a:r>
              <a:rPr lang="it-IT" sz="2000" dirty="0"/>
              <a:t>Recursive DNS Server</a:t>
            </a:r>
          </a:p>
          <a:p>
            <a:pPr marL="285750" lvl="0" indent="-285750" algn="l" rtl="0">
              <a:lnSpc>
                <a:spcPct val="115000"/>
              </a:lnSpc>
              <a:spcBef>
                <a:spcPts val="2100"/>
              </a:spcBef>
              <a:spcAft>
                <a:spcPts val="0"/>
              </a:spcAft>
              <a:buSzPts val="1900"/>
              <a:buFont typeface="Arial" panose="020B0604020202020204" pitchFamily="34" charset="0"/>
              <a:buChar char="•"/>
            </a:pPr>
            <a:r>
              <a:rPr lang="en-GB" sz="2000" dirty="0"/>
              <a:t>Authoritative</a:t>
            </a:r>
            <a:r>
              <a:rPr lang="it-IT" sz="2000" dirty="0"/>
              <a:t> DNS Server</a:t>
            </a:r>
            <a:endParaRPr sz="2000" dirty="0"/>
          </a:p>
          <a:p>
            <a:pPr marL="0" lvl="0" indent="0" algn="l" rtl="0">
              <a:lnSpc>
                <a:spcPct val="115000"/>
              </a:lnSpc>
              <a:spcBef>
                <a:spcPts val="2100"/>
              </a:spcBef>
              <a:spcAft>
                <a:spcPts val="0"/>
              </a:spcAft>
              <a:buSzPts val="1900"/>
              <a:buNone/>
            </a:pPr>
            <a:endParaRPr dirty="0"/>
          </a:p>
          <a:p>
            <a:pPr marL="0" lvl="0" indent="0" algn="l" rtl="0">
              <a:lnSpc>
                <a:spcPct val="115000"/>
              </a:lnSpc>
              <a:spcBef>
                <a:spcPts val="2100"/>
              </a:spcBef>
              <a:spcAft>
                <a:spcPts val="2100"/>
              </a:spcAft>
              <a:buSzPts val="1900"/>
              <a:buNone/>
            </a:pPr>
            <a:endParaRPr dirty="0"/>
          </a:p>
        </p:txBody>
      </p:sp>
      <p:pic>
        <p:nvPicPr>
          <p:cNvPr id="515" name="Google Shape;515;p35"/>
          <p:cNvPicPr preferRelativeResize="0"/>
          <p:nvPr/>
        </p:nvPicPr>
        <p:blipFill>
          <a:blip r:embed="rId3"/>
          <a:stretch/>
        </p:blipFill>
        <p:spPr>
          <a:xfrm>
            <a:off x="6588000" y="1753200"/>
            <a:ext cx="5397500" cy="3351600"/>
          </a:xfrm>
          <a:prstGeom prst="roundRect">
            <a:avLst>
              <a:gd name="adj" fmla="val 1771"/>
            </a:avLst>
          </a:prstGeom>
          <a:noFill/>
          <a:ln>
            <a:noFill/>
          </a:ln>
          <a:effectLst>
            <a:outerShdw blurRad="63500" sx="102000" sy="102000" algn="ctr" rotWithShape="0">
              <a:srgbClr val="000000">
                <a:alpha val="9800"/>
              </a:srgbClr>
            </a:outerShdw>
          </a:effectLst>
        </p:spPr>
      </p:pic>
      <p:grpSp>
        <p:nvGrpSpPr>
          <p:cNvPr id="516" name="Google Shape;516;p35"/>
          <p:cNvGrpSpPr/>
          <p:nvPr/>
        </p:nvGrpSpPr>
        <p:grpSpPr>
          <a:xfrm>
            <a:off x="6704379" y="1831363"/>
            <a:ext cx="635280" cy="147600"/>
            <a:chOff x="2147366" y="4139382"/>
            <a:chExt cx="635280" cy="147600"/>
          </a:xfrm>
        </p:grpSpPr>
        <p:sp>
          <p:nvSpPr>
            <p:cNvPr id="517" name="Google Shape;517;p3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18" name="Google Shape;518;p3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19" name="Google Shape;519;p3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20" name="Google Shape;520;p35"/>
          <p:cNvGrpSpPr/>
          <p:nvPr/>
        </p:nvGrpSpPr>
        <p:grpSpPr>
          <a:xfrm>
            <a:off x="780846" y="826284"/>
            <a:ext cx="635280" cy="147600"/>
            <a:chOff x="2147366" y="4139382"/>
            <a:chExt cx="635280" cy="147600"/>
          </a:xfrm>
        </p:grpSpPr>
        <p:sp>
          <p:nvSpPr>
            <p:cNvPr id="521" name="Google Shape;521;p3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2" name="Google Shape;522;p3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3" name="Google Shape;523;p3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92888" y="1509379"/>
            <a:ext cx="5912700" cy="200460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en" sz="6600" dirty="0">
                <a:solidFill>
                  <a:schemeClr val="accent2"/>
                </a:solidFill>
              </a:rPr>
              <a:t>DNS</a:t>
            </a:r>
            <a:br>
              <a:rPr lang="en" sz="5700" dirty="0"/>
            </a:br>
            <a:r>
              <a:rPr lang="en" sz="4800" dirty="0"/>
              <a:t>VULNERABILITIES</a:t>
            </a:r>
            <a:endParaRPr sz="4800" dirty="0">
              <a:solidFill>
                <a:schemeClr val="accent2"/>
              </a:solidFill>
            </a:endParaRPr>
          </a:p>
          <a:p>
            <a:pPr marL="0" lvl="0" indent="0" algn="r" rtl="0">
              <a:spcBef>
                <a:spcPts val="0"/>
              </a:spcBef>
              <a:spcAft>
                <a:spcPts val="0"/>
              </a:spcAft>
              <a:buNone/>
            </a:pPr>
            <a:endParaRPr sz="5700" dirty="0"/>
          </a:p>
        </p:txBody>
      </p:sp>
      <p:sp>
        <p:nvSpPr>
          <p:cNvPr id="482" name="Google Shape;482;p33"/>
          <p:cNvSpPr txBox="1">
            <a:spLocks noGrp="1"/>
          </p:cNvSpPr>
          <p:nvPr>
            <p:ph type="body" idx="4294967295"/>
          </p:nvPr>
        </p:nvSpPr>
        <p:spPr>
          <a:xfrm>
            <a:off x="1024686" y="3182538"/>
            <a:ext cx="5322600" cy="2608657"/>
          </a:xfrm>
          <a:prstGeom prst="rect">
            <a:avLst/>
          </a:prstGeom>
        </p:spPr>
        <p:txBody>
          <a:bodyPr spcFirstLastPara="1" wrap="square" lIns="122400" tIns="121900" rIns="121900" bIns="121900" numCol="2" anchor="ctr" anchorCtr="0">
            <a:noAutofit/>
          </a:bodyPr>
          <a:lstStyle/>
          <a:p>
            <a:pPr marL="285750" indent="-285750">
              <a:lnSpc>
                <a:spcPct val="100000"/>
              </a:lnSpc>
              <a:spcBef>
                <a:spcPts val="1200"/>
              </a:spcBef>
              <a:spcAft>
                <a:spcPts val="1200"/>
              </a:spcAft>
            </a:pPr>
            <a:r>
              <a:rPr lang="en-GB" sz="2000" dirty="0"/>
              <a:t>DNS Cache Poisoning</a:t>
            </a:r>
          </a:p>
          <a:p>
            <a:pPr marL="285750" indent="-285750">
              <a:lnSpc>
                <a:spcPct val="100000"/>
              </a:lnSpc>
              <a:spcBef>
                <a:spcPts val="1200"/>
              </a:spcBef>
              <a:spcAft>
                <a:spcPts val="1200"/>
              </a:spcAft>
            </a:pPr>
            <a:r>
              <a:rPr lang="en-GB" sz="2000" dirty="0"/>
              <a:t>DNS Spoofing</a:t>
            </a:r>
          </a:p>
          <a:p>
            <a:pPr marL="285750" indent="-285750">
              <a:lnSpc>
                <a:spcPct val="100000"/>
              </a:lnSpc>
              <a:spcBef>
                <a:spcPts val="1200"/>
              </a:spcBef>
              <a:spcAft>
                <a:spcPts val="1200"/>
              </a:spcAft>
            </a:pPr>
            <a:r>
              <a:rPr lang="en-GB" sz="2000" dirty="0"/>
              <a:t>DNS Hijacking</a:t>
            </a:r>
          </a:p>
          <a:p>
            <a:pPr marL="285750" indent="-285750">
              <a:lnSpc>
                <a:spcPct val="100000"/>
              </a:lnSpc>
              <a:spcBef>
                <a:spcPts val="1200"/>
              </a:spcBef>
              <a:spcAft>
                <a:spcPts val="1200"/>
              </a:spcAft>
            </a:pPr>
            <a:r>
              <a:rPr lang="en-GB" sz="2000" dirty="0"/>
              <a:t>DNS Tunnelling</a:t>
            </a:r>
          </a:p>
          <a:p>
            <a:pPr marL="285750" indent="-285750">
              <a:lnSpc>
                <a:spcPct val="100000"/>
              </a:lnSpc>
              <a:spcBef>
                <a:spcPts val="1200"/>
              </a:spcBef>
              <a:spcAft>
                <a:spcPts val="1200"/>
              </a:spcAft>
            </a:pPr>
            <a:r>
              <a:rPr lang="en-GB" sz="2000" dirty="0"/>
              <a:t>Zone Transfer Exploitation</a:t>
            </a:r>
          </a:p>
          <a:p>
            <a:pPr marL="285750" indent="-285750">
              <a:lnSpc>
                <a:spcPct val="100000"/>
              </a:lnSpc>
              <a:spcBef>
                <a:spcPts val="1200"/>
              </a:spcBef>
              <a:spcAft>
                <a:spcPts val="1200"/>
              </a:spcAft>
            </a:pPr>
            <a:r>
              <a:rPr lang="en-GB" sz="2000" dirty="0">
                <a:solidFill>
                  <a:schemeClr val="accent2"/>
                </a:solidFill>
              </a:rPr>
              <a:t>DDoS Attacks</a:t>
            </a:r>
          </a:p>
          <a:p>
            <a:pPr marL="285750" indent="-285750">
              <a:lnSpc>
                <a:spcPct val="100000"/>
              </a:lnSpc>
              <a:spcBef>
                <a:spcPts val="2100"/>
              </a:spcBef>
              <a:spcAft>
                <a:spcPts val="2100"/>
              </a:spcAft>
            </a:pPr>
            <a:endParaRPr lang="it-IT" dirty="0"/>
          </a:p>
        </p:txBody>
      </p:sp>
      <p:pic>
        <p:nvPicPr>
          <p:cNvPr id="483" name="Google Shape;483;p33"/>
          <p:cNvPicPr preferRelativeResize="0"/>
          <p:nvPr/>
        </p:nvPicPr>
        <p:blipFill>
          <a:blip r:embed="rId3"/>
          <a:srcRect l="10082" r="10082"/>
          <a:stretch/>
        </p:blipFill>
        <p:spPr>
          <a:xfrm>
            <a:off x="6870875" y="1675739"/>
            <a:ext cx="4665600" cy="3506400"/>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name="SlidesMania">
  <a:themeElements>
    <a:clrScheme name="Simple Light">
      <a:dk1>
        <a:srgbClr val="FFFFFF"/>
      </a:dk1>
      <a:lt1>
        <a:srgbClr val="16242F"/>
      </a:lt1>
      <a:dk2>
        <a:srgbClr val="FFFFFF"/>
      </a:dk2>
      <a:lt2>
        <a:srgbClr val="1F3240"/>
      </a:lt2>
      <a:accent1>
        <a:srgbClr val="EB8FD8"/>
      </a:accent1>
      <a:accent2>
        <a:srgbClr val="BA94E9"/>
      </a:accent2>
      <a:accent3>
        <a:srgbClr val="B9D4B4"/>
      </a:accent3>
      <a:accent4>
        <a:srgbClr val="F46659"/>
      </a:accent4>
      <a:accent5>
        <a:srgbClr val="FFBC3E"/>
      </a:accent5>
      <a:accent6>
        <a:srgbClr val="1CC549"/>
      </a:accent6>
      <a:hlink>
        <a:srgbClr val="EB8F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84810589CC74B74C8B7E1854161A6674" ma:contentTypeVersion="13" ma:contentTypeDescription="Creare un nuovo documento." ma:contentTypeScope="" ma:versionID="4eb2f32668f8afd9e5294ccd37eb6a67">
  <xsd:schema xmlns:xsd="http://www.w3.org/2001/XMLSchema" xmlns:xs="http://www.w3.org/2001/XMLSchema" xmlns:p="http://schemas.microsoft.com/office/2006/metadata/properties" xmlns:ns3="c3ab20fa-e76c-446e-a00b-196a3ad77dae" xmlns:ns4="f118f4c6-d6e7-4e9a-9f70-97674d31cadf" targetNamespace="http://schemas.microsoft.com/office/2006/metadata/properties" ma:root="true" ma:fieldsID="9576c5b617f31cb8b208bdf71c26ad10" ns3:_="" ns4:_="">
    <xsd:import namespace="c3ab20fa-e76c-446e-a00b-196a3ad77dae"/>
    <xsd:import namespace="f118f4c6-d6e7-4e9a-9f70-97674d31cadf"/>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_activity"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ab20fa-e76c-446e-a00b-196a3ad77d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118f4c6-d6e7-4e9a-9f70-97674d31cadf" elementFormDefault="qualified">
    <xsd:import namespace="http://schemas.microsoft.com/office/2006/documentManagement/types"/>
    <xsd:import namespace="http://schemas.microsoft.com/office/infopath/2007/PartnerControls"/>
    <xsd:element name="SharedWithUsers" ma:index="10"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Condiviso con dettagli" ma:internalName="SharedWithDetails" ma:readOnly="true">
      <xsd:simpleType>
        <xsd:restriction base="dms:Note">
          <xsd:maxLength value="255"/>
        </xsd:restriction>
      </xsd:simpleType>
    </xsd:element>
    <xsd:element name="SharingHintHash" ma:index="12" nillable="true" ma:displayName="Hash suggerimento condivisione"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c3ab20fa-e76c-446e-a00b-196a3ad77dae" xsi:nil="true"/>
  </documentManagement>
</p:properties>
</file>

<file path=customXml/itemProps1.xml><?xml version="1.0" encoding="utf-8"?>
<ds:datastoreItem xmlns:ds="http://schemas.openxmlformats.org/officeDocument/2006/customXml" ds:itemID="{D63BBF55-43EB-4998-B852-DA7B2EED4E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ab20fa-e76c-446e-a00b-196a3ad77dae"/>
    <ds:schemaRef ds:uri="f118f4c6-d6e7-4e9a-9f70-97674d31ca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CB84741-F706-468E-87AF-CB06C784C6BF}">
  <ds:schemaRefs>
    <ds:schemaRef ds:uri="http://schemas.microsoft.com/sharepoint/v3/contenttype/forms"/>
  </ds:schemaRefs>
</ds:datastoreItem>
</file>

<file path=customXml/itemProps3.xml><?xml version="1.0" encoding="utf-8"?>
<ds:datastoreItem xmlns:ds="http://schemas.openxmlformats.org/officeDocument/2006/customXml" ds:itemID="{E2405579-CFCE-4655-AFF9-83FA17AFCD16}">
  <ds:schemaRefs>
    <ds:schemaRef ds:uri="http://schemas.microsoft.com/office/2006/metadata/properties"/>
    <ds:schemaRef ds:uri="http://schemas.microsoft.com/office/infopath/2007/PartnerControls"/>
    <ds:schemaRef ds:uri="c3ab20fa-e76c-446e-a00b-196a3ad77dae"/>
  </ds:schemaRefs>
</ds:datastoreItem>
</file>

<file path=docProps/app.xml><?xml version="1.0" encoding="utf-8"?>
<Properties xmlns="http://schemas.openxmlformats.org/officeDocument/2006/extended-properties" xmlns:vt="http://schemas.openxmlformats.org/officeDocument/2006/docPropsVTypes">
  <TotalTime>1622</TotalTime>
  <Words>3110</Words>
  <Application>Microsoft Office PowerPoint</Application>
  <PresentationFormat>Widescreen</PresentationFormat>
  <Paragraphs>387</Paragraphs>
  <Slides>45</Slides>
  <Notes>44</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45</vt:i4>
      </vt:variant>
    </vt:vector>
  </HeadingPairs>
  <TitlesOfParts>
    <vt:vector size="54" baseType="lpstr">
      <vt:lpstr>Abril Fatface</vt:lpstr>
      <vt:lpstr>Aldrich</vt:lpstr>
      <vt:lpstr>Arial</vt:lpstr>
      <vt:lpstr>Calibri</vt:lpstr>
      <vt:lpstr>Griffy</vt:lpstr>
      <vt:lpstr>Roboto</vt:lpstr>
      <vt:lpstr>Roboto Mono</vt:lpstr>
      <vt:lpstr>Roboto Mono SemiBold</vt:lpstr>
      <vt:lpstr>SlidesMania</vt:lpstr>
      <vt:lpstr>From Ripples to Waves  DNS Reflection and Amplification Attack</vt:lpstr>
      <vt:lpstr>TABLE OF CONTENTS.</vt:lpstr>
      <vt:lpstr>DDoS Attack </vt:lpstr>
      <vt:lpstr>THERE IS PLENTY OF DDOS  ATTACK TYPES</vt:lpstr>
      <vt:lpstr>DID YOU KNOW?</vt:lpstr>
      <vt:lpstr>DNS Service</vt:lpstr>
      <vt:lpstr>WHAT IS DNS? </vt:lpstr>
      <vt:lpstr>DNS COMPONENTS</vt:lpstr>
      <vt:lpstr>DNS VULNERABILITIES </vt:lpstr>
      <vt:lpstr>DNS-based DDoS Attacks</vt:lpstr>
      <vt:lpstr>DNS Query Flood</vt:lpstr>
      <vt:lpstr>DNS Water Torture</vt:lpstr>
      <vt:lpstr>TCP Flood</vt:lpstr>
      <vt:lpstr>DNS Reflection and Amplification</vt:lpstr>
      <vt:lpstr>Experimental SETUP</vt:lpstr>
      <vt:lpstr>Why</vt:lpstr>
      <vt:lpstr>What</vt:lpstr>
      <vt:lpstr>PING</vt:lpstr>
      <vt:lpstr>DIG</vt:lpstr>
      <vt:lpstr>TOP</vt:lpstr>
      <vt:lpstr>Wireshark</vt:lpstr>
      <vt:lpstr>DNS server configuration</vt:lpstr>
      <vt:lpstr>The configuration</vt:lpstr>
      <vt:lpstr>Resurce Records</vt:lpstr>
      <vt:lpstr>Scripts</vt:lpstr>
      <vt:lpstr>DNS query</vt:lpstr>
      <vt:lpstr>DNS script</vt:lpstr>
      <vt:lpstr>Multithreading</vt:lpstr>
      <vt:lpstr>IP Spoofing</vt:lpstr>
      <vt:lpstr>Experimental RESULTS</vt:lpstr>
      <vt:lpstr>AMPLIFICATION FACTOR</vt:lpstr>
      <vt:lpstr>Type NS</vt:lpstr>
      <vt:lpstr>QUERY  TIMES. </vt:lpstr>
      <vt:lpstr>PING LATENCY. </vt:lpstr>
      <vt:lpstr>EFFECTS ON SYSTEM RESOURCES.</vt:lpstr>
      <vt:lpstr>PERFORMANCE OF THE SERVER: CPU.</vt:lpstr>
      <vt:lpstr>SERVER MEMORY. </vt:lpstr>
      <vt:lpstr>TIME FOR A BIG ATTACK</vt:lpstr>
      <vt:lpstr>Mechanisms for MITIGATION </vt:lpstr>
      <vt:lpstr>Proactive measures</vt:lpstr>
      <vt:lpstr>Proactive measures</vt:lpstr>
      <vt:lpstr>Presentazione standard di PowerPoint</vt:lpstr>
      <vt:lpstr>CONCLUSIONS</vt:lpstr>
      <vt:lpstr>Final REMARKS </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DDoS Attack  DNS reflection and amplification</dc:title>
  <cp:lastModifiedBy>Matteo Scardovi</cp:lastModifiedBy>
  <cp:revision>29</cp:revision>
  <dcterms:modified xsi:type="dcterms:W3CDTF">2023-06-13T19:35:31Z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0x01010084810589CC74B74C8B7E1854161A6674</vt:lpwstr>
  </property>
</Properties>
</file>