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715000" type="screen16x10"/>
  <p:notesSz cx="9144000" cy="5715000"/>
  <p:embeddedFontLst>
    <p:embeddedFont>
      <p:font typeface="Titillium Web" panose="00000500000000000000" pitchFamily="2" charset="0"/>
      <p:regular r:id="rId15"/>
      <p:bold r:id="rId16"/>
    </p:embeddedFont>
    <p:embeddedFont>
      <p:font typeface="Titillium Web Light" panose="00000400000000000000" pitchFamily="2" charset="0"/>
      <p:regular r:id="rId17"/>
    </p:embeddedFont>
    <p:embeddedFont>
      <p:font typeface="Titillium Web SemiBold" panose="00000700000000000000" pitchFamily="2" charset="0"/>
      <p:bold r:id="rId18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0F7189-36FD-79ED-F972-2C3584AEDBD3}">
  <a:tblStyle styleId="{E90F7189-36FD-79ED-F972-2C3584AEDBD3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12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 bwMode="auto"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ctrTitle"/>
          </p:nvPr>
        </p:nvSpPr>
        <p:spPr bwMode="auto"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3149028"/>
            <a:ext cx="8520600" cy="88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 bwMode="auto"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 bwMode="auto"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 bwMode="auto">
          <a:xfrm>
            <a:off x="4832399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 bwMode="auto">
          <a:xfrm>
            <a:off x="311700" y="617332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 bwMode="auto"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 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 bwMode="auto"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 title and 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 bwMode="auto"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 bwMode="auto">
          <a:xfrm>
            <a:off x="265500" y="1370194"/>
            <a:ext cx="4045199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3114528"/>
            <a:ext cx="4045199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 bwMode="auto"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 bwMode="auto"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 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 bwMode="auto">
          <a:xfrm>
            <a:off x="311700" y="1229027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 bwMode="auto"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ctr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 bwMode="auto"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aK-gDgyT1-yFKz3Xh-hfiZOrHObfQfO5xuPxXeDEAK4/edit#gid=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aK-gDgyT1-yFKz3Xh-hfiZOrHObfQfO5xuPxXeDEAK4/edit#gid=0)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aK-gDgyT1-yFKz3Xh-hfiZOrHObfQfO5xuPxXeDEAK4/edit#gid=0)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uWYlBs_BKelfNUjPI6MttbmKYY4RIdaFmcImrg6GP-s/edit#gid=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it" TargetMode="External"/><Relationship Id="rId2" Type="http://schemas.openxmlformats.org/officeDocument/2006/relationships/hyperlink" Target="http://designers.italia.i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/>
          <p:nvPr/>
        </p:nvPicPr>
        <p:blipFill>
          <a:blip r:embed="rId2">
            <a:alphaModFix/>
          </a:blip>
          <a:srcRect t="4388" b="3605"/>
          <a:stretch/>
        </p:blipFill>
        <p:spPr bwMode="auto"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 bwMode="auto">
          <a:xfrm>
            <a:off x="-7200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1</a:t>
            </a:fld>
            <a:endParaRPr/>
          </a:p>
        </p:txBody>
      </p:sp>
      <p:sp>
        <p:nvSpPr>
          <p:cNvPr id="133" name="Google Shape;133;p28"/>
          <p:cNvSpPr txBox="1"/>
          <p:nvPr/>
        </p:nvSpPr>
        <p:spPr bwMode="auto"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18 Marzo 2022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34" name="Google Shape;134;p28"/>
          <p:cNvSpPr txBox="1"/>
          <p:nvPr/>
        </p:nvSpPr>
        <p:spPr bwMode="auto">
          <a:xfrm>
            <a:off x="1547664" y="2060112"/>
            <a:ext cx="6447692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Universita’ degli studi di Perugia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600" b="0" i="0" u="none" strike="noStrike" cap="none" spc="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https://www.unipg.it</a:t>
            </a:r>
            <a:r>
              <a:rPr lang="it" sz="1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/</a:t>
            </a:r>
            <a:endParaRPr sz="3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cxnSp>
        <p:nvCxnSpPr>
          <p:cNvPr id="135" name="Google Shape;135;p28"/>
          <p:cNvCxnSpPr>
            <a:cxnSpLocks/>
          </p:cNvCxnSpPr>
          <p:nvPr/>
        </p:nvCxnSpPr>
        <p:spPr bwMode="auto">
          <a:xfrm>
            <a:off x="3212224" y="3654888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8"/>
          <p:cNvSpPr txBox="1"/>
          <p:nvPr/>
        </p:nvSpPr>
        <p:spPr bwMode="auto">
          <a:xfrm>
            <a:off x="3212224" y="3327969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Gruppo 21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pic>
        <p:nvPicPr>
          <p:cNvPr id="137" name="Google Shape;137;p28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56C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143" name="Google Shape;143;p29"/>
          <p:cNvSpPr txBox="1"/>
          <p:nvPr/>
        </p:nvSpPr>
        <p:spPr bwMode="auto"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44" name="Google Shape;144;p29"/>
          <p:cNvSpPr txBox="1"/>
          <p:nvPr/>
        </p:nvSpPr>
        <p:spPr bwMode="auto">
          <a:xfrm>
            <a:off x="267299" y="1312976"/>
            <a:ext cx="6789275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I numeri chiave delle sessioni di test:</a:t>
            </a:r>
            <a:endParaRPr sz="2400" b="1" dirty="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cxnSp>
        <p:nvCxnSpPr>
          <p:cNvPr id="145" name="Google Shape;145;p29"/>
          <p:cNvCxnSpPr>
            <a:cxnSpLocks/>
          </p:cNvCxnSpPr>
          <p:nvPr/>
        </p:nvCxnSpPr>
        <p:spPr bwMode="auto">
          <a:xfrm>
            <a:off x="33725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9"/>
          <p:cNvCxnSpPr>
            <a:cxnSpLocks/>
          </p:cNvCxnSpPr>
          <p:nvPr/>
        </p:nvCxnSpPr>
        <p:spPr bwMode="auto">
          <a:xfrm>
            <a:off x="2924225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9"/>
          <p:cNvSpPr txBox="1"/>
          <p:nvPr/>
        </p:nvSpPr>
        <p:spPr bwMode="auto"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cxnSp>
        <p:nvCxnSpPr>
          <p:cNvPr id="148" name="Google Shape;148;p29"/>
          <p:cNvCxnSpPr>
            <a:cxnSpLocks/>
          </p:cNvCxnSpPr>
          <p:nvPr/>
        </p:nvCxnSpPr>
        <p:spPr bwMode="auto">
          <a:xfrm>
            <a:off x="549620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9"/>
          <p:cNvSpPr txBox="1"/>
          <p:nvPr/>
        </p:nvSpPr>
        <p:spPr bwMode="auto"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sul totale dei task 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0" name="Google Shape;150;p29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1" name="Google Shape;151;p29"/>
          <p:cNvSpPr txBox="1"/>
          <p:nvPr/>
        </p:nvSpPr>
        <p:spPr bwMode="auto">
          <a:xfrm>
            <a:off x="238675" y="2708175"/>
            <a:ext cx="1128300" cy="5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n°4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2" name="Google Shape;152;p29"/>
          <p:cNvSpPr txBox="1"/>
          <p:nvPr/>
        </p:nvSpPr>
        <p:spPr bwMode="auto">
          <a:xfrm>
            <a:off x="2806100" y="2708175"/>
            <a:ext cx="1128300" cy="5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n°5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3" name="Google Shape;153;p29"/>
          <p:cNvSpPr txBox="1"/>
          <p:nvPr/>
        </p:nvSpPr>
        <p:spPr bwMode="auto">
          <a:xfrm>
            <a:off x="5405124" y="2708174"/>
            <a:ext cx="1651451" cy="5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n°20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154" name="Google Shape;154;p2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 bwMode="auto"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per partecipante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di tutti i task è del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61" name="Google Shape;161;p30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62" name="Google Shape;162;p30"/>
          <p:cNvSpPr txBox="1"/>
          <p:nvPr/>
        </p:nvSpPr>
        <p:spPr bwMode="auto"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 dirty="0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aK-gDgyT1-yFKz3Xh-hfiZOrHObfQfO5xuPxXeDEAK4/edit#gid=0"/>
              </a:rPr>
              <a:t>All. 8</a:t>
            </a:r>
            <a:r>
              <a:rPr lang="it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 (b)] </a:t>
            </a: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63" name="Google Shape;163;p30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64" name="Google Shape;164;p30"/>
          <p:cNvSpPr txBox="1"/>
          <p:nvPr/>
        </p:nvSpPr>
        <p:spPr bwMode="auto"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pic>
        <p:nvPicPr>
          <p:cNvPr id="165" name="Google Shape;165;p30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171" name="Google Shape;171;p31"/>
          <p:cNvSpPr txBox="1"/>
          <p:nvPr/>
        </p:nvSpPr>
        <p:spPr bwMode="auto"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per task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di tutti i partecipanti 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2" name="Google Shape;172;p31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3" name="Google Shape;173;p31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4" name="Google Shape;174;p31"/>
          <p:cNvSpPr txBox="1"/>
          <p:nvPr/>
        </p:nvSpPr>
        <p:spPr bwMode="auto"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aK-gDgyT1-yFKz3Xh-hfiZOrHObfQfO5xuPxXeDEAK4/edit#gid=0)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 (c)]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5" name="Google Shape;175;p31"/>
          <p:cNvSpPr txBox="1"/>
          <p:nvPr/>
        </p:nvSpPr>
        <p:spPr bwMode="auto">
          <a:xfrm>
            <a:off x="253494" y="2824074"/>
            <a:ext cx="1791466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6" name="Google Shape;176;p31"/>
          <p:cNvSpPr txBox="1"/>
          <p:nvPr/>
        </p:nvSpPr>
        <p:spPr bwMode="auto">
          <a:xfrm>
            <a:off x="524517" y="2621624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7" name="Google Shape;177;p31"/>
          <p:cNvSpPr txBox="1"/>
          <p:nvPr/>
        </p:nvSpPr>
        <p:spPr bwMode="auto">
          <a:xfrm>
            <a:off x="2044961" y="2824074"/>
            <a:ext cx="1956224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 bwMode="auto">
          <a:xfrm>
            <a:off x="2334832" y="2621624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9" name="Google Shape;179;p31"/>
          <p:cNvSpPr txBox="1"/>
          <p:nvPr/>
        </p:nvSpPr>
        <p:spPr bwMode="auto">
          <a:xfrm>
            <a:off x="3768940" y="2824074"/>
            <a:ext cx="2148315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80" name="Google Shape;180;p31"/>
          <p:cNvSpPr txBox="1"/>
          <p:nvPr/>
        </p:nvSpPr>
        <p:spPr bwMode="auto">
          <a:xfrm>
            <a:off x="4001186" y="2621624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181" name="Google Shape;181;p31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6397541" name="Google Shape;179;p31"/>
          <p:cNvSpPr txBox="1"/>
          <p:nvPr/>
        </p:nvSpPr>
        <p:spPr bwMode="auto">
          <a:xfrm>
            <a:off x="5493938" y="2824074"/>
            <a:ext cx="2227044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472068533" name="Google Shape;180;p31"/>
          <p:cNvSpPr txBox="1"/>
          <p:nvPr/>
        </p:nvSpPr>
        <p:spPr bwMode="auto">
          <a:xfrm>
            <a:off x="5730453" y="2621624"/>
            <a:ext cx="1128299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4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014525841" name="Google Shape;179;p31"/>
          <p:cNvSpPr txBox="1"/>
          <p:nvPr/>
        </p:nvSpPr>
        <p:spPr bwMode="auto">
          <a:xfrm>
            <a:off x="7170711" y="2801475"/>
            <a:ext cx="2142557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618728066" name="Google Shape;180;p31"/>
          <p:cNvSpPr txBox="1"/>
          <p:nvPr/>
        </p:nvSpPr>
        <p:spPr bwMode="auto">
          <a:xfrm>
            <a:off x="7285542" y="2621624"/>
            <a:ext cx="1128299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5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 bwMode="auto">
          <a:xfrm>
            <a:off x="267300" y="1312975"/>
            <a:ext cx="4688399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di tutti i task di tutti i partecipanti 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88" name="Google Shape;188;p32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89" name="Google Shape;189;p32"/>
          <p:cNvSpPr txBox="1"/>
          <p:nvPr/>
        </p:nvSpPr>
        <p:spPr bwMode="auto"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90" name="Google Shape;190;p32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91" name="Google Shape;191;p32"/>
          <p:cNvSpPr txBox="1"/>
          <p:nvPr/>
        </p:nvSpPr>
        <p:spPr bwMode="auto"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aK-gDgyT1-yFKz3Xh-hfiZOrHObfQfO5xuPxXeDEAK4/edit#gid=0)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 (d)]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192" name="Google Shape;192;p3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 bwMode="auto">
          <a:xfrm>
            <a:off x="267300" y="1312975"/>
            <a:ext cx="4688399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 valori risultanti dall’analisi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dei questionari SUS sono: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99" name="Google Shape;199;p33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0" name="Google Shape;200;p33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1" name="Google Shape;201;p33"/>
          <p:cNvSpPr txBox="1"/>
          <p:nvPr/>
        </p:nvSpPr>
        <p:spPr bwMode="auto">
          <a:xfrm>
            <a:off x="2673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75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2" name="Google Shape;202;p33"/>
          <p:cNvSpPr txBox="1"/>
          <p:nvPr/>
        </p:nvSpPr>
        <p:spPr bwMode="auto"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3" name="Google Shape;203;p33"/>
          <p:cNvSpPr txBox="1"/>
          <p:nvPr/>
        </p:nvSpPr>
        <p:spPr bwMode="auto">
          <a:xfrm>
            <a:off x="2209499" y="2824074"/>
            <a:ext cx="1659865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27.5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4" name="Google Shape;204;p33"/>
          <p:cNvSpPr txBox="1"/>
          <p:nvPr/>
        </p:nvSpPr>
        <p:spPr bwMode="auto"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5" name="Google Shape;205;p33"/>
          <p:cNvSpPr txBox="1"/>
          <p:nvPr/>
        </p:nvSpPr>
        <p:spPr bwMode="auto">
          <a:xfrm>
            <a:off x="4380750" y="2824074"/>
            <a:ext cx="1510845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52.5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6" name="Google Shape;206;p33"/>
          <p:cNvSpPr txBox="1"/>
          <p:nvPr/>
        </p:nvSpPr>
        <p:spPr bwMode="auto"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8" name="Google Shape;208;p33"/>
          <p:cNvSpPr txBox="1"/>
          <p:nvPr/>
        </p:nvSpPr>
        <p:spPr bwMode="auto">
          <a:xfrm>
            <a:off x="267299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uWYlBs_BKelfNUjPI6MttbmKYY4RIdaFmcImrg6GP-s/edit#gid=0"/>
              </a:rPr>
              <a:t>All. 6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210" name="Google Shape;210;p33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93442709" name="Google Shape;205;p33"/>
          <p:cNvSpPr txBox="1"/>
          <p:nvPr/>
        </p:nvSpPr>
        <p:spPr bwMode="auto">
          <a:xfrm>
            <a:off x="6190246" y="2824074"/>
            <a:ext cx="981299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80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717401631" name="Google Shape;206;p33"/>
          <p:cNvSpPr txBox="1"/>
          <p:nvPr/>
        </p:nvSpPr>
        <p:spPr bwMode="auto">
          <a:xfrm>
            <a:off x="6116745" y="2599024"/>
            <a:ext cx="1128299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P.4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 bwMode="auto"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“criterio di successo”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 bwMode="auto"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Trovare la pagina web che mostri le informazioni generali sul Corso di Laurea di Informatica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 bwMode="auto"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 bwMode="auto">
          <a:xfrm>
            <a:off x="320499" y="987548"/>
            <a:ext cx="1805057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1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 bwMode="auto"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Cercare informazioni per la presentazioni della domanda di Laurea.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 bwMode="auto"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cxnSp>
        <p:nvCxnSpPr>
          <p:cNvPr id="223" name="Google Shape;223;p34"/>
          <p:cNvCxnSpPr>
            <a:cxnSpLocks/>
          </p:cNvCxnSpPr>
          <p:nvPr/>
        </p:nvCxnSpPr>
        <p:spPr bwMode="auto">
          <a:xfrm>
            <a:off x="413450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/>
          <p:nvPr/>
        </p:nvSpPr>
        <p:spPr bwMode="auto"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Visionare le opportunita’ di lavoro (tipicamente chiamate Job Placement o Career Service)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5" name="Google Shape;225;p34"/>
          <p:cNvSpPr txBox="1"/>
          <p:nvPr/>
        </p:nvSpPr>
        <p:spPr bwMode="auto"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 bwMode="auto">
          <a:xfrm>
            <a:off x="3044475" y="987548"/>
            <a:ext cx="1729792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2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 bwMode="auto"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Cercare informazioni sui servizi offerti agli studenti con disabilita’.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 bwMode="auto"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9" name="Google Shape;229;p34"/>
          <p:cNvSpPr txBox="1"/>
          <p:nvPr/>
        </p:nvSpPr>
        <p:spPr bwMode="auto">
          <a:xfrm>
            <a:off x="5728124" y="1785199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Trovare il programma Erasmus.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30" name="Google Shape;230;p34"/>
          <p:cNvSpPr txBox="1"/>
          <p:nvPr/>
        </p:nvSpPr>
        <p:spPr bwMode="auto"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31" name="Google Shape;231;p34"/>
          <p:cNvSpPr txBox="1"/>
          <p:nvPr/>
        </p:nvSpPr>
        <p:spPr bwMode="auto">
          <a:xfrm>
            <a:off x="5687799" y="987548"/>
            <a:ext cx="1805524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3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cxnSp>
        <p:nvCxnSpPr>
          <p:cNvPr id="234" name="Google Shape;234;p34"/>
          <p:cNvCxnSpPr>
            <a:cxnSpLocks/>
          </p:cNvCxnSpPr>
          <p:nvPr/>
        </p:nvCxnSpPr>
        <p:spPr bwMode="auto">
          <a:xfrm>
            <a:off x="309161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4"/>
          <p:cNvCxnSpPr>
            <a:cxnSpLocks/>
          </p:cNvCxnSpPr>
          <p:nvPr/>
        </p:nvCxnSpPr>
        <p:spPr bwMode="auto">
          <a:xfrm>
            <a:off x="577605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4"/>
          <p:cNvCxnSpPr>
            <a:cxnSpLocks/>
          </p:cNvCxnSpPr>
          <p:nvPr/>
        </p:nvCxnSpPr>
        <p:spPr bwMode="auto">
          <a:xfrm>
            <a:off x="413450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4"/>
          <p:cNvCxnSpPr>
            <a:cxnSpLocks/>
          </p:cNvCxnSpPr>
          <p:nvPr/>
        </p:nvCxnSpPr>
        <p:spPr bwMode="auto">
          <a:xfrm>
            <a:off x="309161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3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8618193" name="Google Shape;220;p34"/>
          <p:cNvSpPr txBox="1"/>
          <p:nvPr/>
        </p:nvSpPr>
        <p:spPr bwMode="auto">
          <a:xfrm>
            <a:off x="401792" y="2621451"/>
            <a:ext cx="1805056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4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625623156" name="Google Shape;220;p34"/>
          <p:cNvSpPr txBox="1"/>
          <p:nvPr/>
        </p:nvSpPr>
        <p:spPr bwMode="auto">
          <a:xfrm>
            <a:off x="3083924" y="2621451"/>
            <a:ext cx="1805056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5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513781" name="Google Shape;244;p35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5181351"/>
            <a:ext cx="548699" cy="4374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B1510BA-3129-CB91-A595-EA8051F127C3}" type="slidenum">
              <a:rPr lang="it"/>
              <a:t>8</a:t>
            </a:fld>
            <a:endParaRPr/>
          </a:p>
        </p:txBody>
      </p:sp>
      <p:sp>
        <p:nvSpPr>
          <p:cNvPr id="2010929066" name="Google Shape;245;p35"/>
          <p:cNvSpPr txBox="1"/>
          <p:nvPr/>
        </p:nvSpPr>
        <p:spPr bwMode="auto">
          <a:xfrm>
            <a:off x="284625" y="354449"/>
            <a:ext cx="3881099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Problemi e criticità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graphicFrame>
        <p:nvGraphicFramePr>
          <p:cNvPr id="964166055" name="Google Shape;246;p35"/>
          <p:cNvGraphicFramePr>
            <a:graphicFrameLocks/>
          </p:cNvGraphicFramePr>
          <p:nvPr/>
        </p:nvGraphicFramePr>
        <p:xfrm>
          <a:off x="469672" y="665849"/>
          <a:ext cx="7946901" cy="3454438"/>
        </p:xfrm>
        <a:graphic>
          <a:graphicData uri="http://schemas.openxmlformats.org/drawingml/2006/table">
            <a:tbl>
              <a:tblPr>
                <a:tableStyleId>{E90F7189-36FD-79ED-F972-2C3584AEDBD3}</a:tableStyleId>
              </a:tblPr>
              <a:tblGrid>
                <a:gridCol w="264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56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Problemi* incontrati dal partecipante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it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(in ordine decrescente di gravità)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0056CB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0056CB"/>
                      </a:solidFill>
                    </a:lnT>
                    <a:lnB w="9524" algn="ctr">
                      <a:solidFill>
                        <a:srgbClr val="0056CB"/>
                      </a:solidFill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Criticità** individuate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0056CB"/>
                      </a:solidFill>
                    </a:lnT>
                    <a:lnB w="9524" algn="ctr">
                      <a:solidFill>
                        <a:srgbClr val="0056CB"/>
                      </a:solidFill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Eventuale principio euristico relativo </a:t>
                      </a:r>
                      <a:b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</a:b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alla criticità descritta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999999"/>
                      </a:solidFill>
                    </a:lnR>
                    <a:lnT w="9524" algn="ctr">
                      <a:solidFill>
                        <a:srgbClr val="999999"/>
                      </a:solidFill>
                    </a:lnT>
                    <a:lnB w="9524" algn="ctr">
                      <a:solidFill>
                        <a:srgbClr val="999999"/>
                      </a:solidFill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Tutti i partecipanti, in differenti task, hanno avuto difficolta’ nel trovare le pagine richieste a causa dell’ambiguita’ delle etichette e dei collegamenti ipertestuali del sito.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T w="9524" algn="ctr">
                      <a:solidFill>
                        <a:srgbClr val="0056CB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Le etichette ambigue inducono l’utente a commettere un potenziale errore di scelta.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R w="9524" algn="ctr">
                      <a:solidFill>
                        <a:srgbClr val="999999"/>
                      </a:solidFill>
                    </a:lnR>
                    <a:lnT w="9524" algn="ctr">
                      <a:solidFill>
                        <a:srgbClr val="0056CB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5- Prevenzione dell’errore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999999"/>
                      </a:solidFill>
                    </a:lnL>
                    <a:lnR w="9524" algn="ctr">
                      <a:solidFill>
                        <a:srgbClr val="999999"/>
                      </a:solidFill>
                    </a:lnR>
                    <a:lnT w="9524" algn="ctr">
                      <a:solidFill>
                        <a:srgbClr val="999999"/>
                      </a:solidFill>
                    </a:lnT>
                    <a:lnB w="9524" algn="ctr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I partecipanti 2-3 hanno trovato l’immagine in homepage troppo invasiva. </a:t>
                      </a:r>
                      <a:r>
                        <a:rPr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L’immagine in homepage carpisce troppa attenzione, mettendo in secondo piano i contenuti rilevanti della pagina.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8- Design estetico e minimalista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R w="9524" algn="ctr">
                      <a:solidFill>
                        <a:srgbClr val="00B8CD"/>
                      </a:solidFill>
                    </a:lnR>
                    <a:lnT w="9524" algn="ctr">
                      <a:solidFill>
                        <a:srgbClr val="999999"/>
                      </a:solidFill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Tutti i partecipanti si sono ritrovati in un loop tra le sezioni “Procedure“ e “Modulistica” durante il task 3, in quanto le due sezioni contegono riferimenti reciproci. </a:t>
                      </a: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Gli utenti sono indotti ad errore a causa di questo loop formato dalle due sezioni</a:t>
                      </a:r>
                      <a:r>
                        <a:rPr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5- Prevenzione dell’errore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5497668" name="Google Shape;247;p35"/>
          <p:cNvSpPr txBox="1"/>
          <p:nvPr/>
        </p:nvSpPr>
        <p:spPr bwMode="auto">
          <a:xfrm>
            <a:off x="3078482" y="4401900"/>
            <a:ext cx="5330399" cy="5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problema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” si intende una qualunque difficoltà manifestata dal partecipante durante il test, considerata con diversi gradi di gravità e trascritti/registrati dal conduttore. Per es.: il partecipante esita a lungo nel cliccare su un punto della pagina e dice che non sa dove andare, oppure commenta negativamente.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**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criticità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” s’intende un qualunque punto o funzionalità dell’interfaccia collegato al verificarsi di un problema del partecipante e riferibile alla violazione di un qualunque principio euristico di usabilità o, prima ancora, di buon senso. Ad es. un menu, l’etichetta di un link o un contenuto testuale che si possa ipotizzare provochino un'esperienza negativa nell’utente.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pic>
        <p:nvPicPr>
          <p:cNvPr id="1158646579" name="Google Shape;248;p3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08562" y="5083899"/>
            <a:ext cx="1448532" cy="30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 bwMode="auto">
          <a:xfrm>
            <a:off x="6724217" y="5838448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hlinkClick r:id="rId2" tooltip="http://designers.italia.it/"/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hlinkClick r:id="rId3" tooltip="https://creativecommons.org/licenses/by-sa/4.0/deed.it"/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. Copyright (c) 2021 Presidenza del Consiglio dei Ministri - Dipartimento per la trasformazione digitale. </a:t>
            </a:r>
            <a:r>
              <a:rPr lang="it" sz="7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4" name="Google Shape;254;p36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3A00A9DA56494FA2471DEBAF6179DA" ma:contentTypeVersion="2" ma:contentTypeDescription="Creare un nuovo documento." ma:contentTypeScope="" ma:versionID="5e351423b074d667c1806c717efdfc32">
  <xsd:schema xmlns:xsd="http://www.w3.org/2001/XMLSchema" xmlns:xs="http://www.w3.org/2001/XMLSchema" xmlns:p="http://schemas.microsoft.com/office/2006/metadata/properties" xmlns:ns2="956c2abb-4ea1-450b-8796-debe9dce1831" targetNamespace="http://schemas.microsoft.com/office/2006/metadata/properties" ma:root="true" ma:fieldsID="a1ce6d577ad48d46c003d6d277382a32" ns2:_="">
    <xsd:import namespace="956c2abb-4ea1-450b-8796-debe9dce1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c2abb-4ea1-450b-8796-debe9dce1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7869E1-7E65-4B6B-B4E4-AF60E60582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B4629-D5EC-4458-B57E-261ACEBA4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c2abb-4ea1-450b-8796-debe9dce18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7F20AB-9DF8-4398-AB91-FEBC7AD494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644</Words>
  <Application>Microsoft Office PowerPoint</Application>
  <PresentationFormat>Presentazione su schermo (16:10)</PresentationFormat>
  <Paragraphs>108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Titillium Web</vt:lpstr>
      <vt:lpstr>Arial</vt:lpstr>
      <vt:lpstr>Titillium Web Light</vt:lpstr>
      <vt:lpstr>Titillium Web SemiBold</vt:lpstr>
      <vt:lpstr>Simple Light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Andrea Antonio Brunetta</cp:lastModifiedBy>
  <cp:revision>1</cp:revision>
  <dcterms:modified xsi:type="dcterms:W3CDTF">2022-03-18T17:05:49Z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0x0101007C3A00A9DA56494FA2471DEBAF6179DA</vt:lpwstr>
  </property>
</Properties>
</file>