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  <p:sldMasterId id="214748366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715000" type="screen16x10"/>
  <p:notesSz cx="9144000" cy="5715000"/>
  <p:embeddedFontLst>
    <p:embeddedFont>
      <p:font typeface="Titillium Web" panose="00000500000000000000" pitchFamily="2" charset="0"/>
      <p:regular r:id="rId15"/>
      <p:bold r:id="rId16"/>
    </p:embeddedFont>
    <p:embeddedFont>
      <p:font typeface="Titillium Web Light" panose="00000400000000000000" pitchFamily="2" charset="0"/>
      <p:regular r:id="rId17"/>
    </p:embeddedFont>
    <p:embeddedFont>
      <p:font typeface="Titillium Web SemiBold" panose="00000700000000000000" pitchFamily="2" charset="0"/>
      <p:bold r:id="rId18"/>
    </p:embeddedFont>
  </p:embeddedFontLst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0F7189-36FD-79ED-F972-2C3584AEDBD3}">
  <a:tblStyle styleId="{E90F7189-36FD-79ED-F972-2C3584AEDBD3}" styleName="Table_0">
    <a:wholeTbl>
      <a:tcTxStyle>
        <a:srgbClr val="000000"/>
      </a:tcTxStyle>
      <a:tcStyle>
        <a:tcBdr>
          <a:left>
            <a:ln w="9525">
              <a:solidFill>
                <a:srgbClr val="9E9E9E"/>
              </a:solidFill>
            </a:ln>
          </a:left>
          <a:right>
            <a:ln w="9525">
              <a:solidFill>
                <a:srgbClr val="9E9E9E"/>
              </a:solidFill>
            </a:ln>
          </a:right>
          <a:top>
            <a:ln w="9525">
              <a:solidFill>
                <a:srgbClr val="9E9E9E"/>
              </a:solidFill>
            </a:ln>
          </a:top>
          <a:bottom>
            <a:ln w="9525">
              <a:solidFill>
                <a:srgbClr val="9E9E9E"/>
              </a:solidFill>
            </a:ln>
          </a:bottom>
          <a:insideH>
            <a:ln w="9525">
              <a:solidFill>
                <a:srgbClr val="9E9E9E"/>
              </a:solidFill>
            </a:ln>
          </a:insideH>
          <a:insideV>
            <a:ln w="9525">
              <a:solidFill>
                <a:srgbClr val="9E9E9E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9" d="100"/>
          <a:sy n="179" d="100"/>
        </p:scale>
        <p:origin x="128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1.fntdata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slide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ig number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body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 bwMode="auto"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 bwMode="auto"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914400" marR="0" lvl="1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1371600" marR="0" lvl="2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1828800" marR="0" lvl="3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2286000" marR="0" lvl="4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2743200" marR="0" lvl="5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3200400" marR="0" lvl="6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3657600" marR="0" lvl="7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4114800" marR="0" lvl="8" indent="-317500" algn="l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slide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>
            <a:spLocks noGrp="1"/>
          </p:cNvSpPr>
          <p:nvPr>
            <p:ph type="ctrTitle"/>
          </p:nvPr>
        </p:nvSpPr>
        <p:spPr bwMode="auto">
          <a:xfrm>
            <a:off x="311708" y="827306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ubTitle" idx="1"/>
          </p:nvPr>
        </p:nvSpPr>
        <p:spPr bwMode="auto">
          <a:xfrm>
            <a:off x="311700" y="3149028"/>
            <a:ext cx="8520600" cy="88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header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title"/>
          </p:nvPr>
        </p:nvSpPr>
        <p:spPr bwMode="auto">
          <a:xfrm>
            <a:off x="311700" y="2389833"/>
            <a:ext cx="8520600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wo columns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/>
          </p:nvPr>
        </p:nvSpPr>
        <p:spPr bwMode="auto"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 bwMode="auto">
          <a:xfrm>
            <a:off x="3117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914400" marR="0" lvl="1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1371600" marR="0" lvl="2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1828800" marR="0" lvl="3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2286000" marR="0" lvl="4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2743200" marR="0" lvl="5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3200400" marR="0" lvl="6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3657600" marR="0" lvl="7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4114800" marR="0" lvl="8" indent="-304800" algn="l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2"/>
          </p:nvPr>
        </p:nvSpPr>
        <p:spPr bwMode="auto">
          <a:xfrm>
            <a:off x="4832399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914400" marR="0" lvl="1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1371600" marR="0" lvl="2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1828800" marR="0" lvl="3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2286000" marR="0" lvl="4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2743200" marR="0" lvl="5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3200400" marR="0" lvl="6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3657600" marR="0" lvl="7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4114800" marR="0" lvl="8" indent="-304800" algn="l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only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 bwMode="auto"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One column text" userDrawn="1">
  <p:cSld name="One column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>
            <a:spLocks noGrp="1"/>
          </p:cNvSpPr>
          <p:nvPr>
            <p:ph type="title"/>
          </p:nvPr>
        </p:nvSpPr>
        <p:spPr bwMode="auto">
          <a:xfrm>
            <a:off x="311700" y="617332"/>
            <a:ext cx="28080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body" idx="1"/>
          </p:nvPr>
        </p:nvSpPr>
        <p:spPr bwMode="auto">
          <a:xfrm>
            <a:off x="311700" y="1544000"/>
            <a:ext cx="2808000" cy="3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914400" marR="0" lvl="1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1371600" marR="0" lvl="2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1828800" marR="0" lvl="3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2286000" marR="0" lvl="4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2743200" marR="0" lvl="5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3200400" marR="0" lvl="6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3657600" marR="0" lvl="7" indent="-3048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4114800" marR="0" lvl="8" indent="-304800" algn="l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Main point" userDrawn="1">
  <p:cSld name="Main 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 bwMode="auto">
          <a:xfrm>
            <a:off x="490250" y="500167"/>
            <a:ext cx="6367800" cy="45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title and description" userDrawn="1">
  <p:cSld name="Section title and 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/>
          <p:nvPr/>
        </p:nvSpPr>
        <p:spPr bwMode="auto"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 bwMode="auto">
          <a:xfrm>
            <a:off x="265500" y="1370194"/>
            <a:ext cx="4045199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1"/>
          </p:nvPr>
        </p:nvSpPr>
        <p:spPr bwMode="auto">
          <a:xfrm>
            <a:off x="265500" y="3114528"/>
            <a:ext cx="4045199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2"/>
          </p:nvPr>
        </p:nvSpPr>
        <p:spPr bwMode="auto">
          <a:xfrm>
            <a:off x="4939500" y="804528"/>
            <a:ext cx="3837000" cy="4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914400" marR="0" lvl="1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1371600" marR="0" lvl="2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1828800" marR="0" lvl="3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2286000" marR="0" lvl="4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2743200" marR="0" lvl="5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3200400" marR="0" lvl="6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3657600" marR="0" lvl="7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4114800" marR="0" lvl="8" indent="-317500" algn="l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header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aption" userDrawn="1">
  <p:cSld name="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body" idx="1"/>
          </p:nvPr>
        </p:nvSpPr>
        <p:spPr bwMode="auto">
          <a:xfrm>
            <a:off x="311700" y="4700639"/>
            <a:ext cx="59988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914400" marR="0" lvl="1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1371600" marR="0" lvl="2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1828800" marR="0" lvl="3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2286000" marR="0" lvl="4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2743200" marR="0" lvl="5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3200400" marR="0" lvl="6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3657600" marR="0" lvl="7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4114800" marR="0" lvl="8" indent="-317500" algn="l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ig number" userDrawn="1">
  <p:cSld name="Big 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 bwMode="auto">
          <a:xfrm>
            <a:off x="311700" y="1229027"/>
            <a:ext cx="8520600" cy="2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 bwMode="auto">
          <a:xfrm>
            <a:off x="311700" y="3502472"/>
            <a:ext cx="8520600" cy="14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914400" marR="0" lvl="1" indent="-317500" algn="ctr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1371600" marR="0" lvl="2" indent="-317500" algn="ctr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1828800" marR="0" lvl="3" indent="-317500" algn="ctr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2286000" marR="0" lvl="4" indent="-317500" algn="ctr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2743200" marR="0" lvl="5" indent="-317500" algn="ctr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3200400" marR="0" lvl="6" indent="-317500" algn="ctr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3657600" marR="0" lvl="7" indent="-317500" algn="ctr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4114800" marR="0" lvl="8" indent="-317500" algn="ctr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body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wo columns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only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One column text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Main point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title and description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aption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</a:defRPr>
            </a:lvl1pPr>
            <a:lvl2pPr lvl="1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</a:defRPr>
            </a:lvl2pPr>
            <a:lvl3pPr lvl="2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</a:defRPr>
            </a:lvl3pPr>
            <a:lvl4pPr lvl="3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</a:defRPr>
            </a:lvl4pPr>
            <a:lvl5pPr lvl="4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</a:defRPr>
            </a:lvl5pPr>
            <a:lvl6pPr lvl="5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</a:defRPr>
            </a:lvl6pPr>
            <a:lvl7pPr lvl="6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</a:defRPr>
            </a:lvl7pPr>
            <a:lvl8pPr lvl="7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</a:defRPr>
            </a:lvl8pPr>
            <a:lvl9pPr lvl="8" algn="r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 bwMode="auto"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 bwMode="auto"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914400" marR="0" lvl="1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1371600" marR="0" lvl="2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1828800" marR="0" lvl="3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2286000" marR="0" lvl="4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2743200" marR="0" lvl="5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3200400" marR="0" lvl="6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3657600" marR="0" lvl="7" indent="-317500" algn="l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4114800" marR="0" lvl="8" indent="-317500" algn="l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google.com/spreadsheets/d/1aK-gDgyT1-yFKz3Xh-hfiZOrHObfQfO5xuPxXeDEAK4/edit#gid=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google.com/spreadsheets/d/1aK-gDgyT1-yFKz3Xh-hfiZOrHObfQfO5xuPxXeDEAK4/edit#gid=0)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google.com/spreadsheets/d/1aK-gDgyT1-yFKz3Xh-hfiZOrHObfQfO5xuPxXeDEAK4/edit#gid=0)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google.com/spreadsheets/d/1uWYlBs_BKelfNUjPI6MttbmKYY4RIdaFmcImrg6GP-s/edit#gid=0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deed.it" TargetMode="External"/><Relationship Id="rId2" Type="http://schemas.openxmlformats.org/officeDocument/2006/relationships/hyperlink" Target="http://designers.italia.it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0" name="Google Shape;130;p28"/>
          <p:cNvPicPr/>
          <p:nvPr/>
        </p:nvPicPr>
        <p:blipFill>
          <a:blip r:embed="rId2">
            <a:alphaModFix/>
          </a:blip>
          <a:srcRect t="4388" b="3605"/>
          <a:stretch/>
        </p:blipFill>
        <p:spPr bwMode="auto">
          <a:xfrm>
            <a:off x="-14450" y="0"/>
            <a:ext cx="915845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8"/>
          <p:cNvSpPr/>
          <p:nvPr/>
        </p:nvSpPr>
        <p:spPr bwMode="auto">
          <a:xfrm>
            <a:off x="-7200" y="0"/>
            <a:ext cx="9158400" cy="5763000"/>
          </a:xfrm>
          <a:prstGeom prst="rect">
            <a:avLst/>
          </a:prstGeom>
          <a:solidFill>
            <a:srgbClr val="00B8CD">
              <a:alpha val="74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2" name="Google Shape;132;p28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1</a:t>
            </a:fld>
            <a:endParaRPr/>
          </a:p>
        </p:txBody>
      </p:sp>
      <p:sp>
        <p:nvSpPr>
          <p:cNvPr id="133" name="Google Shape;133;p28"/>
          <p:cNvSpPr txBox="1"/>
          <p:nvPr/>
        </p:nvSpPr>
        <p:spPr bwMode="auto">
          <a:xfrm>
            <a:off x="3171925" y="1483302"/>
            <a:ext cx="27822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</a:rPr>
              <a:t>18 Marzo 2022</a:t>
            </a:r>
            <a:endParaRPr sz="1200">
              <a:solidFill>
                <a:srgbClr val="FFFFFF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134" name="Google Shape;134;p28"/>
          <p:cNvSpPr txBox="1"/>
          <p:nvPr/>
        </p:nvSpPr>
        <p:spPr bwMode="auto">
          <a:xfrm>
            <a:off x="1547664" y="2060112"/>
            <a:ext cx="6447692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2600" dirty="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</a:rPr>
              <a:t>Universita’ degli studi di Perugia</a:t>
            </a:r>
            <a:endParaRPr sz="4600" dirty="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1600" b="0" i="0" u="none" strike="noStrike" cap="none" spc="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</a:rPr>
              <a:t>https://www.unipg.it</a:t>
            </a:r>
            <a:endParaRPr sz="36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cxnSp>
        <p:nvCxnSpPr>
          <p:cNvPr id="135" name="Google Shape;135;p28"/>
          <p:cNvCxnSpPr>
            <a:cxnSpLocks/>
          </p:cNvCxnSpPr>
          <p:nvPr/>
        </p:nvCxnSpPr>
        <p:spPr bwMode="auto">
          <a:xfrm>
            <a:off x="3212224" y="3654888"/>
            <a:ext cx="2705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28"/>
          <p:cNvSpPr txBox="1"/>
          <p:nvPr/>
        </p:nvSpPr>
        <p:spPr bwMode="auto">
          <a:xfrm>
            <a:off x="3212224" y="3327969"/>
            <a:ext cx="27822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1200">
                <a:solidFill>
                  <a:srgbClr val="FFFFFF"/>
                </a:solidFill>
                <a:latin typeface="Titillium Web"/>
                <a:ea typeface="Titillium Web"/>
                <a:cs typeface="Titillium Web"/>
              </a:rPr>
              <a:t>Gruppo 21</a:t>
            </a:r>
            <a:endParaRPr sz="1200">
              <a:solidFill>
                <a:srgbClr val="FFFFFF"/>
              </a:solidFill>
              <a:latin typeface="Titillium Web"/>
              <a:ea typeface="Titillium Web"/>
              <a:cs typeface="Titillium Web"/>
            </a:endParaRPr>
          </a:p>
        </p:txBody>
      </p:sp>
      <p:pic>
        <p:nvPicPr>
          <p:cNvPr id="137" name="Google Shape;137;p28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309600" y="5083200"/>
            <a:ext cx="1447201" cy="3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056CB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2</a:t>
            </a:fld>
            <a:endParaRPr/>
          </a:p>
        </p:txBody>
      </p:sp>
      <p:sp>
        <p:nvSpPr>
          <p:cNvPr id="143" name="Google Shape;143;p29"/>
          <p:cNvSpPr txBox="1"/>
          <p:nvPr/>
        </p:nvSpPr>
        <p:spPr bwMode="auto">
          <a:xfrm>
            <a:off x="244300" y="337987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1100">
                <a:solidFill>
                  <a:srgbClr val="FFFFFF"/>
                </a:solidFill>
                <a:latin typeface="Titillium Web"/>
                <a:ea typeface="Titillium Web"/>
                <a:cs typeface="Titillium Web"/>
              </a:rPr>
              <a:t>Partecipanti</a:t>
            </a:r>
            <a:endParaRPr sz="1100">
              <a:solidFill>
                <a:srgbClr val="FFFFFF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144" name="Google Shape;144;p29"/>
          <p:cNvSpPr txBox="1"/>
          <p:nvPr/>
        </p:nvSpPr>
        <p:spPr bwMode="auto">
          <a:xfrm>
            <a:off x="267299" y="1312976"/>
            <a:ext cx="6789275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2400" b="1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</a:rPr>
              <a:t>I numeri chiave delle sessioni di test:</a:t>
            </a:r>
            <a:endParaRPr sz="2400" b="1" dirty="0">
              <a:solidFill>
                <a:srgbClr val="FFFFFF"/>
              </a:solidFill>
              <a:latin typeface="Titillium Web"/>
              <a:ea typeface="Titillium Web"/>
              <a:cs typeface="Titillium Web"/>
            </a:endParaRPr>
          </a:p>
        </p:txBody>
      </p:sp>
      <p:cxnSp>
        <p:nvCxnSpPr>
          <p:cNvPr id="145" name="Google Shape;145;p29"/>
          <p:cNvCxnSpPr>
            <a:cxnSpLocks/>
          </p:cNvCxnSpPr>
          <p:nvPr/>
        </p:nvCxnSpPr>
        <p:spPr bwMode="auto">
          <a:xfrm>
            <a:off x="337250" y="3392660"/>
            <a:ext cx="677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29"/>
          <p:cNvCxnSpPr>
            <a:cxnSpLocks/>
          </p:cNvCxnSpPr>
          <p:nvPr/>
        </p:nvCxnSpPr>
        <p:spPr bwMode="auto">
          <a:xfrm>
            <a:off x="2924225" y="3392660"/>
            <a:ext cx="677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" name="Google Shape;147;p29"/>
          <p:cNvSpPr txBox="1"/>
          <p:nvPr/>
        </p:nvSpPr>
        <p:spPr bwMode="auto">
          <a:xfrm>
            <a:off x="2833150" y="3379882"/>
            <a:ext cx="21216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it" sz="1100">
                <a:solidFill>
                  <a:srgbClr val="FFFFFF"/>
                </a:solidFill>
                <a:latin typeface="Titillium Web"/>
                <a:ea typeface="Titillium Web"/>
                <a:cs typeface="Titillium Web"/>
              </a:rPr>
              <a:t>Task per partecipante</a:t>
            </a:r>
            <a:endParaRPr sz="1100">
              <a:solidFill>
                <a:srgbClr val="FFFFFF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cxnSp>
        <p:nvCxnSpPr>
          <p:cNvPr id="148" name="Google Shape;148;p29"/>
          <p:cNvCxnSpPr>
            <a:cxnSpLocks/>
          </p:cNvCxnSpPr>
          <p:nvPr/>
        </p:nvCxnSpPr>
        <p:spPr bwMode="auto">
          <a:xfrm>
            <a:off x="5496200" y="3392660"/>
            <a:ext cx="677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149;p29"/>
          <p:cNvSpPr txBox="1"/>
          <p:nvPr/>
        </p:nvSpPr>
        <p:spPr bwMode="auto">
          <a:xfrm>
            <a:off x="5405125" y="3379882"/>
            <a:ext cx="21216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it" sz="1100">
                <a:solidFill>
                  <a:srgbClr val="FFFFFF"/>
                </a:solidFill>
                <a:latin typeface="Titillium Web"/>
                <a:ea typeface="Titillium Web"/>
                <a:cs typeface="Titillium Web"/>
              </a:rPr>
              <a:t>Task superati con successo</a:t>
            </a:r>
            <a:endParaRPr sz="1100">
              <a:solidFill>
                <a:srgbClr val="FFFFFF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it" sz="1100">
                <a:solidFill>
                  <a:srgbClr val="FFFFFF"/>
                </a:solidFill>
                <a:latin typeface="Titillium Web"/>
                <a:ea typeface="Titillium Web"/>
                <a:cs typeface="Titillium Web"/>
              </a:rPr>
              <a:t>sul totale dei task </a:t>
            </a:r>
            <a:endParaRPr sz="1100">
              <a:solidFill>
                <a:srgbClr val="FFFFFF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150" name="Google Shape;150;p29"/>
          <p:cNvSpPr txBox="1"/>
          <p:nvPr/>
        </p:nvSpPr>
        <p:spPr bwMode="auto"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12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</a:rPr>
              <a:t>Dati raccolti</a:t>
            </a:r>
            <a:endParaRPr sz="12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151" name="Google Shape;151;p29"/>
          <p:cNvSpPr txBox="1"/>
          <p:nvPr/>
        </p:nvSpPr>
        <p:spPr bwMode="auto">
          <a:xfrm>
            <a:off x="238675" y="2708175"/>
            <a:ext cx="1128300" cy="579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it" sz="3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</a:rPr>
              <a:t>n°4</a:t>
            </a:r>
            <a:endParaRPr sz="3600" b="1">
              <a:solidFill>
                <a:srgbClr val="FFFFFF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152" name="Google Shape;152;p29"/>
          <p:cNvSpPr txBox="1"/>
          <p:nvPr/>
        </p:nvSpPr>
        <p:spPr bwMode="auto">
          <a:xfrm>
            <a:off x="2806100" y="2708175"/>
            <a:ext cx="1128300" cy="579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3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</a:rPr>
              <a:t>n°5</a:t>
            </a:r>
            <a:endParaRPr sz="3600" b="1">
              <a:solidFill>
                <a:srgbClr val="FFFFFF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600" b="1">
              <a:solidFill>
                <a:srgbClr val="FFFFFF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153" name="Google Shape;153;p29"/>
          <p:cNvSpPr txBox="1"/>
          <p:nvPr/>
        </p:nvSpPr>
        <p:spPr bwMode="auto">
          <a:xfrm>
            <a:off x="5405124" y="2708174"/>
            <a:ext cx="1651451" cy="579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36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</a:rPr>
              <a:t>n°20</a:t>
            </a:r>
            <a:endParaRPr sz="1800" b="1">
              <a:solidFill>
                <a:srgbClr val="FFFFFF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600" b="1">
              <a:solidFill>
                <a:srgbClr val="FFFFFF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pic>
        <p:nvPicPr>
          <p:cNvPr id="154" name="Google Shape;154;p29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309600" y="5083200"/>
            <a:ext cx="1447201" cy="3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3</a:t>
            </a:fld>
            <a:endParaRPr/>
          </a:p>
        </p:txBody>
      </p:sp>
      <p:sp>
        <p:nvSpPr>
          <p:cNvPr id="160" name="Google Shape;160;p30"/>
          <p:cNvSpPr txBox="1"/>
          <p:nvPr/>
        </p:nvSpPr>
        <p:spPr bwMode="auto">
          <a:xfrm>
            <a:off x="267300" y="1312975"/>
            <a:ext cx="43395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Il tasso di successo medio </a:t>
            </a:r>
            <a:r>
              <a:rPr lang="it" sz="24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per partecipante</a:t>
            </a: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 di tutti i task è del</a:t>
            </a:r>
            <a:endParaRPr sz="2400" b="1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161" name="Google Shape;161;p30"/>
          <p:cNvSpPr txBox="1"/>
          <p:nvPr/>
        </p:nvSpPr>
        <p:spPr bwMode="auto"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</a:rPr>
              <a:t>Sintesi delle misurazioni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162" name="Google Shape;162;p30"/>
          <p:cNvSpPr txBox="1"/>
          <p:nvPr/>
        </p:nvSpPr>
        <p:spPr bwMode="auto">
          <a:xfrm>
            <a:off x="284625" y="4021650"/>
            <a:ext cx="5865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</a:rPr>
              <a:t>[</a:t>
            </a:r>
            <a:r>
              <a:rPr lang="it" u="sng" dirty="0">
                <a:solidFill>
                  <a:schemeClr val="hlink"/>
                </a:solidFill>
                <a:latin typeface="Titillium Web"/>
                <a:ea typeface="Titillium Web"/>
                <a:cs typeface="Titillium Web"/>
                <a:hlinkClick r:id="rId2" tooltip="https://docs.google.com/spreadsheets/d/1aK-gDgyT1-yFKz3Xh-hfiZOrHObfQfO5xuPxXeDEAK4/edit#gid=0"/>
              </a:rPr>
              <a:t>All. 8</a:t>
            </a:r>
            <a:r>
              <a:rPr lang="it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</a:rPr>
              <a:t> (b)] </a:t>
            </a:r>
            <a:endParaRPr dirty="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163" name="Google Shape;163;p30"/>
          <p:cNvSpPr txBox="1"/>
          <p:nvPr/>
        </p:nvSpPr>
        <p:spPr bwMode="auto">
          <a:xfrm>
            <a:off x="267300" y="947350"/>
            <a:ext cx="2196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1800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01</a:t>
            </a:r>
            <a:endParaRPr sz="1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164" name="Google Shape;164;p30"/>
          <p:cNvSpPr txBox="1"/>
          <p:nvPr/>
        </p:nvSpPr>
        <p:spPr bwMode="auto">
          <a:xfrm>
            <a:off x="267300" y="2589850"/>
            <a:ext cx="43395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48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100%</a:t>
            </a:r>
            <a:endParaRPr sz="4800"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</p:txBody>
      </p:sp>
      <p:pic>
        <p:nvPicPr>
          <p:cNvPr id="165" name="Google Shape;165;p30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4</a:t>
            </a:fld>
            <a:endParaRPr/>
          </a:p>
        </p:txBody>
      </p:sp>
      <p:sp>
        <p:nvSpPr>
          <p:cNvPr id="171" name="Google Shape;171;p31"/>
          <p:cNvSpPr txBox="1"/>
          <p:nvPr/>
        </p:nvSpPr>
        <p:spPr bwMode="auto">
          <a:xfrm>
            <a:off x="267300" y="1312975"/>
            <a:ext cx="43395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Il tasso di successo medio </a:t>
            </a:r>
            <a:r>
              <a:rPr lang="it" sz="24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per task</a:t>
            </a: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 di tutti i partecipanti è:</a:t>
            </a:r>
            <a:endParaRPr sz="2400" b="1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172" name="Google Shape;172;p31"/>
          <p:cNvSpPr txBox="1"/>
          <p:nvPr/>
        </p:nvSpPr>
        <p:spPr bwMode="auto"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</a:rPr>
              <a:t>Sintesi delle misurazioni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173" name="Google Shape;173;p31"/>
          <p:cNvSpPr txBox="1"/>
          <p:nvPr/>
        </p:nvSpPr>
        <p:spPr bwMode="auto">
          <a:xfrm>
            <a:off x="267300" y="947350"/>
            <a:ext cx="2196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1800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02</a:t>
            </a:r>
            <a:endParaRPr sz="1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174" name="Google Shape;174;p31"/>
          <p:cNvSpPr txBox="1"/>
          <p:nvPr/>
        </p:nvSpPr>
        <p:spPr bwMode="auto">
          <a:xfrm>
            <a:off x="284625" y="4021650"/>
            <a:ext cx="5865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</a:rPr>
              <a:t>[</a:t>
            </a:r>
            <a:r>
              <a:rPr lang="it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hlinkClick r:id="rId2" tooltip="https://docs.google.com/spreadsheets/d/1aK-gDgyT1-yFKz3Xh-hfiZOrHObfQfO5xuPxXeDEAK4/edit#gid=0)"/>
              </a:rPr>
              <a:t>All. 8</a:t>
            </a: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</a:rPr>
              <a:t> (c)] </a:t>
            </a: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175" name="Google Shape;175;p31"/>
          <p:cNvSpPr txBox="1"/>
          <p:nvPr/>
        </p:nvSpPr>
        <p:spPr bwMode="auto">
          <a:xfrm>
            <a:off x="253494" y="2824074"/>
            <a:ext cx="1791466" cy="87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48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100%</a:t>
            </a:r>
            <a:endParaRPr sz="4800"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176" name="Google Shape;176;p31"/>
          <p:cNvSpPr txBox="1"/>
          <p:nvPr/>
        </p:nvSpPr>
        <p:spPr bwMode="auto">
          <a:xfrm>
            <a:off x="524517" y="2621624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TASK 1</a:t>
            </a:r>
            <a:endParaRPr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177" name="Google Shape;177;p31"/>
          <p:cNvSpPr txBox="1"/>
          <p:nvPr/>
        </p:nvSpPr>
        <p:spPr bwMode="auto">
          <a:xfrm>
            <a:off x="2044961" y="2824074"/>
            <a:ext cx="1956224" cy="87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48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100%</a:t>
            </a:r>
            <a:endParaRPr sz="4800"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178" name="Google Shape;178;p31"/>
          <p:cNvSpPr txBox="1"/>
          <p:nvPr/>
        </p:nvSpPr>
        <p:spPr bwMode="auto">
          <a:xfrm>
            <a:off x="2334832" y="2621624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TASK 2</a:t>
            </a:r>
            <a:endParaRPr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179" name="Google Shape;179;p31"/>
          <p:cNvSpPr txBox="1"/>
          <p:nvPr/>
        </p:nvSpPr>
        <p:spPr bwMode="auto">
          <a:xfrm>
            <a:off x="3768940" y="2824074"/>
            <a:ext cx="2148315" cy="87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48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100%</a:t>
            </a:r>
            <a:endParaRPr sz="4800"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180" name="Google Shape;180;p31"/>
          <p:cNvSpPr txBox="1"/>
          <p:nvPr/>
        </p:nvSpPr>
        <p:spPr bwMode="auto">
          <a:xfrm>
            <a:off x="4001186" y="2621624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TASK 3</a:t>
            </a:r>
            <a:endParaRPr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pic>
        <p:nvPicPr>
          <p:cNvPr id="181" name="Google Shape;181;p31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  <p:sp>
        <p:nvSpPr>
          <p:cNvPr id="1466397541" name="Google Shape;179;p31"/>
          <p:cNvSpPr txBox="1"/>
          <p:nvPr/>
        </p:nvSpPr>
        <p:spPr bwMode="auto">
          <a:xfrm>
            <a:off x="5493938" y="2824074"/>
            <a:ext cx="2227044" cy="87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48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100%</a:t>
            </a:r>
            <a:endParaRPr sz="4800"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472068533" name="Google Shape;180;p31"/>
          <p:cNvSpPr txBox="1"/>
          <p:nvPr/>
        </p:nvSpPr>
        <p:spPr bwMode="auto">
          <a:xfrm>
            <a:off x="5730453" y="2621624"/>
            <a:ext cx="1128299" cy="35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TASK 4</a:t>
            </a:r>
            <a:endParaRPr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1014525841" name="Google Shape;179;p31"/>
          <p:cNvSpPr txBox="1"/>
          <p:nvPr/>
        </p:nvSpPr>
        <p:spPr bwMode="auto">
          <a:xfrm>
            <a:off x="7170711" y="2801475"/>
            <a:ext cx="2142557" cy="87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48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100%</a:t>
            </a:r>
            <a:endParaRPr sz="4800"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618728066" name="Google Shape;180;p31"/>
          <p:cNvSpPr txBox="1"/>
          <p:nvPr/>
        </p:nvSpPr>
        <p:spPr bwMode="auto">
          <a:xfrm>
            <a:off x="7285542" y="2621624"/>
            <a:ext cx="1128299" cy="35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TASK 5</a:t>
            </a:r>
            <a:endParaRPr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5</a:t>
            </a:fld>
            <a:endParaRPr/>
          </a:p>
        </p:txBody>
      </p:sp>
      <p:sp>
        <p:nvSpPr>
          <p:cNvPr id="187" name="Google Shape;187;p32"/>
          <p:cNvSpPr txBox="1"/>
          <p:nvPr/>
        </p:nvSpPr>
        <p:spPr bwMode="auto">
          <a:xfrm>
            <a:off x="267300" y="1312975"/>
            <a:ext cx="4688399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Il tasso di successo medio </a:t>
            </a:r>
            <a:r>
              <a:rPr lang="it" sz="24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di tutti i task di tutti i partecipanti </a:t>
            </a: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è:</a:t>
            </a:r>
            <a:endParaRPr sz="2400" b="1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188" name="Google Shape;188;p32"/>
          <p:cNvSpPr txBox="1"/>
          <p:nvPr/>
        </p:nvSpPr>
        <p:spPr bwMode="auto"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</a:rPr>
              <a:t>Sintesi delle misurazioni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189" name="Google Shape;189;p32"/>
          <p:cNvSpPr txBox="1"/>
          <p:nvPr/>
        </p:nvSpPr>
        <p:spPr bwMode="auto">
          <a:xfrm>
            <a:off x="267300" y="2589850"/>
            <a:ext cx="43395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48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100%</a:t>
            </a:r>
            <a:endParaRPr sz="4800"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190" name="Google Shape;190;p32"/>
          <p:cNvSpPr txBox="1"/>
          <p:nvPr/>
        </p:nvSpPr>
        <p:spPr bwMode="auto">
          <a:xfrm>
            <a:off x="267300" y="947350"/>
            <a:ext cx="2196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1800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03</a:t>
            </a:r>
            <a:endParaRPr sz="1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191" name="Google Shape;191;p32"/>
          <p:cNvSpPr txBox="1"/>
          <p:nvPr/>
        </p:nvSpPr>
        <p:spPr bwMode="auto">
          <a:xfrm>
            <a:off x="284625" y="4021650"/>
            <a:ext cx="5865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</a:rPr>
              <a:t>[</a:t>
            </a:r>
            <a:r>
              <a:rPr lang="it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hlinkClick r:id="rId2" tooltip="https://docs.google.com/spreadsheets/d/1aK-gDgyT1-yFKz3Xh-hfiZOrHObfQfO5xuPxXeDEAK4/edit#gid=0)"/>
              </a:rPr>
              <a:t>All. 8</a:t>
            </a: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</a:rPr>
              <a:t> (d)] </a:t>
            </a: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pic>
        <p:nvPicPr>
          <p:cNvPr id="192" name="Google Shape;192;p32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6</a:t>
            </a:fld>
            <a:endParaRPr/>
          </a:p>
        </p:txBody>
      </p:sp>
      <p:sp>
        <p:nvSpPr>
          <p:cNvPr id="198" name="Google Shape;198;p33"/>
          <p:cNvSpPr txBox="1"/>
          <p:nvPr/>
        </p:nvSpPr>
        <p:spPr bwMode="auto">
          <a:xfrm>
            <a:off x="267300" y="1312975"/>
            <a:ext cx="4688399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I valori risultanti dall’analisi</a:t>
            </a:r>
            <a:endParaRPr sz="2400" b="1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dei questionari SUS sono:</a:t>
            </a:r>
            <a:endParaRPr sz="2400" b="1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199" name="Google Shape;199;p33"/>
          <p:cNvSpPr txBox="1"/>
          <p:nvPr/>
        </p:nvSpPr>
        <p:spPr bwMode="auto"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</a:rPr>
              <a:t>Sintesi delle misurazioni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200" name="Google Shape;200;p33"/>
          <p:cNvSpPr txBox="1"/>
          <p:nvPr/>
        </p:nvSpPr>
        <p:spPr bwMode="auto">
          <a:xfrm>
            <a:off x="267300" y="947350"/>
            <a:ext cx="2196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1800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04</a:t>
            </a:r>
            <a:endParaRPr sz="1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201" name="Google Shape;201;p33"/>
          <p:cNvSpPr txBox="1"/>
          <p:nvPr/>
        </p:nvSpPr>
        <p:spPr bwMode="auto">
          <a:xfrm>
            <a:off x="267300" y="2824075"/>
            <a:ext cx="981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48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75</a:t>
            </a:r>
            <a:endParaRPr sz="4800"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202" name="Google Shape;202;p33"/>
          <p:cNvSpPr txBox="1"/>
          <p:nvPr/>
        </p:nvSpPr>
        <p:spPr bwMode="auto">
          <a:xfrm>
            <a:off x="275402" y="2621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P.1</a:t>
            </a:r>
            <a:endParaRPr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203" name="Google Shape;203;p33"/>
          <p:cNvSpPr txBox="1"/>
          <p:nvPr/>
        </p:nvSpPr>
        <p:spPr bwMode="auto">
          <a:xfrm>
            <a:off x="2209499" y="2824074"/>
            <a:ext cx="1659865" cy="87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48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27.5</a:t>
            </a:r>
            <a:endParaRPr sz="4800"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204" name="Google Shape;204;p33"/>
          <p:cNvSpPr txBox="1"/>
          <p:nvPr/>
        </p:nvSpPr>
        <p:spPr bwMode="auto">
          <a:xfrm>
            <a:off x="2217602" y="2621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P.2</a:t>
            </a:r>
            <a:endParaRPr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205" name="Google Shape;205;p33"/>
          <p:cNvSpPr txBox="1"/>
          <p:nvPr/>
        </p:nvSpPr>
        <p:spPr bwMode="auto">
          <a:xfrm>
            <a:off x="4380750" y="2824074"/>
            <a:ext cx="1510845" cy="87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48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52.5</a:t>
            </a:r>
            <a:endParaRPr sz="4800"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206" name="Google Shape;206;p33"/>
          <p:cNvSpPr txBox="1"/>
          <p:nvPr/>
        </p:nvSpPr>
        <p:spPr bwMode="auto">
          <a:xfrm>
            <a:off x="4388852" y="2621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P.3</a:t>
            </a:r>
            <a:endParaRPr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208" name="Google Shape;208;p33"/>
          <p:cNvSpPr txBox="1"/>
          <p:nvPr/>
        </p:nvSpPr>
        <p:spPr bwMode="auto">
          <a:xfrm>
            <a:off x="267299" y="4021650"/>
            <a:ext cx="8334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</a:rPr>
              <a:t>[</a:t>
            </a:r>
            <a:r>
              <a:rPr lang="it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hlinkClick r:id="rId2" tooltip="https://docs.google.com/spreadsheets/d/1uWYlBs_BKelfNUjPI6MttbmKYY4RIdaFmcImrg6GP-s/edit#gid=0"/>
              </a:rPr>
              <a:t>All. 6</a:t>
            </a:r>
            <a:r>
              <a:rPr lang="it">
                <a:solidFill>
                  <a:srgbClr val="5A6772"/>
                </a:solidFill>
                <a:latin typeface="Titillium Web"/>
                <a:ea typeface="Titillium Web"/>
                <a:cs typeface="Titillium Web"/>
              </a:rPr>
              <a:t>] </a:t>
            </a: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pic>
        <p:nvPicPr>
          <p:cNvPr id="210" name="Google Shape;210;p33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  <p:sp>
        <p:nvSpPr>
          <p:cNvPr id="1893442709" name="Google Shape;205;p33"/>
          <p:cNvSpPr txBox="1"/>
          <p:nvPr/>
        </p:nvSpPr>
        <p:spPr bwMode="auto">
          <a:xfrm>
            <a:off x="6190246" y="2824074"/>
            <a:ext cx="981299" cy="87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48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80</a:t>
            </a:r>
            <a:endParaRPr sz="4800"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717401631" name="Google Shape;206;p33"/>
          <p:cNvSpPr txBox="1"/>
          <p:nvPr/>
        </p:nvSpPr>
        <p:spPr bwMode="auto">
          <a:xfrm>
            <a:off x="6116745" y="2599024"/>
            <a:ext cx="1128299" cy="35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P.4</a:t>
            </a:r>
            <a:endParaRPr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sldNum" idx="12"/>
          </p:nvPr>
        </p:nvSpPr>
        <p:spPr bwMode="auto"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it"/>
              <a:t>7</a:t>
            </a:fld>
            <a:endParaRPr/>
          </a:p>
        </p:txBody>
      </p:sp>
      <p:sp>
        <p:nvSpPr>
          <p:cNvPr id="216" name="Google Shape;216;p34"/>
          <p:cNvSpPr txBox="1"/>
          <p:nvPr/>
        </p:nvSpPr>
        <p:spPr bwMode="auto"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</a:rPr>
              <a:t>Elenco dei task con relativo criterio di successo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217" name="Google Shape;217;p34"/>
          <p:cNvSpPr txBox="1"/>
          <p:nvPr/>
        </p:nvSpPr>
        <p:spPr bwMode="auto">
          <a:xfrm>
            <a:off x="3083925" y="4685300"/>
            <a:ext cx="4409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8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* 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Per </a:t>
            </a:r>
            <a:r>
              <a:rPr lang="it" sz="8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“criterio di successo”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 si intende ogni pagina che soddisfi il task o ogni frammento di informazione che deve essere letto o capito in quella pagina; </a:t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 </a:t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218" name="Google Shape;218;p34"/>
          <p:cNvSpPr txBox="1"/>
          <p:nvPr/>
        </p:nvSpPr>
        <p:spPr bwMode="auto">
          <a:xfrm>
            <a:off x="360825" y="1699400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900">
                <a:solidFill>
                  <a:srgbClr val="5A6772"/>
                </a:solidFill>
                <a:latin typeface="Titillium Web"/>
                <a:ea typeface="Titillium Web"/>
                <a:cs typeface="Titillium Web"/>
              </a:rPr>
              <a:t>Trovare la pagina web che mostri le informazioni generali sul Corso di Laurea di Informatica</a:t>
            </a:r>
            <a:endParaRPr sz="9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219" name="Google Shape;219;p34"/>
          <p:cNvSpPr txBox="1"/>
          <p:nvPr/>
        </p:nvSpPr>
        <p:spPr bwMode="auto">
          <a:xfrm>
            <a:off x="320500" y="1425500"/>
            <a:ext cx="18942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10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CRITERIO DI SUCCESSO </a:t>
            </a:r>
            <a:endParaRPr sz="1000"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220" name="Google Shape;220;p34"/>
          <p:cNvSpPr txBox="1"/>
          <p:nvPr/>
        </p:nvSpPr>
        <p:spPr bwMode="auto">
          <a:xfrm>
            <a:off x="320499" y="987548"/>
            <a:ext cx="1805057" cy="35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TASK 1</a:t>
            </a:r>
            <a:endParaRPr sz="2400" b="1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221" name="Google Shape;221;p34"/>
          <p:cNvSpPr txBox="1"/>
          <p:nvPr/>
        </p:nvSpPr>
        <p:spPr bwMode="auto">
          <a:xfrm>
            <a:off x="360825" y="3354150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900">
                <a:solidFill>
                  <a:srgbClr val="5A6772"/>
                </a:solidFill>
                <a:latin typeface="Titillium Web"/>
                <a:ea typeface="Titillium Web"/>
                <a:cs typeface="Titillium Web"/>
              </a:rPr>
              <a:t>Cercare informazioni per la presentazioni della domanda di Laurea.</a:t>
            </a:r>
            <a:endParaRPr sz="9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900">
              <a:solidFill>
                <a:srgbClr val="5A6772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222" name="Google Shape;222;p34"/>
          <p:cNvSpPr txBox="1"/>
          <p:nvPr/>
        </p:nvSpPr>
        <p:spPr bwMode="auto">
          <a:xfrm>
            <a:off x="320500" y="3080250"/>
            <a:ext cx="18942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10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CRITERIO DI SUCCESSO </a:t>
            </a:r>
            <a:endParaRPr sz="1000"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</p:txBody>
      </p:sp>
      <p:cxnSp>
        <p:nvCxnSpPr>
          <p:cNvPr id="223" name="Google Shape;223;p34"/>
          <p:cNvCxnSpPr>
            <a:cxnSpLocks/>
          </p:cNvCxnSpPr>
          <p:nvPr/>
        </p:nvCxnSpPr>
        <p:spPr bwMode="auto">
          <a:xfrm>
            <a:off x="413450" y="1411460"/>
            <a:ext cx="1793400" cy="0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34"/>
          <p:cNvSpPr txBox="1"/>
          <p:nvPr/>
        </p:nvSpPr>
        <p:spPr bwMode="auto">
          <a:xfrm>
            <a:off x="3044475" y="1699400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900">
                <a:solidFill>
                  <a:srgbClr val="5A6772"/>
                </a:solidFill>
                <a:latin typeface="Titillium Web"/>
                <a:ea typeface="Titillium Web"/>
                <a:cs typeface="Titillium Web"/>
              </a:rPr>
              <a:t>Visionare le opportunita’ di lavoro (tipicamente chiamate Job Placement o Career Service)</a:t>
            </a:r>
            <a:endParaRPr sz="9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225" name="Google Shape;225;p34"/>
          <p:cNvSpPr txBox="1"/>
          <p:nvPr/>
        </p:nvSpPr>
        <p:spPr bwMode="auto">
          <a:xfrm>
            <a:off x="3004150" y="1425500"/>
            <a:ext cx="19647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10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CRITERIO DI SUCCESSO </a:t>
            </a:r>
            <a:endParaRPr sz="1000"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226" name="Google Shape;226;p34"/>
          <p:cNvSpPr txBox="1"/>
          <p:nvPr/>
        </p:nvSpPr>
        <p:spPr bwMode="auto">
          <a:xfrm>
            <a:off x="3044475" y="987548"/>
            <a:ext cx="1729792" cy="35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TASK 2</a:t>
            </a:r>
            <a:endParaRPr sz="2400" b="1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227" name="Google Shape;227;p34"/>
          <p:cNvSpPr txBox="1"/>
          <p:nvPr/>
        </p:nvSpPr>
        <p:spPr bwMode="auto">
          <a:xfrm>
            <a:off x="3044475" y="3354150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900">
                <a:solidFill>
                  <a:srgbClr val="5A6772"/>
                </a:solidFill>
                <a:latin typeface="Titillium Web"/>
                <a:ea typeface="Titillium Web"/>
                <a:cs typeface="Titillium Web"/>
              </a:rPr>
              <a:t>Cercare informazioni sui servizi offerti agli studenti con disabilita’.</a:t>
            </a:r>
            <a:endParaRPr sz="9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900">
              <a:solidFill>
                <a:srgbClr val="5A6772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228" name="Google Shape;228;p34"/>
          <p:cNvSpPr txBox="1"/>
          <p:nvPr/>
        </p:nvSpPr>
        <p:spPr bwMode="auto">
          <a:xfrm>
            <a:off x="3004150" y="3080250"/>
            <a:ext cx="22485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10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CRITERIO DI SUCCESSO </a:t>
            </a:r>
            <a:endParaRPr sz="1000"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229" name="Google Shape;229;p34"/>
          <p:cNvSpPr txBox="1"/>
          <p:nvPr/>
        </p:nvSpPr>
        <p:spPr bwMode="auto">
          <a:xfrm>
            <a:off x="5728124" y="1785199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900">
                <a:solidFill>
                  <a:srgbClr val="5A6772"/>
                </a:solidFill>
                <a:latin typeface="Titillium Web"/>
                <a:ea typeface="Titillium Web"/>
                <a:cs typeface="Titillium Web"/>
              </a:rPr>
              <a:t>Trovare il programma Erasmus.</a:t>
            </a:r>
            <a:endParaRPr sz="9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900">
              <a:solidFill>
                <a:srgbClr val="5A6772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230" name="Google Shape;230;p34"/>
          <p:cNvSpPr txBox="1"/>
          <p:nvPr/>
        </p:nvSpPr>
        <p:spPr bwMode="auto">
          <a:xfrm>
            <a:off x="5687800" y="1425500"/>
            <a:ext cx="20802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10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</a:rPr>
              <a:t>CRITERIO DI SUCCESSO </a:t>
            </a:r>
            <a:endParaRPr sz="1000"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 b="1">
              <a:solidFill>
                <a:srgbClr val="00B8CD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231" name="Google Shape;231;p34"/>
          <p:cNvSpPr txBox="1"/>
          <p:nvPr/>
        </p:nvSpPr>
        <p:spPr bwMode="auto">
          <a:xfrm>
            <a:off x="5687799" y="987548"/>
            <a:ext cx="1805524" cy="35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TASK 3</a:t>
            </a:r>
            <a:endParaRPr sz="2400" b="1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cxnSp>
        <p:nvCxnSpPr>
          <p:cNvPr id="234" name="Google Shape;234;p34"/>
          <p:cNvCxnSpPr>
            <a:cxnSpLocks/>
          </p:cNvCxnSpPr>
          <p:nvPr/>
        </p:nvCxnSpPr>
        <p:spPr bwMode="auto">
          <a:xfrm>
            <a:off x="3091618" y="1411460"/>
            <a:ext cx="1793400" cy="0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4"/>
          <p:cNvCxnSpPr>
            <a:cxnSpLocks/>
          </p:cNvCxnSpPr>
          <p:nvPr/>
        </p:nvCxnSpPr>
        <p:spPr bwMode="auto">
          <a:xfrm>
            <a:off x="5776058" y="1411460"/>
            <a:ext cx="1793400" cy="0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4"/>
          <p:cNvCxnSpPr>
            <a:cxnSpLocks/>
          </p:cNvCxnSpPr>
          <p:nvPr/>
        </p:nvCxnSpPr>
        <p:spPr bwMode="auto">
          <a:xfrm>
            <a:off x="413450" y="3057510"/>
            <a:ext cx="1793400" cy="0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34"/>
          <p:cNvCxnSpPr>
            <a:cxnSpLocks/>
          </p:cNvCxnSpPr>
          <p:nvPr/>
        </p:nvCxnSpPr>
        <p:spPr bwMode="auto">
          <a:xfrm>
            <a:off x="3091618" y="3057510"/>
            <a:ext cx="1793400" cy="0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9" name="Google Shape;239;p34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  <p:sp>
        <p:nvSpPr>
          <p:cNvPr id="1188618193" name="Google Shape;220;p34"/>
          <p:cNvSpPr txBox="1"/>
          <p:nvPr/>
        </p:nvSpPr>
        <p:spPr bwMode="auto">
          <a:xfrm>
            <a:off x="401792" y="2621451"/>
            <a:ext cx="1805056" cy="35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TASK 4</a:t>
            </a:r>
            <a:endParaRPr sz="2400" b="1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sp>
        <p:nvSpPr>
          <p:cNvPr id="1625623156" name="Google Shape;220;p34"/>
          <p:cNvSpPr txBox="1"/>
          <p:nvPr/>
        </p:nvSpPr>
        <p:spPr bwMode="auto">
          <a:xfrm>
            <a:off x="3083924" y="2621451"/>
            <a:ext cx="1805056" cy="359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TASK 5</a:t>
            </a:r>
            <a:endParaRPr sz="2400" b="1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5513781" name="Google Shape;244;p35"/>
          <p:cNvSpPr txBox="1">
            <a:spLocks noGrp="1"/>
          </p:cNvSpPr>
          <p:nvPr>
            <p:ph type="sldNum" idx="12"/>
          </p:nvPr>
        </p:nvSpPr>
        <p:spPr bwMode="auto">
          <a:xfrm>
            <a:off x="8472457" y="5181351"/>
            <a:ext cx="548699" cy="437400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6B1510BA-3129-CB91-A595-EA8051F127C3}" type="slidenum">
              <a:rPr lang="it"/>
              <a:t>8</a:t>
            </a:fld>
            <a:endParaRPr/>
          </a:p>
        </p:txBody>
      </p:sp>
      <p:sp>
        <p:nvSpPr>
          <p:cNvPr id="2010929066" name="Google Shape;245;p35"/>
          <p:cNvSpPr txBox="1"/>
          <p:nvPr/>
        </p:nvSpPr>
        <p:spPr bwMode="auto">
          <a:xfrm>
            <a:off x="284625" y="354449"/>
            <a:ext cx="3881099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</a:rPr>
              <a:t>Problemi e criticità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</a:endParaRPr>
          </a:p>
        </p:txBody>
      </p:sp>
      <p:graphicFrame>
        <p:nvGraphicFramePr>
          <p:cNvPr id="964166055" name="Google Shape;246;p35"/>
          <p:cNvGraphicFramePr>
            <a:graphicFrameLocks/>
          </p:cNvGraphicFramePr>
          <p:nvPr/>
        </p:nvGraphicFramePr>
        <p:xfrm>
          <a:off x="469672" y="665849"/>
          <a:ext cx="7946901" cy="3454438"/>
        </p:xfrm>
        <a:graphic>
          <a:graphicData uri="http://schemas.openxmlformats.org/drawingml/2006/table">
            <a:tbl>
              <a:tblPr>
                <a:tableStyleId>{E90F7189-36FD-79ED-F972-2C3584AEDBD3}</a:tableStyleId>
              </a:tblPr>
              <a:tblGrid>
                <a:gridCol w="2648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8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8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0562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it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</a:rPr>
                        <a:t>Problemi* incontrati dal partecipante</a:t>
                      </a:r>
                      <a:endParaRPr sz="1100"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it" sz="9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</a:rPr>
                        <a:t>(in ordine decrescente di gravità)</a:t>
                      </a:r>
                      <a:endParaRPr sz="9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</a:endParaRPr>
                    </a:p>
                  </a:txBody>
                  <a:tcPr marL="91424" marR="91424" marT="91424" marB="91424">
                    <a:lnL w="9524" algn="ctr">
                      <a:solidFill>
                        <a:srgbClr val="0056CB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0056CB"/>
                      </a:solidFill>
                    </a:lnT>
                    <a:lnB w="9524" algn="ctr">
                      <a:solidFill>
                        <a:srgbClr val="0056CB"/>
                      </a:solidFill>
                    </a:lnB>
                    <a:solidFill>
                      <a:srgbClr val="0056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r>
                        <a:rPr lang="it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</a:rPr>
                        <a:t>Criticità** individuate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4" marR="91424" marT="91424" marB="91424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FFFFFF"/>
                      </a:solidFill>
                    </a:lnR>
                    <a:lnT w="9524" algn="ctr">
                      <a:solidFill>
                        <a:srgbClr val="0056CB"/>
                      </a:solidFill>
                    </a:lnT>
                    <a:lnB w="9524" algn="ctr">
                      <a:solidFill>
                        <a:srgbClr val="0056CB"/>
                      </a:solidFill>
                    </a:lnB>
                    <a:solidFill>
                      <a:srgbClr val="0056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r>
                        <a:rPr lang="it" sz="11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</a:rPr>
                        <a:t>Eventuale principio euristico relativo </a:t>
                      </a:r>
                      <a:br>
                        <a:rPr lang="it" sz="11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</a:rPr>
                      </a:br>
                      <a:r>
                        <a:rPr lang="it" sz="11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</a:rPr>
                        <a:t>alla criticità descritta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4" marR="91424" marT="91424" marB="91424">
                    <a:lnL w="9524" algn="ctr">
                      <a:solidFill>
                        <a:srgbClr val="FFFFFF"/>
                      </a:solidFill>
                    </a:lnL>
                    <a:lnR w="9524" algn="ctr">
                      <a:solidFill>
                        <a:srgbClr val="999999"/>
                      </a:solidFill>
                    </a:lnR>
                    <a:lnT w="9524" algn="ctr">
                      <a:solidFill>
                        <a:srgbClr val="999999"/>
                      </a:solidFill>
                    </a:lnT>
                    <a:lnB w="9524" algn="ctr">
                      <a:solidFill>
                        <a:srgbClr val="999999"/>
                      </a:solidFill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292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r>
                        <a:rPr lang="it" sz="900">
                          <a:solidFill>
                            <a:srgbClr val="5A6772"/>
                          </a:solidFill>
                          <a:latin typeface="Titillium Web"/>
                          <a:ea typeface="Titillium Web"/>
                          <a:cs typeface="Titillium Web"/>
                        </a:rPr>
                        <a:t>Tutti i partecipanti, in differenti task, hanno avuto difficolta’ nel trovare le pagine richieste a causa dell’ambiguita’ delle etichette e dei collegamenti ipertestuali del sito.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endParaRPr/>
                    </a:p>
                  </a:txBody>
                  <a:tcPr marL="91424" marR="91424" marT="91424" marB="91424">
                    <a:lnT w="9524" algn="ctr">
                      <a:solidFill>
                        <a:srgbClr val="0056CB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r>
                        <a:rPr lang="it" sz="900">
                          <a:solidFill>
                            <a:srgbClr val="5A6772"/>
                          </a:solidFill>
                          <a:latin typeface="Titillium Web"/>
                          <a:ea typeface="Titillium Web"/>
                          <a:cs typeface="Titillium Web"/>
                        </a:rPr>
                        <a:t>Le etichette ambigue inducono l’utente a commettere un potenziale errore di scelta.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endParaRPr sz="900">
                        <a:solidFill>
                          <a:srgbClr val="5A6772"/>
                        </a:solidFill>
                        <a:latin typeface="Titillium Web"/>
                        <a:ea typeface="Titillium Web"/>
                        <a:cs typeface="Titillium Web"/>
                      </a:endParaRPr>
                    </a:p>
                  </a:txBody>
                  <a:tcPr marL="91424" marR="91424" marT="91424" marB="91424">
                    <a:lnR w="9524" algn="ctr">
                      <a:solidFill>
                        <a:srgbClr val="999999"/>
                      </a:solidFill>
                    </a:lnR>
                    <a:lnT w="9524" algn="ctr">
                      <a:solidFill>
                        <a:srgbClr val="0056CB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r>
                        <a:rPr lang="it" sz="900" b="0" i="0" u="none" strike="noStrike" cap="none" spc="0">
                          <a:solidFill>
                            <a:srgbClr val="5A6772"/>
                          </a:solidFill>
                          <a:latin typeface="Titillium Web"/>
                          <a:ea typeface="Titillium Web"/>
                          <a:cs typeface="Titillium Web"/>
                        </a:rPr>
                        <a:t>5- Prevenzione dell’errore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endParaRPr sz="900">
                        <a:solidFill>
                          <a:srgbClr val="D9D9D9"/>
                        </a:solidFill>
                        <a:latin typeface="Titillium Web"/>
                        <a:ea typeface="Titillium Web"/>
                        <a:cs typeface="Titillium Web"/>
                      </a:endParaRPr>
                    </a:p>
                  </a:txBody>
                  <a:tcPr marL="91424" marR="91424" marT="91424" marB="91424">
                    <a:lnL w="9524" algn="ctr">
                      <a:solidFill>
                        <a:srgbClr val="999999"/>
                      </a:solidFill>
                    </a:lnL>
                    <a:lnR w="9524" algn="ctr">
                      <a:solidFill>
                        <a:srgbClr val="999999"/>
                      </a:solidFill>
                    </a:lnR>
                    <a:lnT w="9524" algn="ctr">
                      <a:solidFill>
                        <a:srgbClr val="999999"/>
                      </a:solidFill>
                    </a:lnT>
                    <a:lnB w="9524" algn="ctr">
                      <a:solidFill>
                        <a:srgbClr val="999999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1292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r>
                        <a:rPr lang="it" sz="900" b="0" i="0" u="none" strike="noStrike" cap="none" spc="0">
                          <a:solidFill>
                            <a:srgbClr val="5A6772"/>
                          </a:solidFill>
                          <a:latin typeface="Titillium Web"/>
                          <a:ea typeface="Titillium Web"/>
                          <a:cs typeface="Titillium Web"/>
                        </a:rPr>
                        <a:t>I partecipanti 2-3 hanno trovato l’immagine in homepage troppo invasiva. </a:t>
                      </a:r>
                      <a:r>
                        <a:rPr>
                          <a:solidFill>
                            <a:schemeClr val="dk1"/>
                          </a:solidFill>
                        </a:rPr>
                        <a:t> 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endParaRPr sz="900">
                        <a:solidFill>
                          <a:srgbClr val="5A6772"/>
                        </a:solidFill>
                        <a:latin typeface="Titillium Web"/>
                        <a:ea typeface="Titillium Web"/>
                        <a:cs typeface="Titillium Web"/>
                      </a:endParaRPr>
                    </a:p>
                  </a:txBody>
                  <a:tcPr marL="91424" marR="91424" marT="91424" marB="91424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r>
                        <a:rPr lang="it" sz="900" b="0" i="0" u="none" strike="noStrike" cap="none" spc="0">
                          <a:solidFill>
                            <a:srgbClr val="5A6772"/>
                          </a:solidFill>
                          <a:latin typeface="Titillium Web"/>
                          <a:ea typeface="Titillium Web"/>
                          <a:cs typeface="Titillium Web"/>
                        </a:rPr>
                        <a:t>L’immagine in homepage carpisce troppa attenzione, mettendo in secondo piano i contenuti rilevanti della pagina.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endParaRPr sz="900">
                        <a:solidFill>
                          <a:srgbClr val="5A6772"/>
                        </a:solidFill>
                        <a:latin typeface="Titillium Web"/>
                        <a:ea typeface="Titillium Web"/>
                        <a:cs typeface="Titillium Web"/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endParaRPr sz="900">
                        <a:solidFill>
                          <a:srgbClr val="5A6772"/>
                        </a:solidFill>
                        <a:latin typeface="Titillium Web"/>
                        <a:ea typeface="Titillium Web"/>
                        <a:cs typeface="Titillium Web"/>
                      </a:endParaRPr>
                    </a:p>
                  </a:txBody>
                  <a:tcPr marL="91424" marR="91424" marT="91424" marB="91424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r>
                        <a:rPr lang="it" sz="900" b="0" i="0" u="none" strike="noStrike" cap="none" spc="0">
                          <a:solidFill>
                            <a:srgbClr val="5A6772"/>
                          </a:solidFill>
                          <a:latin typeface="Titillium Web"/>
                          <a:ea typeface="Titillium Web"/>
                          <a:cs typeface="Titillium Web"/>
                        </a:rPr>
                        <a:t>8- Design estetico e minimalista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endParaRPr sz="900">
                        <a:solidFill>
                          <a:srgbClr val="D9D9D9"/>
                        </a:solidFill>
                        <a:latin typeface="Titillium Web"/>
                        <a:ea typeface="Titillium Web"/>
                        <a:cs typeface="Titillium Web"/>
                      </a:endParaRPr>
                    </a:p>
                  </a:txBody>
                  <a:tcPr marL="91424" marR="91424" marT="91424" marB="91424">
                    <a:lnR w="9524" algn="ctr">
                      <a:solidFill>
                        <a:srgbClr val="00B8CD"/>
                      </a:solidFill>
                    </a:lnR>
                    <a:lnT w="9524" algn="ctr">
                      <a:solidFill>
                        <a:srgbClr val="999999"/>
                      </a:solidFill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1292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r>
                        <a:rPr sz="900">
                          <a:solidFill>
                            <a:srgbClr val="5A6772"/>
                          </a:solidFill>
                          <a:latin typeface="Titillium Web"/>
                          <a:ea typeface="Titillium Web"/>
                          <a:cs typeface="Titillium Web"/>
                        </a:rPr>
                        <a:t>Tutti i partecipanti si sono ritrovati in un loop tra le sezioni “Procedure“ e “Modulistica” durante il task 3, in quanto le due sezioni contegono riferimenti reciproci. </a:t>
                      </a:r>
                    </a:p>
                  </a:txBody>
                  <a:tcPr marL="91424" marR="91424" marT="91424" marB="91424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r>
                        <a:rPr lang="it" sz="900" b="0" i="0" u="none" strike="noStrike" cap="none" spc="0">
                          <a:solidFill>
                            <a:srgbClr val="5A6772"/>
                          </a:solidFill>
                          <a:latin typeface="Titillium Web"/>
                          <a:ea typeface="Titillium Web"/>
                          <a:cs typeface="Titillium Web"/>
                        </a:rPr>
                        <a:t>Gli utenti sono indotti ad errore a causa di questo loop formato dalle due sezioni</a:t>
                      </a:r>
                      <a:r>
                        <a:rPr>
                          <a:solidFill>
                            <a:schemeClr val="dk1"/>
                          </a:solidFill>
                        </a:rPr>
                        <a:t>.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endParaRPr sz="900">
                        <a:solidFill>
                          <a:srgbClr val="5A6772"/>
                        </a:solidFill>
                        <a:latin typeface="Titillium Web"/>
                        <a:ea typeface="Titillium Web"/>
                        <a:cs typeface="Titillium Web"/>
                      </a:endParaRPr>
                    </a:p>
                  </a:txBody>
                  <a:tcPr marL="91424" marR="91424" marT="91424" marB="91424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r>
                        <a:rPr lang="it" sz="900" b="0" i="0" u="none" strike="noStrike" cap="none" spc="0">
                          <a:solidFill>
                            <a:srgbClr val="5A6772"/>
                          </a:solidFill>
                          <a:latin typeface="Titillium Web"/>
                          <a:ea typeface="Titillium Web"/>
                          <a:cs typeface="Titillium Web"/>
                        </a:rPr>
                        <a:t>5- Prevenzione dell’errore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endParaRPr sz="900">
                        <a:solidFill>
                          <a:srgbClr val="D9D9D9"/>
                        </a:solidFill>
                        <a:latin typeface="Titillium Web"/>
                        <a:ea typeface="Titillium Web"/>
                        <a:cs typeface="Titillium Web"/>
                      </a:endParaRPr>
                    </a:p>
                  </a:txBody>
                  <a:tcPr marL="91424" marR="91424" marT="91424" marB="914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5497668" name="Google Shape;247;p35"/>
          <p:cNvSpPr txBox="1"/>
          <p:nvPr/>
        </p:nvSpPr>
        <p:spPr bwMode="auto">
          <a:xfrm>
            <a:off x="3078482" y="4401900"/>
            <a:ext cx="5330399" cy="566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8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* 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Per “</a:t>
            </a:r>
            <a:r>
              <a:rPr lang="it" sz="8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problema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” si intende una qualunque difficoltà manifestata dal partecipante durante il test, considerata con diversi gradi di gravità e trascritti/registrati dal conduttore. Per es.: il partecipante esita a lungo nel cliccare su un punto della pagina e dice che non sa dove andare, oppure commenta negativamente.</a:t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800" b="1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8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** 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Per “</a:t>
            </a:r>
            <a:r>
              <a:rPr lang="it" sz="8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criticità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” s’intende un qualunque punto o funzionalità dell’interfaccia collegato al verificarsi di un problema del partecipante e riferibile alla violazione di un qualunque principio euristico di usabilità o, prima ancora, di buon senso. Ad es. un menu, l’etichetta di un link o un contenuto testuale che si possa ipotizzare provochino un'esperienza negativa nell’utente. </a:t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</a:rPr>
              <a:t> </a:t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</a:endParaRPr>
          </a:p>
        </p:txBody>
      </p:sp>
      <p:pic>
        <p:nvPicPr>
          <p:cNvPr id="1158646579" name="Google Shape;248;p35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308562" y="5083899"/>
            <a:ext cx="1448532" cy="305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/>
        </p:nvSpPr>
        <p:spPr bwMode="auto">
          <a:xfrm>
            <a:off x="6724217" y="5838448"/>
            <a:ext cx="2489100" cy="9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</a:rPr>
              <a:t>Quest'opera, realizzata per il progetto </a:t>
            </a:r>
            <a:r>
              <a:rPr lang="it" sz="700" u="sng">
                <a:solidFill>
                  <a:schemeClr val="lt1"/>
                </a:solidFill>
                <a:latin typeface="Titillium Web"/>
                <a:ea typeface="Titillium Web"/>
                <a:cs typeface="Titillium Web"/>
                <a:hlinkClick r:id="rId2" tooltip="http://designers.italia.it/"/>
              </a:rPr>
              <a:t>Designers Italia</a:t>
            </a: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</a:rPr>
              <a:t>, è distribuita con Licenza </a:t>
            </a:r>
            <a:r>
              <a:rPr lang="it" sz="700" u="sng">
                <a:solidFill>
                  <a:schemeClr val="lt1"/>
                </a:solidFill>
                <a:latin typeface="Titillium Web"/>
                <a:ea typeface="Titillium Web"/>
                <a:cs typeface="Titillium Web"/>
                <a:hlinkClick r:id="rId3" tooltip="https://creativecommons.org/licenses/by-sa/4.0/deed.it"/>
              </a:rPr>
              <a:t>Creative Commons Attribuzione - Condividi allo stesso modo 4.0 Internazionale</a:t>
            </a: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</a:rPr>
              <a:t>. Copyright (c) 2021 Presidenza del Consiglio dei Ministri - Dipartimento per la trasformazione digitale. </a:t>
            </a:r>
            <a:r>
              <a:rPr lang="it" sz="700" b="1">
                <a:solidFill>
                  <a:schemeClr val="lt1"/>
                </a:solidFill>
                <a:latin typeface="Titillium Web"/>
                <a:ea typeface="Titillium Web"/>
                <a:cs typeface="Titillium Web"/>
              </a:rPr>
              <a:t>Per rispettare i termini della licenza lascia questo testo/questa slide nella tua versione.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54" name="Google Shape;254;p36"/>
          <p:cNvPicPr/>
          <p:nvPr/>
        </p:nvPicPr>
        <p:blipFill>
          <a:blip r:embed="rId4">
            <a:alphaModFix/>
          </a:blip>
          <a:srcRect/>
          <a:stretch/>
        </p:blipFill>
        <p:spPr bwMode="auto">
          <a:xfrm>
            <a:off x="0" y="2631236"/>
            <a:ext cx="1931375" cy="4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3A00A9DA56494FA2471DEBAF6179DA" ma:contentTypeVersion="2" ma:contentTypeDescription="Creare un nuovo documento." ma:contentTypeScope="" ma:versionID="5e351423b074d667c1806c717efdfc32">
  <xsd:schema xmlns:xsd="http://www.w3.org/2001/XMLSchema" xmlns:xs="http://www.w3.org/2001/XMLSchema" xmlns:p="http://schemas.microsoft.com/office/2006/metadata/properties" xmlns:ns2="956c2abb-4ea1-450b-8796-debe9dce1831" targetNamespace="http://schemas.microsoft.com/office/2006/metadata/properties" ma:root="true" ma:fieldsID="a1ce6d577ad48d46c003d6d277382a32" ns2:_="">
    <xsd:import namespace="956c2abb-4ea1-450b-8796-debe9dce18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6c2abb-4ea1-450b-8796-debe9dce18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6B4629-D5EC-4458-B57E-261ACEBA45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6c2abb-4ea1-450b-8796-debe9dce18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7869E1-7E65-4B6B-B4E4-AF60E60582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7F20AB-9DF8-4398-AB91-FEBC7AD494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643</Words>
  <Application>Microsoft Office PowerPoint</Application>
  <PresentationFormat>Presentazione su schermo (16:10)</PresentationFormat>
  <Paragraphs>108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Titillium Web Light</vt:lpstr>
      <vt:lpstr>Titillium Web</vt:lpstr>
      <vt:lpstr>Titillium Web SemiBold</vt:lpstr>
      <vt:lpstr>Simple Light</vt:lpstr>
      <vt:lpstr>Simple Light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Andrea Antonio Brunetta</cp:lastModifiedBy>
  <cp:revision>2</cp:revision>
  <dcterms:modified xsi:type="dcterms:W3CDTF">2022-03-21T15:23:07Z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0x0101007C3A00A9DA56494FA2471DEBAF6179DA</vt:lpwstr>
  </property>
</Properties>
</file>