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h9CuclMUlfskl/Uq/bL4U5Qr4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CC9862-4FF4-44A7-BEE9-2E1BBA640316}">
  <a:tblStyle styleId="{5BCC9862-4FF4-44A7-BEE9-2E1BBA6403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jp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>
            <p:ph type="ctrTitle"/>
          </p:nvPr>
        </p:nvSpPr>
        <p:spPr>
          <a:xfrm>
            <a:off x="354013" y="258763"/>
            <a:ext cx="8093075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</a:t>
            </a:r>
            <a:br>
              <a:rPr lang="it-IT" sz="3600">
                <a:solidFill>
                  <a:schemeClr val="lt1"/>
                </a:solidFill>
              </a:rPr>
            </a:br>
            <a:endParaRPr sz="3600">
              <a:solidFill>
                <a:schemeClr val="lt1"/>
              </a:solidFill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0" y="2759075"/>
            <a:ext cx="9144000" cy="4098925"/>
            <a:chOff x="0" y="1738"/>
            <a:chExt cx="5760" cy="2582"/>
          </a:xfrm>
        </p:grpSpPr>
        <p:pic>
          <p:nvPicPr>
            <p:cNvPr id="113" name="Google Shape;11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971550" y="5270500"/>
            <a:ext cx="68580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Candidato</a:t>
            </a:r>
            <a:r>
              <a:rPr lang="it-IT" sz="1800">
                <a:solidFill>
                  <a:schemeClr val="lt1"/>
                </a:solidFill>
              </a:rPr>
              <a:t>: </a:t>
            </a: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Andrea Belli Contarini (1916927)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Relatore: Prof. Stefano Giagu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089150" y="2840038"/>
            <a:ext cx="613886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Facoltà di Scienze Matematiche Fisiche e Naturali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Corso di Laurea in Fisica 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954087" y="404341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Conclusioni</a:t>
            </a:r>
            <a:endParaRPr/>
          </a:p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50" name="Google Shape;250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251" name="Google Shape;251;p10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CONCLUSIONI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>
            <p:ph idx="1" type="body"/>
          </p:nvPr>
        </p:nvSpPr>
        <p:spPr>
          <a:xfrm>
            <a:off x="792163" y="1150938"/>
            <a:ext cx="7883525" cy="47164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8" l="-964" r="0" t="-10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t-IT"/>
              <a:t> </a:t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4481897" y="4797152"/>
            <a:ext cx="504056" cy="5760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124" name="Google Shape;124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0" y="0"/>
            <a:ext cx="9144000" cy="6162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0" y="5872163"/>
            <a:ext cx="1258888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3434196" y="1196751"/>
            <a:ext cx="5709803" cy="4076923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128570" y="523874"/>
            <a:ext cx="4659454" cy="534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7325" lvl="0" marL="18732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Char char="•"/>
            </a:pPr>
            <a:r>
              <a:rPr b="0" i="0" lang="it-IT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Capitolo 1:  </a:t>
            </a: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Presupposti teorici </a:t>
            </a:r>
            <a:endParaRPr b="1" i="0" sz="2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187325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Char char="•"/>
            </a:pPr>
            <a:r>
              <a:rPr b="0" i="0" lang="it-IT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Capitolo 2: </a:t>
            </a: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e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Arial"/>
              <a:buNone/>
            </a:pPr>
            <a:r>
              <a:rPr b="1" i="0" lang="it-IT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Reti Neurali Artificiali</a:t>
            </a:r>
            <a:endParaRPr/>
          </a:p>
          <a:p>
            <a:pPr indent="-47625" lvl="0" marL="187325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187325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Char char="•"/>
            </a:pPr>
            <a:r>
              <a:rPr b="0" i="0" lang="it-IT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Capitolo 3:  </a:t>
            </a: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 flavor tagging </a:t>
            </a:r>
            <a:endParaRPr/>
          </a:p>
          <a:p>
            <a:pPr indent="0" lvl="1" marL="4572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D.N.N.</a:t>
            </a:r>
            <a:endParaRPr/>
          </a:p>
          <a:p>
            <a:pPr indent="-47625" lvl="0" marL="187325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187325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"/>
              <a:buChar char="•"/>
            </a:pPr>
            <a:r>
              <a:rPr b="1" i="0" lang="it-IT" sz="2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Conclusioni</a:t>
            </a:r>
            <a:endParaRPr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95350" y="1004888"/>
            <a:ext cx="2284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-IT" u="sng"/>
              <a:t>Elementari</a:t>
            </a:r>
            <a:endParaRPr/>
          </a:p>
        </p:txBody>
      </p:sp>
      <p:pic>
        <p:nvPicPr>
          <p:cNvPr id="136" name="Google Shape;136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8" y="1560513"/>
            <a:ext cx="4005262" cy="38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>
            <p:ph idx="3" type="body"/>
          </p:nvPr>
        </p:nvSpPr>
        <p:spPr>
          <a:xfrm>
            <a:off x="5348288" y="1055688"/>
            <a:ext cx="2900362" cy="414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-IT" u="sng"/>
              <a:t>Composte</a:t>
            </a:r>
            <a:endParaRPr/>
          </a:p>
        </p:txBody>
      </p:sp>
      <p:sp>
        <p:nvSpPr>
          <p:cNvPr id="138" name="Google Shape;138;p3"/>
          <p:cNvSpPr txBox="1"/>
          <p:nvPr>
            <p:ph idx="4" type="body"/>
          </p:nvPr>
        </p:nvSpPr>
        <p:spPr>
          <a:xfrm>
            <a:off x="4964113" y="2101850"/>
            <a:ext cx="36703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it-IT"/>
              <a:t>Adroni</a:t>
            </a:r>
            <a:r>
              <a:rPr lang="it-IT"/>
              <a:t>: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it-IT"/>
              <a:t> Barioni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it-IT"/>
              <a:t> Mesoni</a:t>
            </a:r>
            <a:endParaRPr/>
          </a:p>
        </p:txBody>
      </p:sp>
      <p:sp>
        <p:nvSpPr>
          <p:cNvPr id="139" name="Google Shape;139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630238" y="365125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Particelle subatomiche</a:t>
            </a:r>
            <a:endParaRPr/>
          </a:p>
        </p:txBody>
      </p:sp>
      <p:cxnSp>
        <p:nvCxnSpPr>
          <p:cNvPr id="142" name="Google Shape;142;p3"/>
          <p:cNvCxnSpPr/>
          <p:nvPr/>
        </p:nvCxnSpPr>
        <p:spPr>
          <a:xfrm>
            <a:off x="6799263" y="1489075"/>
            <a:ext cx="0" cy="6127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3"/>
          <p:cNvCxnSpPr/>
          <p:nvPr/>
        </p:nvCxnSpPr>
        <p:spPr>
          <a:xfrm>
            <a:off x="4664075" y="977900"/>
            <a:ext cx="0" cy="5043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3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4943" y="2660237"/>
            <a:ext cx="2228870" cy="2925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3"/>
          <p:cNvCxnSpPr/>
          <p:nvPr/>
        </p:nvCxnSpPr>
        <p:spPr>
          <a:xfrm rot="10800000">
            <a:off x="4712762" y="4221088"/>
            <a:ext cx="43210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>
            <p:ph idx="1" type="body"/>
          </p:nvPr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30163"/>
            <a:ext cx="9144000" cy="5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3533722" y="330897"/>
            <a:ext cx="1619356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Jet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864704" y="1930833"/>
            <a:ext cx="7414592" cy="37301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420" l="-102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9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2635250" y="4508500"/>
            <a:ext cx="6040438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6248400" y="227647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0" name="Google Shape;160;p4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it-I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6256" y="35898"/>
            <a:ext cx="2232820" cy="224057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62" name="Google Shape;162;p4"/>
          <p:cNvCxnSpPr/>
          <p:nvPr/>
        </p:nvCxnSpPr>
        <p:spPr>
          <a:xfrm>
            <a:off x="2843808" y="5157192"/>
            <a:ext cx="0" cy="2880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4"/>
          <p:cNvCxnSpPr/>
          <p:nvPr/>
        </p:nvCxnSpPr>
        <p:spPr>
          <a:xfrm>
            <a:off x="4788024" y="5157192"/>
            <a:ext cx="0" cy="2880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4"/>
          <p:cNvCxnSpPr/>
          <p:nvPr/>
        </p:nvCxnSpPr>
        <p:spPr>
          <a:xfrm>
            <a:off x="6880689" y="5157192"/>
            <a:ext cx="0" cy="2880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531349" y="38305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LHC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792162" y="1035050"/>
            <a:ext cx="7883525" cy="499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3" r="-641" t="-10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t-IT"/>
              <a:t> </a:t>
            </a:r>
            <a:endParaRPr/>
          </a:p>
        </p:txBody>
      </p:sp>
      <p:sp>
        <p:nvSpPr>
          <p:cNvPr id="171" name="Google Shape;171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174" name="Google Shape;174;p5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1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142" y="4064371"/>
            <a:ext cx="2226216" cy="192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3059" y="4064371"/>
            <a:ext cx="2718420" cy="18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059832" y="3854450"/>
            <a:ext cx="288032" cy="654670"/>
          </a:xfrm>
          <a:prstGeom prst="down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-5400000">
            <a:off x="4131167" y="3089767"/>
            <a:ext cx="288032" cy="5936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rge Hadron Collider - Wikipedia" id="179" name="Google Shape;17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7400" y="464404"/>
            <a:ext cx="2346269" cy="1645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187" name="Google Shape;187;p6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2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 flipH="1">
            <a:off x="5076056" y="2996952"/>
            <a:ext cx="432048" cy="432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/>
          <p:nvPr/>
        </p:nvCxnSpPr>
        <p:spPr>
          <a:xfrm>
            <a:off x="6804248" y="2996952"/>
            <a:ext cx="432048" cy="432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6"/>
          <p:cNvSpPr txBox="1"/>
          <p:nvPr/>
        </p:nvSpPr>
        <p:spPr>
          <a:xfrm>
            <a:off x="4343400" y="3492982"/>
            <a:ext cx="1224136" cy="6503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61" r="0" t="-1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6478080" y="3488707"/>
            <a:ext cx="1980120" cy="553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-636" r="0" t="-2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2267744" y="2492896"/>
            <a:ext cx="360040" cy="1224136"/>
          </a:xfrm>
          <a:prstGeom prst="down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 amt="15000"/>
          </a:blip>
          <a:srcRect b="0" l="0" r="0" t="0"/>
          <a:stretch/>
        </p:blipFill>
        <p:spPr>
          <a:xfrm>
            <a:off x="-1" y="60325"/>
            <a:ext cx="9109075" cy="6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>
            <p:ph type="title"/>
          </p:nvPr>
        </p:nvSpPr>
        <p:spPr>
          <a:xfrm>
            <a:off x="898525" y="43064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Machine Learning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503932" y="1136867"/>
            <a:ext cx="8136136" cy="4797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t-IT"/>
              <a:t>Supervised, Unsupervised e Reinforcement Learning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it-IT"/>
              <a:t>Reti Neurali Artificiali </a:t>
            </a:r>
            <a:r>
              <a:rPr lang="it-IT"/>
              <a:t>→</a:t>
            </a:r>
            <a:r>
              <a:rPr lang="it-IT"/>
              <a:t> </a:t>
            </a:r>
            <a:r>
              <a:rPr lang="it-IT" u="sng"/>
              <a:t>Layer</a:t>
            </a:r>
            <a:r>
              <a:rPr lang="it-IT"/>
              <a:t> →</a:t>
            </a:r>
            <a:r>
              <a:rPr i="1" lang="it-IT"/>
              <a:t> input, hidden, output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-IT"/>
              <a:t>                                          → </a:t>
            </a:r>
            <a:r>
              <a:rPr lang="it-IT" u="sng"/>
              <a:t>Funzione di attivazione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1" lang="it-IT"/>
              <a:t>Feed Forward Neural Network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it-IT"/>
              <a:t>Reti Neurali Ricorrenti </a:t>
            </a:r>
            <a:r>
              <a:rPr lang="it-IT"/>
              <a:t>→</a:t>
            </a:r>
            <a:r>
              <a:rPr lang="it-IT"/>
              <a:t> </a:t>
            </a:r>
            <a:r>
              <a:rPr i="1" lang="it-IT"/>
              <a:t>Long Short-Term Memory 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2085876" y="2800700"/>
            <a:ext cx="432048" cy="12241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617538" y="254000"/>
            <a:ext cx="3868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it-IT" sz="2800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FFNN</a:t>
            </a:r>
            <a:endParaRPr sz="28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91" y="1158019"/>
            <a:ext cx="3465512" cy="177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>
            <p:ph idx="3" type="body"/>
          </p:nvPr>
        </p:nvSpPr>
        <p:spPr>
          <a:xfrm>
            <a:off x="4566540" y="254000"/>
            <a:ext cx="3887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it-IT" sz="2800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sz="28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>
            <p:ph idx="4" type="body"/>
          </p:nvPr>
        </p:nvSpPr>
        <p:spPr>
          <a:xfrm>
            <a:off x="4714970" y="1258641"/>
            <a:ext cx="4325940" cy="246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it-IT" sz="2200"/>
              <a:t>Aggiornamento ‘‘problematico’’ dei pesi con la </a:t>
            </a:r>
            <a:r>
              <a:rPr i="1" lang="it-IT" sz="2200"/>
              <a:t>backpropagation</a:t>
            </a:r>
            <a:r>
              <a:rPr lang="it-IT" sz="2200"/>
              <a:t> </a:t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it-IT" sz="2200"/>
              <a:t>State unit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it-IT" sz="2200"/>
              <a:t>Gate</a:t>
            </a:r>
            <a:r>
              <a:rPr lang="it-IT" sz="2200"/>
              <a:t>: </a:t>
            </a:r>
            <a:r>
              <a:rPr i="1" lang="it-IT" sz="2200"/>
              <a:t>input</a:t>
            </a:r>
            <a:r>
              <a:rPr lang="it-IT" sz="2200"/>
              <a:t>, </a:t>
            </a:r>
            <a:r>
              <a:rPr i="1" lang="it-IT" sz="2200"/>
              <a:t>forget</a:t>
            </a:r>
            <a:r>
              <a:rPr lang="it-IT" sz="2200"/>
              <a:t>, </a:t>
            </a:r>
            <a:r>
              <a:rPr i="1" lang="it-IT" sz="2200"/>
              <a:t>output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6" name="Google Shape;206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207" name="Google Shape;207;p7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2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427860" y="3315125"/>
            <a:ext cx="3887788" cy="237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Arial"/>
              <a:buChar char="•"/>
            </a:pPr>
            <a:r>
              <a:rPr lang="it-IT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i="1" lang="it-IT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connections</a:t>
            </a:r>
            <a:r>
              <a:rPr lang="it-IT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Arial"/>
              <a:buChar char="•"/>
            </a:pPr>
            <a:r>
              <a:rPr i="1" lang="it-IT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Training:</a:t>
            </a:r>
            <a:endParaRPr/>
          </a:p>
          <a:p>
            <a:pPr indent="45720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800"/>
              <a:t>-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Calcolo della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</a:t>
            </a:r>
            <a:r>
              <a:rPr b="0" i="1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it-IT" sz="1800"/>
              <a:t>-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Backpropagation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aggiornamento dei parametri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8109" y="3930737"/>
            <a:ext cx="4622801" cy="18467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7"/>
          <p:cNvCxnSpPr/>
          <p:nvPr/>
        </p:nvCxnSpPr>
        <p:spPr>
          <a:xfrm>
            <a:off x="6553200" y="2420888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7"/>
          <p:cNvCxnSpPr/>
          <p:nvPr/>
        </p:nvCxnSpPr>
        <p:spPr>
          <a:xfrm>
            <a:off x="2483768" y="5013176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19" name="Google Shape;219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220" name="Google Shape;220;p8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3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92162" y="585787"/>
            <a:ext cx="7559675" cy="519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>
            <p:ph type="title"/>
          </p:nvPr>
        </p:nvSpPr>
        <p:spPr>
          <a:xfrm>
            <a:off x="792163" y="3333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Problema di classificazione binaria</a:t>
            </a:r>
            <a:endParaRPr/>
          </a:p>
        </p:txBody>
      </p:sp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539552" y="937554"/>
            <a:ext cx="8173416" cy="47426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31" r="-13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t-IT"/>
              <a:t> 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792162" y="95664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Training e risultati</a:t>
            </a:r>
            <a:endParaRPr/>
          </a:p>
        </p:txBody>
      </p:sp>
      <p:sp>
        <p:nvSpPr>
          <p:cNvPr id="229" name="Google Shape;229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6388100"/>
            <a:ext cx="3241675" cy="40957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31" name="Google Shape;231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12/12/2022</a:t>
            </a:r>
            <a:endParaRPr/>
          </a:p>
        </p:txBody>
      </p:sp>
      <p:sp>
        <p:nvSpPr>
          <p:cNvPr id="232" name="Google Shape;232;p9"/>
          <p:cNvSpPr txBox="1"/>
          <p:nvPr>
            <p:ph idx="11" type="ftr"/>
          </p:nvPr>
        </p:nvSpPr>
        <p:spPr>
          <a:xfrm>
            <a:off x="1187450" y="6111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it-IT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Classificazione di jet in fisica delle alte energie con Deep Neural Networks – CAPITOLO 3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762349" y="684882"/>
            <a:ext cx="27506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800"/>
              <a:buFont typeface="Arial"/>
              <a:buNone/>
            </a:pPr>
            <a:r>
              <a:rPr b="1" lang="it-IT" sz="2800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FFNN</a:t>
            </a:r>
            <a:endParaRPr b="1" sz="28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5722295" y="675402"/>
            <a:ext cx="27506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800"/>
              <a:buFont typeface="Arial"/>
              <a:buNone/>
            </a:pPr>
            <a:r>
              <a:rPr b="1" lang="it-IT" sz="2800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1" sz="28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054" y="1253252"/>
            <a:ext cx="3682068" cy="160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0434" y="2856174"/>
            <a:ext cx="2745373" cy="160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09" y="1255985"/>
            <a:ext cx="3617765" cy="158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 txBox="1"/>
          <p:nvPr/>
        </p:nvSpPr>
        <p:spPr>
          <a:xfrm>
            <a:off x="475320" y="4208461"/>
            <a:ext cx="3384376" cy="185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681" y="2856174"/>
            <a:ext cx="2780607" cy="1601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9"/>
          <p:cNvGraphicFramePr/>
          <p:nvPr/>
        </p:nvGraphicFramePr>
        <p:xfrm>
          <a:off x="438434" y="4645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{5BCC9862-4FF4-44A7-BEE9-2E1BBA640316}</a:tableStyleId>
              </a:tblPr>
              <a:tblGrid>
                <a:gridCol w="1843750"/>
                <a:gridCol w="1843750"/>
              </a:tblGrid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True Positive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False Negative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0.9219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0.0781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False Positive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True Negative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0.2087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0.7913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1" name="Google Shape;241;p9"/>
          <p:cNvGraphicFramePr/>
          <p:nvPr/>
        </p:nvGraphicFramePr>
        <p:xfrm>
          <a:off x="5024157" y="4645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{5BCC9862-4FF4-44A7-BEE9-2E1BBA640316}</a:tableStyleId>
              </a:tblPr>
              <a:tblGrid>
                <a:gridCol w="1843750"/>
                <a:gridCol w="1843750"/>
              </a:tblGrid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True Positive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False Negative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0.9210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0.0790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False Positive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411119"/>
                          </a:solidFill>
                        </a:rPr>
                        <a:t>True Negative</a:t>
                      </a:r>
                      <a:endParaRPr b="1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0.2062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400" u="none" cap="none" strike="noStrike">
                          <a:solidFill>
                            <a:srgbClr val="411119"/>
                          </a:solidFill>
                        </a:rPr>
                        <a:t>0.7938</a:t>
                      </a:r>
                      <a:endParaRPr b="0" sz="1400" u="none" cap="none" strike="noStrike">
                        <a:solidFill>
                          <a:srgbClr val="41111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42" name="Google Shape;242;p9"/>
          <p:cNvCxnSpPr/>
          <p:nvPr/>
        </p:nvCxnSpPr>
        <p:spPr>
          <a:xfrm>
            <a:off x="4572000" y="765738"/>
            <a:ext cx="0" cy="5043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