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A56B"/>
    <a:srgbClr val="968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0"/>
  </p:normalViewPr>
  <p:slideViewPr>
    <p:cSldViewPr snapToGrid="0">
      <p:cViewPr>
        <p:scale>
          <a:sx n="85" d="100"/>
          <a:sy n="85" d="100"/>
        </p:scale>
        <p:origin x="15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02EDD-F05C-11A6-94C2-58267D30F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A45936-3B0D-C289-D1EC-28F2DC074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CA0671-9F44-76E7-7F28-C144B3DBA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2F6311-4FE5-DBC5-CD49-49686321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6BC0A3-CBA3-DA53-A2A5-F7926BBF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8CFEEE-E858-6B4B-C42F-E2AFA40B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B4F9AB-7FCD-4CFB-F439-31B8E86FD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B8ACCA-D304-ACD5-2685-CCCDC10C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751B31-28C0-AFEA-4857-AD5D7F55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EF74E5-8A92-3A22-48CC-22607134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1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D9ECCC-A574-F4D1-11B6-21DDAD0C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DD0BF2F-A3A8-438E-56EA-4EE7AAC4A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6E7F8E-C5E2-1268-664B-301F6B27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A37A77-3F09-2BF4-FD4F-91A89195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BE7C9-DE30-5461-96CB-803CABD1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A191D-179F-92B7-6070-D5F52A78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635AC-3CBA-08E9-B1AB-3AFC7F7AA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83AD80-71AD-06C6-BAB9-0BF87D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F20F60-F961-2B68-6AA1-77707DE2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72A0DF-8167-3981-1E56-AAE900CD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82FC3F-8CA1-7E4B-BF97-8F592DF7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8D7962-CDDB-4ECD-14A6-D39DDAAFD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825C17-8E65-5B18-D7FF-145E058F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4B669-6900-22A8-E32E-30BAC2D0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E8CF22-FDCA-4EA0-E598-C44D2E21F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1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426F99-6418-BB54-3089-BC3EA3C7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495979-B7C9-3CD8-8AE4-60C04F9E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F32EB8-0713-9C0C-41DE-DC8F38EC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B0A869-8271-A99A-81A4-3107A8C3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7A36AF-9403-1C19-A4E8-43FEA41F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D91E22-009D-4096-BD3C-B9E1FE86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5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F9196F-8873-0204-5161-E009AA2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77AAD-21EF-D021-DB40-8923C68B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72781E-B7F1-E916-0F80-6D16B3C5D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0C59A15-6E56-60FF-FB6B-E37419D46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911FBF-60C3-3BCF-BFBB-B2FB11DB3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287464C-BD1F-59C9-5760-D6346608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2E6D759-1CF2-D089-C0A8-9C7DF330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050F900-F5AA-D857-8885-0976F691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3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D8EF97-F820-539A-AF33-5255A1F4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F434C84-6773-49AA-8BCC-DC96BB39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16AC81-B3F7-42A5-4CBE-0C4C47F9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0B3FC4-5F4C-0A59-34EF-2E2D019E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402105-9927-BBD4-D1F7-7BEA5625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7E8CD5-E6D9-5285-5646-E33EC979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61AC0C-6D3C-9411-E8B6-A66B47DD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B8B241-C2D5-0894-B176-5833D66F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D378B7-AAA3-5317-771C-2573ADFF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9EC569-C6B4-3C50-905F-07C700034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B69F7D-49B3-BACC-95E0-87603644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B09937-C569-BDA1-1137-AB913E13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ABB5E0-D591-6DB6-DF5A-6D2BBD3B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6A788-EF76-0315-FBCA-0F25FA8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81EDE3-2DEC-2F76-7D61-10F0794C3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FCEC22-76B9-B05E-55D1-CEFE9F43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E1B8E4-F257-20C5-914E-FE549DC3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8614ED-8F3A-2B72-A28D-F5715094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E21A38-7F6B-015C-13A6-E9B0B19E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1AF785-E326-BAF3-DBA9-7F2F4D28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E054803-A799-6C29-7ED0-D9A99FA3D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F9615-D511-99A6-9DF2-31A076958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14655-7E42-BC47-A47F-B10CD16B341F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32E220-7146-D170-B1F2-F10746D79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DAD85A-CBFF-ABD7-9D52-64244681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3134D-D7A4-F642-8F22-274F56B5FE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rtes-ai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tes-a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yip.it/" TargetMode="External"/><Relationship Id="rId2" Type="http://schemas.openxmlformats.org/officeDocument/2006/relationships/hyperlink" Target="http://www.martes-ai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rtes-ai.com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inicaoculisticasantalucia.it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martes-ai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tes-ai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>
            <a:extLst>
              <a:ext uri="{FF2B5EF4-FFF2-40B4-BE49-F238E27FC236}">
                <a16:creationId xmlns:a16="http://schemas.microsoft.com/office/drawing/2014/main" id="{A43B1726-A495-CF7D-04BB-22924A2599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C48D23C-875D-CC62-FCDE-847211DB5D59}"/>
              </a:ext>
            </a:extLst>
          </p:cNvPr>
          <p:cNvSpPr txBox="1"/>
          <p:nvPr/>
        </p:nvSpPr>
        <p:spPr>
          <a:xfrm>
            <a:off x="924560" y="552450"/>
            <a:ext cx="7927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Come </a:t>
            </a:r>
            <a:r>
              <a:rPr lang="en-US" sz="3600" b="1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gli</a:t>
            </a:r>
            <a:r>
              <a:rPr lang="en-US" sz="36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en-US" sz="3600" b="1" u="sng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Agenti</a:t>
            </a:r>
            <a:r>
              <a:rPr lang="en-US" sz="3600" b="1" u="sng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AI</a:t>
            </a:r>
            <a:r>
              <a:rPr lang="en-US" sz="36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en-US" sz="3600" b="1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possono</a:t>
            </a:r>
            <a:br>
              <a:rPr lang="en-US" sz="36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</a:br>
            <a:r>
              <a:rPr lang="en-US" sz="3600" b="1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essere</a:t>
            </a:r>
            <a:r>
              <a:rPr lang="en-US" sz="36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al </a:t>
            </a:r>
            <a:r>
              <a:rPr lang="en-US" sz="3600" b="1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servizio</a:t>
            </a:r>
            <a:r>
              <a:rPr lang="en-US" sz="36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di:</a:t>
            </a:r>
          </a:p>
          <a:p>
            <a:pPr algn="l"/>
            <a:endParaRPr lang="en-US" sz="3600" b="1" spc="0" baseline="0" dirty="0">
              <a:ln/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5CED2B-55D8-6328-6554-31A78D14C814}"/>
              </a:ext>
            </a:extLst>
          </p:cNvPr>
          <p:cNvSpPr txBox="1"/>
          <p:nvPr/>
        </p:nvSpPr>
        <p:spPr>
          <a:xfrm>
            <a:off x="824229" y="2306776"/>
            <a:ext cx="105435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500" b="1" i="1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rtl val="0"/>
              </a:rPr>
              <a:t>{{Nome </a:t>
            </a:r>
            <a:r>
              <a:rPr lang="en-US" sz="3500" b="1" i="1" dirty="0" err="1">
                <a:ln/>
                <a:solidFill>
                  <a:srgbClr val="4FA56B"/>
                </a:solidFill>
                <a:latin typeface="Arial"/>
                <a:cs typeface="Arial"/>
                <a:sym typeface="Arial"/>
                <a:rtl val="0"/>
              </a:rPr>
              <a:t>Clinica</a:t>
            </a:r>
            <a:r>
              <a:rPr lang="en-US" sz="3500" b="1" i="1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rtl val="0"/>
              </a:rPr>
              <a:t>}}</a:t>
            </a:r>
            <a:endParaRPr lang="en-US" sz="3500" b="1" i="1" spc="0" baseline="0" dirty="0">
              <a:ln/>
              <a:solidFill>
                <a:srgbClr val="4FA56B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608A41D-5703-488C-E843-40EF24709165}"/>
              </a:ext>
            </a:extLst>
          </p:cNvPr>
          <p:cNvSpPr txBox="1"/>
          <p:nvPr/>
        </p:nvSpPr>
        <p:spPr>
          <a:xfrm>
            <a:off x="924560" y="5428377"/>
            <a:ext cx="10670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Destinatario</a:t>
            </a:r>
            <a:r>
              <a:rPr lang="en-US" sz="20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: </a:t>
            </a:r>
            <a:r>
              <a:rPr lang="en-US" sz="20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{{Nome}}</a:t>
            </a:r>
            <a:r>
              <a:rPr lang="en-US" sz="20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, {{Chi </a:t>
            </a:r>
            <a:r>
              <a:rPr lang="en-US" sz="2000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è</a:t>
            </a:r>
            <a:r>
              <a:rPr lang="en-US" sz="20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}}</a:t>
            </a:r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5D7A97D7-FA80-72E5-D7F6-F0D43FFF8FC7}"/>
              </a:ext>
            </a:extLst>
          </p:cNvPr>
          <p:cNvSpPr/>
          <p:nvPr/>
        </p:nvSpPr>
        <p:spPr>
          <a:xfrm>
            <a:off x="0" y="5969000"/>
            <a:ext cx="12192000" cy="889000"/>
          </a:xfrm>
          <a:custGeom>
            <a:avLst/>
            <a:gdLst>
              <a:gd name="connsiteX0" fmla="*/ 0 w 12192000"/>
              <a:gd name="connsiteY0" fmla="*/ 0 h 889000"/>
              <a:gd name="connsiteX1" fmla="*/ 12192000 w 12192000"/>
              <a:gd name="connsiteY1" fmla="*/ 0 h 889000"/>
              <a:gd name="connsiteX2" fmla="*/ 12192000 w 12192000"/>
              <a:gd name="connsiteY2" fmla="*/ 889000 h 889000"/>
              <a:gd name="connsiteX3" fmla="*/ 0 w 12192000"/>
              <a:gd name="connsiteY3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89000">
                <a:moveTo>
                  <a:pt x="0" y="0"/>
                </a:moveTo>
                <a:lnTo>
                  <a:pt x="12192000" y="0"/>
                </a:lnTo>
                <a:lnTo>
                  <a:pt x="12192000" y="889000"/>
                </a:lnTo>
                <a:lnTo>
                  <a:pt x="0" y="889000"/>
                </a:lnTo>
                <a:close/>
              </a:path>
            </a:pathLst>
          </a:custGeom>
          <a:solidFill>
            <a:srgbClr val="1E3F2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692F6CD-B70A-DB89-055C-4BB72748EB88}"/>
              </a:ext>
            </a:extLst>
          </p:cNvPr>
          <p:cNvSpPr txBox="1"/>
          <p:nvPr/>
        </p:nvSpPr>
        <p:spPr>
          <a:xfrm>
            <a:off x="2794317" y="6250027"/>
            <a:ext cx="66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0" baseline="0" dirty="0" err="1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www.martes-ai.com</a:t>
            </a:r>
            <a:r>
              <a:rPr lang="en-US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 </a:t>
            </a:r>
            <a:r>
              <a:rPr lang="en-US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| </a:t>
            </a:r>
            <a:r>
              <a:rPr lang="en-US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contact@martes-ai.com</a:t>
            </a:r>
            <a:endParaRPr lang="en-US" spc="0" baseline="0" dirty="0">
              <a:ln/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7ACCBE-02BD-CE8A-1493-20C4365E0879}"/>
              </a:ext>
            </a:extLst>
          </p:cNvPr>
          <p:cNvSpPr txBox="1"/>
          <p:nvPr/>
        </p:nvSpPr>
        <p:spPr>
          <a:xfrm>
            <a:off x="924560" y="3594313"/>
            <a:ext cx="341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{{Logo}}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DE4C201D-C94F-17EB-9E22-1B1234ECF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242" y="206730"/>
            <a:ext cx="2394121" cy="23868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72664782-33E7-B34A-0B10-52A148DB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091" y="6228834"/>
            <a:ext cx="37046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9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99E41A2E-45DD-CA83-1F00-F57C17C1F0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76E6687-091D-0FE5-DA4B-1B3D330E094B}"/>
              </a:ext>
            </a:extLst>
          </p:cNvPr>
          <p:cNvSpPr txBox="1"/>
          <p:nvPr/>
        </p:nvSpPr>
        <p:spPr>
          <a:xfrm>
            <a:off x="614597" y="680553"/>
            <a:ext cx="5493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8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Possibili aree di miglioramento</a:t>
            </a:r>
          </a:p>
        </p:txBody>
      </p:sp>
      <p:sp>
        <p:nvSpPr>
          <p:cNvPr id="7" name="Figura a mano libera 6">
            <a:extLst>
              <a:ext uri="{FF2B5EF4-FFF2-40B4-BE49-F238E27FC236}">
                <a16:creationId xmlns:a16="http://schemas.microsoft.com/office/drawing/2014/main" id="{17F45EB8-35EA-1BAA-9DB9-73D05AB82BCA}"/>
              </a:ext>
            </a:extLst>
          </p:cNvPr>
          <p:cNvSpPr/>
          <p:nvPr/>
        </p:nvSpPr>
        <p:spPr>
          <a:xfrm>
            <a:off x="614597" y="1407670"/>
            <a:ext cx="5481403" cy="4087432"/>
          </a:xfrm>
          <a:custGeom>
            <a:avLst/>
            <a:gdLst>
              <a:gd name="connsiteX0" fmla="*/ 4762500 w 4826000"/>
              <a:gd name="connsiteY0" fmla="*/ 0 h 2286000"/>
              <a:gd name="connsiteX1" fmla="*/ 4826000 w 4826000"/>
              <a:gd name="connsiteY1" fmla="*/ 0 h 2286000"/>
              <a:gd name="connsiteX2" fmla="*/ 4826000 w 4826000"/>
              <a:gd name="connsiteY2" fmla="*/ 2286000 h 2286000"/>
              <a:gd name="connsiteX3" fmla="*/ 4762500 w 4826000"/>
              <a:gd name="connsiteY3" fmla="*/ 2286000 h 2286000"/>
              <a:gd name="connsiteX4" fmla="*/ 63500 w 4826000"/>
              <a:gd name="connsiteY4" fmla="*/ 2286000 h 2286000"/>
              <a:gd name="connsiteX5" fmla="*/ 0 w 4826000"/>
              <a:gd name="connsiteY5" fmla="*/ 2286000 h 2286000"/>
              <a:gd name="connsiteX6" fmla="*/ 0 w 4826000"/>
              <a:gd name="connsiteY6" fmla="*/ 0 h 2286000"/>
              <a:gd name="connsiteX7" fmla="*/ 63500 w 4826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26000" h="2286000">
                <a:moveTo>
                  <a:pt x="4762500" y="0"/>
                </a:moveTo>
                <a:cubicBezTo>
                  <a:pt x="4797570" y="0"/>
                  <a:pt x="4826000" y="0"/>
                  <a:pt x="4826000" y="0"/>
                </a:cubicBezTo>
                <a:lnTo>
                  <a:pt x="4826000" y="2286000"/>
                </a:lnTo>
                <a:cubicBezTo>
                  <a:pt x="4826000" y="2286000"/>
                  <a:pt x="4797570" y="2286000"/>
                  <a:pt x="4762500" y="2286000"/>
                </a:cubicBezTo>
                <a:lnTo>
                  <a:pt x="63500" y="2286000"/>
                </a:lnTo>
                <a:cubicBezTo>
                  <a:pt x="28430" y="2286000"/>
                  <a:pt x="0" y="2286000"/>
                  <a:pt x="0" y="2286000"/>
                </a:cubicBezTo>
                <a:lnTo>
                  <a:pt x="0" y="0"/>
                </a:lnTo>
                <a:cubicBezTo>
                  <a:pt x="0" y="0"/>
                  <a:pt x="28430" y="0"/>
                  <a:pt x="63500" y="0"/>
                </a:cubicBezTo>
                <a:close/>
              </a:path>
            </a:pathLst>
          </a:custGeom>
          <a:solidFill>
            <a:srgbClr val="1E3F29">
              <a:alpha val="20000"/>
            </a:srgbClr>
          </a:solidFill>
          <a:ln w="12700" cap="flat">
            <a:solidFill>
              <a:srgbClr val="1E3F29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83E2E4-C821-2A31-4915-721C0C4F0297}"/>
              </a:ext>
            </a:extLst>
          </p:cNvPr>
          <p:cNvSpPr txBox="1"/>
          <p:nvPr/>
        </p:nvSpPr>
        <p:spPr>
          <a:xfrm>
            <a:off x="859155" y="1676442"/>
            <a:ext cx="387798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3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1. Gestione appuntamenti: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8C8B79F-3B67-61A3-0D8F-24C503C23D58}"/>
              </a:ext>
            </a:extLst>
          </p:cNvPr>
          <p:cNvSpPr txBox="1"/>
          <p:nvPr/>
        </p:nvSpPr>
        <p:spPr>
          <a:xfrm>
            <a:off x="859155" y="2038392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Procedure manuali, lunghi tempi di attesa,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D59B658-D237-B5DD-08D7-D1DD20B72C56}"/>
              </a:ext>
            </a:extLst>
          </p:cNvPr>
          <p:cNvSpPr txBox="1"/>
          <p:nvPr/>
        </p:nvSpPr>
        <p:spPr>
          <a:xfrm>
            <a:off x="859155" y="2292392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comunicazioni frammentate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43A78C-1099-4555-20C7-390DCE5A1D6B}"/>
              </a:ext>
            </a:extLst>
          </p:cNvPr>
          <p:cNvSpPr txBox="1"/>
          <p:nvPr/>
        </p:nvSpPr>
        <p:spPr>
          <a:xfrm>
            <a:off x="719455" y="3025775"/>
            <a:ext cx="396108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3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2. Risposte a FAQ pazienti: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805FC9-173B-B359-CF98-2D98283D8F9F}"/>
              </a:ext>
            </a:extLst>
          </p:cNvPr>
          <p:cNvSpPr txBox="1"/>
          <p:nvPr/>
        </p:nvSpPr>
        <p:spPr>
          <a:xfrm>
            <a:off x="719455" y="3387725"/>
            <a:ext cx="4668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Personale front-office sovraccarico, risposte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6981C5-8BE5-95CF-1487-B86F23FF4C52}"/>
              </a:ext>
            </a:extLst>
          </p:cNvPr>
          <p:cNvSpPr txBox="1"/>
          <p:nvPr/>
        </p:nvSpPr>
        <p:spPr>
          <a:xfrm>
            <a:off x="719455" y="3641725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ripetitive alle stesse domande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170A72C-1A3B-9676-AF9F-6160D5DBC902}"/>
              </a:ext>
            </a:extLst>
          </p:cNvPr>
          <p:cNvSpPr txBox="1"/>
          <p:nvPr/>
        </p:nvSpPr>
        <p:spPr>
          <a:xfrm>
            <a:off x="719455" y="4358932"/>
            <a:ext cx="394691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3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3. Gestione email in arrivo: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EA76817-EA92-C875-7739-4D83EF281703}"/>
              </a:ext>
            </a:extLst>
          </p:cNvPr>
          <p:cNvSpPr txBox="1"/>
          <p:nvPr/>
        </p:nvSpPr>
        <p:spPr>
          <a:xfrm>
            <a:off x="719455" y="472088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Smistamento manuale, ritardi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A8024B4-101C-5515-895A-A98623759FF3}"/>
              </a:ext>
            </a:extLst>
          </p:cNvPr>
          <p:cNvSpPr txBox="1"/>
          <p:nvPr/>
        </p:nvSpPr>
        <p:spPr>
          <a:xfrm>
            <a:off x="719455" y="4974882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n</a:t>
            </a:r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ell’elaborazione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41738DC-35B0-6F78-08E4-B1B0230F501C}"/>
              </a:ext>
            </a:extLst>
          </p:cNvPr>
          <p:cNvSpPr txBox="1"/>
          <p:nvPr/>
        </p:nvSpPr>
        <p:spPr>
          <a:xfrm>
            <a:off x="7823200" y="649688"/>
            <a:ext cx="3417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8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Soluzioni proposte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B25554B2-F5AA-E86D-E4DB-BB977C4E2762}"/>
              </a:ext>
            </a:extLst>
          </p:cNvPr>
          <p:cNvSpPr/>
          <p:nvPr/>
        </p:nvSpPr>
        <p:spPr>
          <a:xfrm>
            <a:off x="6349999" y="1431988"/>
            <a:ext cx="5717083" cy="4087432"/>
          </a:xfrm>
          <a:custGeom>
            <a:avLst/>
            <a:gdLst>
              <a:gd name="connsiteX0" fmla="*/ 4762500 w 4826000"/>
              <a:gd name="connsiteY0" fmla="*/ 0 h 2286000"/>
              <a:gd name="connsiteX1" fmla="*/ 4826000 w 4826000"/>
              <a:gd name="connsiteY1" fmla="*/ 0 h 2286000"/>
              <a:gd name="connsiteX2" fmla="*/ 4826000 w 4826000"/>
              <a:gd name="connsiteY2" fmla="*/ 2286000 h 2286000"/>
              <a:gd name="connsiteX3" fmla="*/ 4762500 w 4826000"/>
              <a:gd name="connsiteY3" fmla="*/ 2286000 h 2286000"/>
              <a:gd name="connsiteX4" fmla="*/ 63500 w 4826000"/>
              <a:gd name="connsiteY4" fmla="*/ 2286000 h 2286000"/>
              <a:gd name="connsiteX5" fmla="*/ 0 w 4826000"/>
              <a:gd name="connsiteY5" fmla="*/ 2286000 h 2286000"/>
              <a:gd name="connsiteX6" fmla="*/ 0 w 4826000"/>
              <a:gd name="connsiteY6" fmla="*/ 0 h 2286000"/>
              <a:gd name="connsiteX7" fmla="*/ 63500 w 4826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26000" h="2286000">
                <a:moveTo>
                  <a:pt x="4762500" y="0"/>
                </a:moveTo>
                <a:cubicBezTo>
                  <a:pt x="4797570" y="0"/>
                  <a:pt x="4826000" y="0"/>
                  <a:pt x="4826000" y="0"/>
                </a:cubicBezTo>
                <a:lnTo>
                  <a:pt x="4826000" y="2286000"/>
                </a:lnTo>
                <a:cubicBezTo>
                  <a:pt x="4826000" y="2286000"/>
                  <a:pt x="4797570" y="2286000"/>
                  <a:pt x="4762500" y="2286000"/>
                </a:cubicBezTo>
                <a:lnTo>
                  <a:pt x="63500" y="2286000"/>
                </a:lnTo>
                <a:cubicBezTo>
                  <a:pt x="28430" y="2286000"/>
                  <a:pt x="0" y="2286000"/>
                  <a:pt x="0" y="2286000"/>
                </a:cubicBezTo>
                <a:lnTo>
                  <a:pt x="0" y="0"/>
                </a:lnTo>
                <a:cubicBezTo>
                  <a:pt x="0" y="0"/>
                  <a:pt x="28430" y="0"/>
                  <a:pt x="63500" y="0"/>
                </a:cubicBezTo>
                <a:close/>
              </a:path>
            </a:pathLst>
          </a:custGeom>
          <a:solidFill>
            <a:srgbClr val="1E3F29">
              <a:alpha val="20000"/>
            </a:srgbClr>
          </a:solidFill>
          <a:ln w="12700" cap="flat">
            <a:solidFill>
              <a:srgbClr val="1E3F29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92E7B76-60D7-ED27-1EC7-AAC7B57E953D}"/>
              </a:ext>
            </a:extLst>
          </p:cNvPr>
          <p:cNvSpPr txBox="1"/>
          <p:nvPr/>
        </p:nvSpPr>
        <p:spPr>
          <a:xfrm>
            <a:off x="6421755" y="1669699"/>
            <a:ext cx="3485249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3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1. Chatbot sul sito web: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6C0227A-F19D-68C7-FE93-47212220C616}"/>
              </a:ext>
            </a:extLst>
          </p:cNvPr>
          <p:cNvSpPr txBox="1"/>
          <p:nvPr/>
        </p:nvSpPr>
        <p:spPr>
          <a:xfrm>
            <a:off x="6421755" y="2031649"/>
            <a:ext cx="49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Assistente virtuale per prenotazioni e FAQ con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C442785-FFD5-90E4-2B2A-F0BD75F918A6}"/>
              </a:ext>
            </a:extLst>
          </p:cNvPr>
          <p:cNvSpPr txBox="1"/>
          <p:nvPr/>
        </p:nvSpPr>
        <p:spPr>
          <a:xfrm>
            <a:off x="6421755" y="228564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memoria conversazionale integrata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E1A8714-1496-1651-4850-1290C8BF3BFF}"/>
              </a:ext>
            </a:extLst>
          </p:cNvPr>
          <p:cNvSpPr txBox="1"/>
          <p:nvPr/>
        </p:nvSpPr>
        <p:spPr>
          <a:xfrm>
            <a:off x="6459855" y="3036665"/>
            <a:ext cx="313419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3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2. Automazione FAQ: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4B0C561-C58B-89F3-263A-44A16F51E6D9}"/>
              </a:ext>
            </a:extLst>
          </p:cNvPr>
          <p:cNvSpPr txBox="1"/>
          <p:nvPr/>
        </p:nvSpPr>
        <p:spPr>
          <a:xfrm>
            <a:off x="6459855" y="3398615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Sistema di risposta automatica alle domande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8661C55-5506-4DCF-CEAA-F40A9E261BDF}"/>
              </a:ext>
            </a:extLst>
          </p:cNvPr>
          <p:cNvSpPr txBox="1"/>
          <p:nvPr/>
        </p:nvSpPr>
        <p:spPr>
          <a:xfrm>
            <a:off x="6459855" y="365261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frequenti dei pazienti (24/7)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ABB16B6-316B-6CF6-8449-7CFEEDD007BC}"/>
              </a:ext>
            </a:extLst>
          </p:cNvPr>
          <p:cNvSpPr txBox="1"/>
          <p:nvPr/>
        </p:nvSpPr>
        <p:spPr>
          <a:xfrm>
            <a:off x="6449060" y="4358932"/>
            <a:ext cx="374038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3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3. Classificatore email AI: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335BB4A-C37D-648E-1567-1ABD046A85F7}"/>
              </a:ext>
            </a:extLst>
          </p:cNvPr>
          <p:cNvSpPr txBox="1"/>
          <p:nvPr/>
        </p:nvSpPr>
        <p:spPr>
          <a:xfrm>
            <a:off x="6449060" y="4720882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Smistamento automatico in 6 categorie con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F4D367F-1EDA-11B5-4935-EBC3CB52F227}"/>
              </a:ext>
            </a:extLst>
          </p:cNvPr>
          <p:cNvSpPr txBox="1"/>
          <p:nvPr/>
        </p:nvSpPr>
        <p:spPr>
          <a:xfrm>
            <a:off x="6449060" y="4974882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accuratezza &gt;95%</a:t>
            </a:r>
          </a:p>
        </p:txBody>
      </p:sp>
      <p:sp>
        <p:nvSpPr>
          <p:cNvPr id="28" name="Figura a mano libera 27">
            <a:extLst>
              <a:ext uri="{FF2B5EF4-FFF2-40B4-BE49-F238E27FC236}">
                <a16:creationId xmlns:a16="http://schemas.microsoft.com/office/drawing/2014/main" id="{862C306C-DEDD-D345-C7A8-6B06B4F3E56F}"/>
              </a:ext>
            </a:extLst>
          </p:cNvPr>
          <p:cNvSpPr/>
          <p:nvPr/>
        </p:nvSpPr>
        <p:spPr>
          <a:xfrm>
            <a:off x="0" y="5969000"/>
            <a:ext cx="12192000" cy="889000"/>
          </a:xfrm>
          <a:custGeom>
            <a:avLst/>
            <a:gdLst>
              <a:gd name="connsiteX0" fmla="*/ 0 w 12192000"/>
              <a:gd name="connsiteY0" fmla="*/ 0 h 889000"/>
              <a:gd name="connsiteX1" fmla="*/ 12192000 w 12192000"/>
              <a:gd name="connsiteY1" fmla="*/ 0 h 889000"/>
              <a:gd name="connsiteX2" fmla="*/ 12192000 w 12192000"/>
              <a:gd name="connsiteY2" fmla="*/ 889000 h 889000"/>
              <a:gd name="connsiteX3" fmla="*/ 0 w 12192000"/>
              <a:gd name="connsiteY3" fmla="*/ 889000 h 88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889000">
                <a:moveTo>
                  <a:pt x="0" y="0"/>
                </a:moveTo>
                <a:lnTo>
                  <a:pt x="12192000" y="0"/>
                </a:lnTo>
                <a:lnTo>
                  <a:pt x="12192000" y="889000"/>
                </a:lnTo>
                <a:lnTo>
                  <a:pt x="0" y="889000"/>
                </a:lnTo>
                <a:close/>
              </a:path>
            </a:pathLst>
          </a:custGeom>
          <a:solidFill>
            <a:srgbClr val="1E3F2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DEE14426-40DD-CC75-52AC-D8F34D65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091" y="6228834"/>
            <a:ext cx="370465" cy="369332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FCE448D-774C-C1ED-13D1-B04F1D22D180}"/>
              </a:ext>
            </a:extLst>
          </p:cNvPr>
          <p:cNvSpPr txBox="1"/>
          <p:nvPr/>
        </p:nvSpPr>
        <p:spPr>
          <a:xfrm>
            <a:off x="2794317" y="6250027"/>
            <a:ext cx="66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0" baseline="0" dirty="0" err="1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www.martes-ai.com</a:t>
            </a:r>
            <a:r>
              <a:rPr lang="en-US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 </a:t>
            </a:r>
            <a:r>
              <a:rPr lang="en-US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| </a:t>
            </a:r>
            <a:r>
              <a:rPr lang="en-US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contact@martes-ai.com</a:t>
            </a:r>
            <a:endParaRPr lang="en-US" spc="0" baseline="0" dirty="0">
              <a:ln/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59397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5FA997A-28AA-AB5E-65D5-0CBCD9A55C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4977AF-4F4F-0C5C-6BB6-5B20033812F6}"/>
              </a:ext>
            </a:extLst>
          </p:cNvPr>
          <p:cNvSpPr txBox="1"/>
          <p:nvPr/>
        </p:nvSpPr>
        <p:spPr>
          <a:xfrm>
            <a:off x="924560" y="563880"/>
            <a:ext cx="2005330" cy="510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4500" b="1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Chi siamo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90C17F4-6412-4694-795E-8C8861BE8E1D}"/>
              </a:ext>
            </a:extLst>
          </p:cNvPr>
          <p:cNvSpPr txBox="1"/>
          <p:nvPr/>
        </p:nvSpPr>
        <p:spPr>
          <a:xfrm>
            <a:off x="924560" y="1332230"/>
            <a:ext cx="28970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700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Martes AI</a:t>
            </a:r>
            <a:r>
              <a:rPr lang="it-IT" sz="2700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it-IT" sz="27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&amp; </a:t>
            </a:r>
            <a:r>
              <a:rPr lang="it-IT" sz="2700" spc="0" baseline="0" dirty="0" err="1">
                <a:ln/>
                <a:solidFill>
                  <a:schemeClr val="accent1"/>
                </a:solidFill>
                <a:latin typeface="Arial"/>
                <a:cs typeface="Arial"/>
                <a:sym typeface="Arial"/>
                <a:hlinkClick r:id="rId3"/>
                <a:rtl val="0"/>
              </a:rPr>
              <a:t>Flyip</a:t>
            </a:r>
            <a:r>
              <a:rPr lang="it-IT" sz="27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</a:t>
            </a:r>
          </a:p>
        </p:txBody>
      </p:sp>
      <p:sp>
        <p:nvSpPr>
          <p:cNvPr id="10" name="Figura a mano libera 9">
            <a:extLst>
              <a:ext uri="{FF2B5EF4-FFF2-40B4-BE49-F238E27FC236}">
                <a16:creationId xmlns:a16="http://schemas.microsoft.com/office/drawing/2014/main" id="{0DD18ECC-D603-1603-5006-0863E8631BE7}"/>
              </a:ext>
            </a:extLst>
          </p:cNvPr>
          <p:cNvSpPr/>
          <p:nvPr/>
        </p:nvSpPr>
        <p:spPr>
          <a:xfrm>
            <a:off x="1016000" y="1714500"/>
            <a:ext cx="635000" cy="38100"/>
          </a:xfrm>
          <a:custGeom>
            <a:avLst/>
            <a:gdLst>
              <a:gd name="connsiteX0" fmla="*/ 0 w 635000"/>
              <a:gd name="connsiteY0" fmla="*/ 0 h 38100"/>
              <a:gd name="connsiteX1" fmla="*/ 635000 w 635000"/>
              <a:gd name="connsiteY1" fmla="*/ 0 h 38100"/>
              <a:gd name="connsiteX2" fmla="*/ 635000 w 635000"/>
              <a:gd name="connsiteY2" fmla="*/ 38100 h 38100"/>
              <a:gd name="connsiteX3" fmla="*/ 0 w 635000"/>
              <a:gd name="connsiteY3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00" h="38100">
                <a:moveTo>
                  <a:pt x="0" y="0"/>
                </a:moveTo>
                <a:lnTo>
                  <a:pt x="635000" y="0"/>
                </a:lnTo>
                <a:lnTo>
                  <a:pt x="6350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1E3F2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2C455C-AE41-C177-3B0C-E13727237955}"/>
              </a:ext>
            </a:extLst>
          </p:cNvPr>
          <p:cNvSpPr txBox="1"/>
          <p:nvPr/>
        </p:nvSpPr>
        <p:spPr>
          <a:xfrm>
            <a:off x="924560" y="1941830"/>
            <a:ext cx="5853430" cy="300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250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Trasformiamo i processi aziendali attraverso l'intelligenza artificiale,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992A46F-BE44-368A-071D-1E29B5EA3974}"/>
              </a:ext>
            </a:extLst>
          </p:cNvPr>
          <p:cNvSpPr txBox="1"/>
          <p:nvPr/>
        </p:nvSpPr>
        <p:spPr>
          <a:xfrm>
            <a:off x="924560" y="2259330"/>
            <a:ext cx="5834380" cy="300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250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automatizzando le attività ripetitive e liberando il potenziale umano.</a:t>
            </a:r>
          </a:p>
        </p:txBody>
      </p:sp>
      <p:grpSp>
        <p:nvGrpSpPr>
          <p:cNvPr id="13" name="Elemento grafico 2">
            <a:extLst>
              <a:ext uri="{FF2B5EF4-FFF2-40B4-BE49-F238E27FC236}">
                <a16:creationId xmlns:a16="http://schemas.microsoft.com/office/drawing/2014/main" id="{82F67529-E79A-0D2F-63A4-216DEDBECB49}"/>
              </a:ext>
            </a:extLst>
          </p:cNvPr>
          <p:cNvGrpSpPr/>
          <p:nvPr/>
        </p:nvGrpSpPr>
        <p:grpSpPr>
          <a:xfrm>
            <a:off x="1629792" y="3048000"/>
            <a:ext cx="1300099" cy="1270000"/>
            <a:chOff x="1888257" y="3048000"/>
            <a:chExt cx="1026394" cy="1270000"/>
          </a:xfrm>
        </p:grpSpPr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C77B7655-D67F-342F-D638-5017D4C94817}"/>
                </a:ext>
              </a:extLst>
            </p:cNvPr>
            <p:cNvSpPr/>
            <p:nvPr/>
          </p:nvSpPr>
          <p:spPr>
            <a:xfrm>
              <a:off x="1905000" y="3048000"/>
              <a:ext cx="952500" cy="1270000"/>
            </a:xfrm>
            <a:custGeom>
              <a:avLst/>
              <a:gdLst>
                <a:gd name="connsiteX0" fmla="*/ 0 w 952500"/>
                <a:gd name="connsiteY0" fmla="*/ 317500 h 1270000"/>
                <a:gd name="connsiteX1" fmla="*/ 476250 w 952500"/>
                <a:gd name="connsiteY1" fmla="*/ 0 h 1270000"/>
                <a:gd name="connsiteX2" fmla="*/ 952500 w 952500"/>
                <a:gd name="connsiteY2" fmla="*/ 317500 h 1270000"/>
                <a:gd name="connsiteX3" fmla="*/ 952500 w 952500"/>
                <a:gd name="connsiteY3" fmla="*/ 952500 h 1270000"/>
                <a:gd name="connsiteX4" fmla="*/ 476250 w 952500"/>
                <a:gd name="connsiteY4" fmla="*/ 1270000 h 1270000"/>
                <a:gd name="connsiteX5" fmla="*/ 0 w 952500"/>
                <a:gd name="connsiteY5" fmla="*/ 9525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270000">
                  <a:moveTo>
                    <a:pt x="0" y="317500"/>
                  </a:moveTo>
                  <a:lnTo>
                    <a:pt x="476250" y="0"/>
                  </a:lnTo>
                  <a:lnTo>
                    <a:pt x="952500" y="317500"/>
                  </a:lnTo>
                  <a:lnTo>
                    <a:pt x="952500" y="952500"/>
                  </a:lnTo>
                  <a:lnTo>
                    <a:pt x="476250" y="12700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1E3F29">
                <a:alpha val="80000"/>
              </a:srgbClr>
            </a:solidFill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ACEC06A5-DDA5-801D-1229-2CCF3174F04F}"/>
                </a:ext>
              </a:extLst>
            </p:cNvPr>
            <p:cNvSpPr txBox="1"/>
            <p:nvPr/>
          </p:nvSpPr>
          <p:spPr>
            <a:xfrm>
              <a:off x="1888257" y="3418403"/>
              <a:ext cx="10263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AI Automation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9846CA4-C43D-D97E-EBC5-4DA8353FF70C}"/>
                </a:ext>
              </a:extLst>
            </p:cNvPr>
            <p:cNvSpPr txBox="1"/>
            <p:nvPr/>
          </p:nvSpPr>
          <p:spPr>
            <a:xfrm>
              <a:off x="1991556" y="3713480"/>
              <a:ext cx="725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Workflow</a:t>
              </a:r>
            </a:p>
          </p:txBody>
        </p:sp>
      </p:grpSp>
      <p:grpSp>
        <p:nvGrpSpPr>
          <p:cNvPr id="25" name="Elemento grafico 2">
            <a:extLst>
              <a:ext uri="{FF2B5EF4-FFF2-40B4-BE49-F238E27FC236}">
                <a16:creationId xmlns:a16="http://schemas.microsoft.com/office/drawing/2014/main" id="{475DB9A3-5727-A085-D1D8-0C5F85344BB3}"/>
              </a:ext>
            </a:extLst>
          </p:cNvPr>
          <p:cNvGrpSpPr/>
          <p:nvPr/>
        </p:nvGrpSpPr>
        <p:grpSpPr>
          <a:xfrm>
            <a:off x="4934494" y="3078480"/>
            <a:ext cx="1243511" cy="1270000"/>
            <a:chOff x="6667500" y="3048000"/>
            <a:chExt cx="952500" cy="1270000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5B03D922-C01F-A5F8-2F2B-0C992DE696A8}"/>
                </a:ext>
              </a:extLst>
            </p:cNvPr>
            <p:cNvSpPr/>
            <p:nvPr/>
          </p:nvSpPr>
          <p:spPr>
            <a:xfrm>
              <a:off x="6667500" y="3048000"/>
              <a:ext cx="952500" cy="1270000"/>
            </a:xfrm>
            <a:custGeom>
              <a:avLst/>
              <a:gdLst>
                <a:gd name="connsiteX0" fmla="*/ 0 w 952500"/>
                <a:gd name="connsiteY0" fmla="*/ 317500 h 1270000"/>
                <a:gd name="connsiteX1" fmla="*/ 476250 w 952500"/>
                <a:gd name="connsiteY1" fmla="*/ 0 h 1270000"/>
                <a:gd name="connsiteX2" fmla="*/ 952500 w 952500"/>
                <a:gd name="connsiteY2" fmla="*/ 317500 h 1270000"/>
                <a:gd name="connsiteX3" fmla="*/ 952500 w 952500"/>
                <a:gd name="connsiteY3" fmla="*/ 952500 h 1270000"/>
                <a:gd name="connsiteX4" fmla="*/ 476250 w 952500"/>
                <a:gd name="connsiteY4" fmla="*/ 1270000 h 1270000"/>
                <a:gd name="connsiteX5" fmla="*/ 0 w 952500"/>
                <a:gd name="connsiteY5" fmla="*/ 9525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270000">
                  <a:moveTo>
                    <a:pt x="0" y="317500"/>
                  </a:moveTo>
                  <a:lnTo>
                    <a:pt x="476250" y="0"/>
                  </a:lnTo>
                  <a:lnTo>
                    <a:pt x="952500" y="317500"/>
                  </a:lnTo>
                  <a:lnTo>
                    <a:pt x="952500" y="952500"/>
                  </a:lnTo>
                  <a:lnTo>
                    <a:pt x="476250" y="12700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1E3F29">
                <a:alpha val="80000"/>
              </a:srgbClr>
            </a:solidFill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8B7EA4CC-FB60-88F9-278D-B8EEBA60C0C2}"/>
                </a:ext>
              </a:extLst>
            </p:cNvPr>
            <p:cNvSpPr txBox="1"/>
            <p:nvPr/>
          </p:nvSpPr>
          <p:spPr>
            <a:xfrm>
              <a:off x="6715906" y="3545986"/>
              <a:ext cx="841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NLP &amp; LLM</a:t>
              </a:r>
            </a:p>
          </p:txBody>
        </p:sp>
      </p:grpSp>
      <p:grpSp>
        <p:nvGrpSpPr>
          <p:cNvPr id="34" name="Elemento grafico 2">
            <a:extLst>
              <a:ext uri="{FF2B5EF4-FFF2-40B4-BE49-F238E27FC236}">
                <a16:creationId xmlns:a16="http://schemas.microsoft.com/office/drawing/2014/main" id="{C1A51DC6-F75C-A5E4-9EE4-42AD607656B7}"/>
              </a:ext>
            </a:extLst>
          </p:cNvPr>
          <p:cNvGrpSpPr/>
          <p:nvPr/>
        </p:nvGrpSpPr>
        <p:grpSpPr>
          <a:xfrm>
            <a:off x="1273064" y="5058093"/>
            <a:ext cx="6728781" cy="338554"/>
            <a:chOff x="1206500" y="5180330"/>
            <a:chExt cx="6728781" cy="338554"/>
          </a:xfrm>
        </p:grpSpPr>
        <p:sp>
          <p:nvSpPr>
            <p:cNvPr id="35" name="Figura a mano libera 34">
              <a:extLst>
                <a:ext uri="{FF2B5EF4-FFF2-40B4-BE49-F238E27FC236}">
                  <a16:creationId xmlns:a16="http://schemas.microsoft.com/office/drawing/2014/main" id="{F741EAA8-A8D2-FA66-2216-A0F914CED755}"/>
                </a:ext>
              </a:extLst>
            </p:cNvPr>
            <p:cNvSpPr/>
            <p:nvPr/>
          </p:nvSpPr>
          <p:spPr>
            <a:xfrm>
              <a:off x="1206500" y="5270500"/>
              <a:ext cx="127000" cy="127000"/>
            </a:xfrm>
            <a:custGeom>
              <a:avLst/>
              <a:gdLst>
                <a:gd name="connsiteX0" fmla="*/ 127000 w 127000"/>
                <a:gd name="connsiteY0" fmla="*/ 63500 h 127000"/>
                <a:gd name="connsiteX1" fmla="*/ 63500 w 127000"/>
                <a:gd name="connsiteY1" fmla="*/ 127000 h 127000"/>
                <a:gd name="connsiteX2" fmla="*/ 0 w 127000"/>
                <a:gd name="connsiteY2" fmla="*/ 63500 h 127000"/>
                <a:gd name="connsiteX3" fmla="*/ 63500 w 127000"/>
                <a:gd name="connsiteY3" fmla="*/ 0 h 127000"/>
                <a:gd name="connsiteX4" fmla="*/ 127000 w 127000"/>
                <a:gd name="connsiteY4" fmla="*/ 635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0" h="127000">
                  <a:moveTo>
                    <a:pt x="127000" y="63500"/>
                  </a:moveTo>
                  <a:cubicBezTo>
                    <a:pt x="127000" y="98570"/>
                    <a:pt x="98570" y="127000"/>
                    <a:pt x="63500" y="127000"/>
                  </a:cubicBezTo>
                  <a:cubicBezTo>
                    <a:pt x="28430" y="127000"/>
                    <a:pt x="0" y="98570"/>
                    <a:pt x="0" y="63500"/>
                  </a:cubicBezTo>
                  <a:cubicBezTo>
                    <a:pt x="0" y="28430"/>
                    <a:pt x="28430" y="0"/>
                    <a:pt x="63500" y="0"/>
                  </a:cubicBezTo>
                  <a:cubicBezTo>
                    <a:pt x="98570" y="0"/>
                    <a:pt x="127000" y="28430"/>
                    <a:pt x="127000" y="635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33EF8625-51A7-19E6-0288-6A81A410C129}"/>
                </a:ext>
              </a:extLst>
            </p:cNvPr>
            <p:cNvSpPr txBox="1"/>
            <p:nvPr/>
          </p:nvSpPr>
          <p:spPr>
            <a:xfrm>
              <a:off x="1369060" y="5180330"/>
              <a:ext cx="65662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Digital Check - Identificazione aree di miglioramento e soluzioni mirate</a:t>
              </a:r>
            </a:p>
          </p:txBody>
        </p:sp>
      </p:grpSp>
      <p:grpSp>
        <p:nvGrpSpPr>
          <p:cNvPr id="37" name="Elemento grafico 2">
            <a:extLst>
              <a:ext uri="{FF2B5EF4-FFF2-40B4-BE49-F238E27FC236}">
                <a16:creationId xmlns:a16="http://schemas.microsoft.com/office/drawing/2014/main" id="{FAC5AB78-DC29-55F2-731E-DF8528DA1AE5}"/>
              </a:ext>
            </a:extLst>
          </p:cNvPr>
          <p:cNvGrpSpPr/>
          <p:nvPr/>
        </p:nvGrpSpPr>
        <p:grpSpPr>
          <a:xfrm>
            <a:off x="1273064" y="5439093"/>
            <a:ext cx="5750693" cy="338554"/>
            <a:chOff x="1206500" y="5561330"/>
            <a:chExt cx="5750693" cy="338554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3941616F-243D-B399-47CB-1377949E98BF}"/>
                </a:ext>
              </a:extLst>
            </p:cNvPr>
            <p:cNvSpPr/>
            <p:nvPr/>
          </p:nvSpPr>
          <p:spPr>
            <a:xfrm>
              <a:off x="1206500" y="5651500"/>
              <a:ext cx="127000" cy="127000"/>
            </a:xfrm>
            <a:custGeom>
              <a:avLst/>
              <a:gdLst>
                <a:gd name="connsiteX0" fmla="*/ 127000 w 127000"/>
                <a:gd name="connsiteY0" fmla="*/ 63500 h 127000"/>
                <a:gd name="connsiteX1" fmla="*/ 63500 w 127000"/>
                <a:gd name="connsiteY1" fmla="*/ 127000 h 127000"/>
                <a:gd name="connsiteX2" fmla="*/ 0 w 127000"/>
                <a:gd name="connsiteY2" fmla="*/ 63500 h 127000"/>
                <a:gd name="connsiteX3" fmla="*/ 63500 w 127000"/>
                <a:gd name="connsiteY3" fmla="*/ 0 h 127000"/>
                <a:gd name="connsiteX4" fmla="*/ 127000 w 127000"/>
                <a:gd name="connsiteY4" fmla="*/ 635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0" h="127000">
                  <a:moveTo>
                    <a:pt x="127000" y="63500"/>
                  </a:moveTo>
                  <a:cubicBezTo>
                    <a:pt x="127000" y="98570"/>
                    <a:pt x="98570" y="127000"/>
                    <a:pt x="63500" y="127000"/>
                  </a:cubicBezTo>
                  <a:cubicBezTo>
                    <a:pt x="28430" y="127000"/>
                    <a:pt x="0" y="98570"/>
                    <a:pt x="0" y="63500"/>
                  </a:cubicBezTo>
                  <a:cubicBezTo>
                    <a:pt x="0" y="28430"/>
                    <a:pt x="28430" y="0"/>
                    <a:pt x="63500" y="0"/>
                  </a:cubicBezTo>
                  <a:cubicBezTo>
                    <a:pt x="98570" y="0"/>
                    <a:pt x="127000" y="28430"/>
                    <a:pt x="127000" y="635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22357E41-BE5F-4870-41EC-0187846DBD3B}"/>
                </a:ext>
              </a:extLst>
            </p:cNvPr>
            <p:cNvSpPr txBox="1"/>
            <p:nvPr/>
          </p:nvSpPr>
          <p:spPr>
            <a:xfrm>
              <a:off x="1369060" y="5561330"/>
              <a:ext cx="55881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Progettazione e implementazione Agenti AI - chiavi in mano</a:t>
              </a:r>
            </a:p>
          </p:txBody>
        </p:sp>
      </p:grpSp>
      <p:grpSp>
        <p:nvGrpSpPr>
          <p:cNvPr id="40" name="Elemento grafico 2">
            <a:extLst>
              <a:ext uri="{FF2B5EF4-FFF2-40B4-BE49-F238E27FC236}">
                <a16:creationId xmlns:a16="http://schemas.microsoft.com/office/drawing/2014/main" id="{BD83F002-D638-9BF0-0259-3E0B1B08F29D}"/>
              </a:ext>
            </a:extLst>
          </p:cNvPr>
          <p:cNvGrpSpPr/>
          <p:nvPr/>
        </p:nvGrpSpPr>
        <p:grpSpPr>
          <a:xfrm>
            <a:off x="1273064" y="5820093"/>
            <a:ext cx="5101733" cy="338554"/>
            <a:chOff x="1206500" y="5942330"/>
            <a:chExt cx="5101733" cy="338554"/>
          </a:xfrm>
        </p:grpSpPr>
        <p:sp>
          <p:nvSpPr>
            <p:cNvPr id="41" name="Figura a mano libera 40">
              <a:extLst>
                <a:ext uri="{FF2B5EF4-FFF2-40B4-BE49-F238E27FC236}">
                  <a16:creationId xmlns:a16="http://schemas.microsoft.com/office/drawing/2014/main" id="{645D66AD-25D9-A7C5-9C54-CDE772404959}"/>
                </a:ext>
              </a:extLst>
            </p:cNvPr>
            <p:cNvSpPr/>
            <p:nvPr/>
          </p:nvSpPr>
          <p:spPr>
            <a:xfrm>
              <a:off x="1206500" y="6032500"/>
              <a:ext cx="127000" cy="127000"/>
            </a:xfrm>
            <a:custGeom>
              <a:avLst/>
              <a:gdLst>
                <a:gd name="connsiteX0" fmla="*/ 127000 w 127000"/>
                <a:gd name="connsiteY0" fmla="*/ 63500 h 127000"/>
                <a:gd name="connsiteX1" fmla="*/ 63500 w 127000"/>
                <a:gd name="connsiteY1" fmla="*/ 127000 h 127000"/>
                <a:gd name="connsiteX2" fmla="*/ 0 w 127000"/>
                <a:gd name="connsiteY2" fmla="*/ 63500 h 127000"/>
                <a:gd name="connsiteX3" fmla="*/ 63500 w 127000"/>
                <a:gd name="connsiteY3" fmla="*/ 0 h 127000"/>
                <a:gd name="connsiteX4" fmla="*/ 127000 w 127000"/>
                <a:gd name="connsiteY4" fmla="*/ 635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00" h="127000">
                  <a:moveTo>
                    <a:pt x="127000" y="63500"/>
                  </a:moveTo>
                  <a:cubicBezTo>
                    <a:pt x="127000" y="98570"/>
                    <a:pt x="98570" y="127000"/>
                    <a:pt x="63500" y="127000"/>
                  </a:cubicBezTo>
                  <a:cubicBezTo>
                    <a:pt x="28430" y="127000"/>
                    <a:pt x="0" y="98570"/>
                    <a:pt x="0" y="63500"/>
                  </a:cubicBezTo>
                  <a:cubicBezTo>
                    <a:pt x="0" y="28430"/>
                    <a:pt x="28430" y="0"/>
                    <a:pt x="63500" y="0"/>
                  </a:cubicBezTo>
                  <a:cubicBezTo>
                    <a:pt x="98570" y="0"/>
                    <a:pt x="127000" y="28430"/>
                    <a:pt x="127000" y="635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0DBDC341-928E-D184-1740-47CD48FF7FD0}"/>
                </a:ext>
              </a:extLst>
            </p:cNvPr>
            <p:cNvSpPr txBox="1"/>
            <p:nvPr/>
          </p:nvSpPr>
          <p:spPr>
            <a:xfrm>
              <a:off x="1369060" y="5942330"/>
              <a:ext cx="4939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Mantenimento degli agenti e miglioramento costante</a:t>
              </a:r>
            </a:p>
          </p:txBody>
        </p:sp>
      </p:grpSp>
      <p:sp>
        <p:nvSpPr>
          <p:cNvPr id="43" name="Figura a mano libera 42">
            <a:extLst>
              <a:ext uri="{FF2B5EF4-FFF2-40B4-BE49-F238E27FC236}">
                <a16:creationId xmlns:a16="http://schemas.microsoft.com/office/drawing/2014/main" id="{7CF1A3B6-B145-2149-C3A6-AF92EE6A247A}"/>
              </a:ext>
            </a:extLst>
          </p:cNvPr>
          <p:cNvSpPr/>
          <p:nvPr/>
        </p:nvSpPr>
        <p:spPr>
          <a:xfrm>
            <a:off x="0" y="6477000"/>
            <a:ext cx="12192000" cy="381000"/>
          </a:xfrm>
          <a:custGeom>
            <a:avLst/>
            <a:gdLst>
              <a:gd name="connsiteX0" fmla="*/ 0 w 12192000"/>
              <a:gd name="connsiteY0" fmla="*/ 0 h 381000"/>
              <a:gd name="connsiteX1" fmla="*/ 12192000 w 12192000"/>
              <a:gd name="connsiteY1" fmla="*/ 0 h 381000"/>
              <a:gd name="connsiteX2" fmla="*/ 12192000 w 12192000"/>
              <a:gd name="connsiteY2" fmla="*/ 381000 h 381000"/>
              <a:gd name="connsiteX3" fmla="*/ 0 w 121920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1000">
                <a:moveTo>
                  <a:pt x="0" y="0"/>
                </a:moveTo>
                <a:lnTo>
                  <a:pt x="12192000" y="0"/>
                </a:lnTo>
                <a:lnTo>
                  <a:pt x="12192000" y="381000"/>
                </a:lnTo>
                <a:lnTo>
                  <a:pt x="0" y="381000"/>
                </a:lnTo>
                <a:close/>
              </a:path>
            </a:pathLst>
          </a:custGeom>
          <a:solidFill>
            <a:srgbClr val="1E3F2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grpSp>
        <p:nvGrpSpPr>
          <p:cNvPr id="45" name="Elemento grafico 2">
            <a:extLst>
              <a:ext uri="{FF2B5EF4-FFF2-40B4-BE49-F238E27FC236}">
                <a16:creationId xmlns:a16="http://schemas.microsoft.com/office/drawing/2014/main" id="{FDDAC07C-8F26-9AC0-F028-7290D64D2F58}"/>
              </a:ext>
            </a:extLst>
          </p:cNvPr>
          <p:cNvGrpSpPr/>
          <p:nvPr/>
        </p:nvGrpSpPr>
        <p:grpSpPr>
          <a:xfrm>
            <a:off x="3302000" y="3094792"/>
            <a:ext cx="1206500" cy="1270000"/>
            <a:chOff x="1905000" y="3048000"/>
            <a:chExt cx="952500" cy="1270000"/>
          </a:xfrm>
        </p:grpSpPr>
        <p:sp>
          <p:nvSpPr>
            <p:cNvPr id="46" name="Figura a mano libera 45">
              <a:extLst>
                <a:ext uri="{FF2B5EF4-FFF2-40B4-BE49-F238E27FC236}">
                  <a16:creationId xmlns:a16="http://schemas.microsoft.com/office/drawing/2014/main" id="{0082FA09-8167-4433-ECFA-833BFF7388F1}"/>
                </a:ext>
              </a:extLst>
            </p:cNvPr>
            <p:cNvSpPr/>
            <p:nvPr/>
          </p:nvSpPr>
          <p:spPr>
            <a:xfrm>
              <a:off x="1905000" y="3048000"/>
              <a:ext cx="952500" cy="1270000"/>
            </a:xfrm>
            <a:custGeom>
              <a:avLst/>
              <a:gdLst>
                <a:gd name="connsiteX0" fmla="*/ 0 w 952500"/>
                <a:gd name="connsiteY0" fmla="*/ 317500 h 1270000"/>
                <a:gd name="connsiteX1" fmla="*/ 476250 w 952500"/>
                <a:gd name="connsiteY1" fmla="*/ 0 h 1270000"/>
                <a:gd name="connsiteX2" fmla="*/ 952500 w 952500"/>
                <a:gd name="connsiteY2" fmla="*/ 317500 h 1270000"/>
                <a:gd name="connsiteX3" fmla="*/ 952500 w 952500"/>
                <a:gd name="connsiteY3" fmla="*/ 952500 h 1270000"/>
                <a:gd name="connsiteX4" fmla="*/ 476250 w 952500"/>
                <a:gd name="connsiteY4" fmla="*/ 1270000 h 1270000"/>
                <a:gd name="connsiteX5" fmla="*/ 0 w 952500"/>
                <a:gd name="connsiteY5" fmla="*/ 9525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270000">
                  <a:moveTo>
                    <a:pt x="0" y="317500"/>
                  </a:moveTo>
                  <a:lnTo>
                    <a:pt x="476250" y="0"/>
                  </a:lnTo>
                  <a:lnTo>
                    <a:pt x="952500" y="317500"/>
                  </a:lnTo>
                  <a:lnTo>
                    <a:pt x="952500" y="952500"/>
                  </a:lnTo>
                  <a:lnTo>
                    <a:pt x="476250" y="12700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1E3F29">
                <a:alpha val="80000"/>
              </a:srgbClr>
            </a:solidFill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9886D1EA-3325-314D-108F-8AC42CA5375B}"/>
                </a:ext>
              </a:extLst>
            </p:cNvPr>
            <p:cNvSpPr txBox="1"/>
            <p:nvPr/>
          </p:nvSpPr>
          <p:spPr>
            <a:xfrm>
              <a:off x="2032074" y="3496289"/>
              <a:ext cx="712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Agenti AI</a:t>
              </a:r>
            </a:p>
          </p:txBody>
        </p:sp>
      </p:grpSp>
      <p:grpSp>
        <p:nvGrpSpPr>
          <p:cNvPr id="49" name="Elemento grafico 2">
            <a:extLst>
              <a:ext uri="{FF2B5EF4-FFF2-40B4-BE49-F238E27FC236}">
                <a16:creationId xmlns:a16="http://schemas.microsoft.com/office/drawing/2014/main" id="{56BE2B04-CCDB-8A35-D792-6B48EF44DDEC}"/>
              </a:ext>
            </a:extLst>
          </p:cNvPr>
          <p:cNvGrpSpPr/>
          <p:nvPr/>
        </p:nvGrpSpPr>
        <p:grpSpPr>
          <a:xfrm>
            <a:off x="6569456" y="3140918"/>
            <a:ext cx="1241045" cy="1270000"/>
            <a:chOff x="1877728" y="3048000"/>
            <a:chExt cx="979772" cy="1270000"/>
          </a:xfrm>
        </p:grpSpPr>
        <p:sp>
          <p:nvSpPr>
            <p:cNvPr id="50" name="Figura a mano libera 49">
              <a:extLst>
                <a:ext uri="{FF2B5EF4-FFF2-40B4-BE49-F238E27FC236}">
                  <a16:creationId xmlns:a16="http://schemas.microsoft.com/office/drawing/2014/main" id="{39C278A2-1340-517A-AB54-77B466D0775E}"/>
                </a:ext>
              </a:extLst>
            </p:cNvPr>
            <p:cNvSpPr/>
            <p:nvPr/>
          </p:nvSpPr>
          <p:spPr>
            <a:xfrm>
              <a:off x="1905000" y="3048000"/>
              <a:ext cx="952500" cy="1270000"/>
            </a:xfrm>
            <a:custGeom>
              <a:avLst/>
              <a:gdLst>
                <a:gd name="connsiteX0" fmla="*/ 0 w 952500"/>
                <a:gd name="connsiteY0" fmla="*/ 317500 h 1270000"/>
                <a:gd name="connsiteX1" fmla="*/ 476250 w 952500"/>
                <a:gd name="connsiteY1" fmla="*/ 0 h 1270000"/>
                <a:gd name="connsiteX2" fmla="*/ 952500 w 952500"/>
                <a:gd name="connsiteY2" fmla="*/ 317500 h 1270000"/>
                <a:gd name="connsiteX3" fmla="*/ 952500 w 952500"/>
                <a:gd name="connsiteY3" fmla="*/ 952500 h 1270000"/>
                <a:gd name="connsiteX4" fmla="*/ 476250 w 952500"/>
                <a:gd name="connsiteY4" fmla="*/ 1270000 h 1270000"/>
                <a:gd name="connsiteX5" fmla="*/ 0 w 952500"/>
                <a:gd name="connsiteY5" fmla="*/ 952500 h 127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0" h="1270000">
                  <a:moveTo>
                    <a:pt x="0" y="317500"/>
                  </a:moveTo>
                  <a:lnTo>
                    <a:pt x="476250" y="0"/>
                  </a:lnTo>
                  <a:lnTo>
                    <a:pt x="952500" y="317500"/>
                  </a:lnTo>
                  <a:lnTo>
                    <a:pt x="952500" y="952500"/>
                  </a:lnTo>
                  <a:lnTo>
                    <a:pt x="476250" y="1270000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rgbClr val="1E3F29">
                <a:alpha val="80000"/>
              </a:srgbClr>
            </a:solidFill>
            <a:ln w="127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A875527-23B9-CDC7-7456-B72B50D3F1D1}"/>
                </a:ext>
              </a:extLst>
            </p:cNvPr>
            <p:cNvSpPr txBox="1"/>
            <p:nvPr/>
          </p:nvSpPr>
          <p:spPr>
            <a:xfrm>
              <a:off x="1877728" y="3515569"/>
              <a:ext cx="979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4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Digital Check</a:t>
              </a:r>
            </a:p>
          </p:txBody>
        </p:sp>
      </p:grpSp>
      <p:pic>
        <p:nvPicPr>
          <p:cNvPr id="53" name="Immagine 52">
            <a:extLst>
              <a:ext uri="{FF2B5EF4-FFF2-40B4-BE49-F238E27FC236}">
                <a16:creationId xmlns:a16="http://schemas.microsoft.com/office/drawing/2014/main" id="{80823A6E-A85B-1988-4A0B-95DE43C7A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7318" y="6533061"/>
            <a:ext cx="321238" cy="320256"/>
          </a:xfrm>
          <a:prstGeom prst="rect">
            <a:avLst/>
          </a:prstGeom>
        </p:spPr>
      </p:pic>
      <p:pic>
        <p:nvPicPr>
          <p:cNvPr id="54" name="Immagine 53">
            <a:extLst>
              <a:ext uri="{FF2B5EF4-FFF2-40B4-BE49-F238E27FC236}">
                <a16:creationId xmlns:a16="http://schemas.microsoft.com/office/drawing/2014/main" id="{5F953AFD-7E3D-5FD9-0B3D-2B70D6610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754" y="206730"/>
            <a:ext cx="1128952" cy="1125500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F50657E7-E8AE-B7EE-3F9A-7CEB603066B9}"/>
              </a:ext>
            </a:extLst>
          </p:cNvPr>
          <p:cNvSpPr txBox="1"/>
          <p:nvPr/>
        </p:nvSpPr>
        <p:spPr>
          <a:xfrm>
            <a:off x="9807755" y="543581"/>
            <a:ext cx="41549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7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&amp;</a:t>
            </a:r>
          </a:p>
        </p:txBody>
      </p:sp>
      <p:pic>
        <p:nvPicPr>
          <p:cNvPr id="58" name="Immagine 57">
            <a:extLst>
              <a:ext uri="{FF2B5EF4-FFF2-40B4-BE49-F238E27FC236}">
                <a16:creationId xmlns:a16="http://schemas.microsoft.com/office/drawing/2014/main" id="{F8492F6C-FA70-53BE-25BA-AD0E27DBD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0302" y="479219"/>
            <a:ext cx="1495899" cy="636553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5AB0A6D-5DDA-0E77-BE5C-AE0190474B14}"/>
              </a:ext>
            </a:extLst>
          </p:cNvPr>
          <p:cNvSpPr txBox="1"/>
          <p:nvPr/>
        </p:nvSpPr>
        <p:spPr>
          <a:xfrm>
            <a:off x="2794317" y="6520222"/>
            <a:ext cx="660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baseline="0" dirty="0" err="1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www.martes-ai.com</a:t>
            </a:r>
            <a:r>
              <a:rPr lang="en-US" sz="1600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 </a:t>
            </a:r>
            <a:r>
              <a:rPr lang="en-US" sz="16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| </a:t>
            </a:r>
            <a:r>
              <a:rPr lang="en-US" sz="1600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contact@martes-ai.com</a:t>
            </a:r>
            <a:endParaRPr lang="en-US" sz="1600" spc="0" baseline="0" dirty="0">
              <a:ln/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9591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013B732C-1B90-7DCE-599C-33EFF7CC60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6AB44-221F-62C4-62A3-CE00FEB67E38}"/>
              </a:ext>
            </a:extLst>
          </p:cNvPr>
          <p:cNvSpPr txBox="1"/>
          <p:nvPr/>
        </p:nvSpPr>
        <p:spPr>
          <a:xfrm>
            <a:off x="924560" y="323211"/>
            <a:ext cx="5373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32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Esempio di un caso studio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CF105F-D781-C27D-B572-B14911017BB2}"/>
              </a:ext>
            </a:extLst>
          </p:cNvPr>
          <p:cNvSpPr txBox="1"/>
          <p:nvPr/>
        </p:nvSpPr>
        <p:spPr>
          <a:xfrm>
            <a:off x="924560" y="1057181"/>
            <a:ext cx="6801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000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rtl val="0"/>
              </a:rPr>
              <a:t>Classificazione </a:t>
            </a:r>
            <a:r>
              <a:rPr lang="it-IT" sz="200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rtl val="0"/>
              </a:rPr>
              <a:t>richieste </a:t>
            </a:r>
            <a:r>
              <a:rPr lang="it-IT" sz="2000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rtl val="0"/>
              </a:rPr>
              <a:t>intelligente ed automazione email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4B217A-C712-D306-886E-D9737357AA3C}"/>
              </a:ext>
            </a:extLst>
          </p:cNvPr>
          <p:cNvSpPr txBox="1"/>
          <p:nvPr/>
        </p:nvSpPr>
        <p:spPr>
          <a:xfrm>
            <a:off x="929914" y="1404726"/>
            <a:ext cx="427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000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rtl val="0"/>
              </a:rPr>
              <a:t>per la Clinica Oculistica Santa Lucia</a:t>
            </a:r>
          </a:p>
        </p:txBody>
      </p:sp>
      <p:sp>
        <p:nvSpPr>
          <p:cNvPr id="9" name="Figura a mano libera 8">
            <a:extLst>
              <a:ext uri="{FF2B5EF4-FFF2-40B4-BE49-F238E27FC236}">
                <a16:creationId xmlns:a16="http://schemas.microsoft.com/office/drawing/2014/main" id="{185E164F-A73D-932C-1BBA-024D0AB83A8B}"/>
              </a:ext>
            </a:extLst>
          </p:cNvPr>
          <p:cNvSpPr/>
          <p:nvPr/>
        </p:nvSpPr>
        <p:spPr>
          <a:xfrm>
            <a:off x="1016000" y="2032000"/>
            <a:ext cx="3175000" cy="2667000"/>
          </a:xfrm>
          <a:custGeom>
            <a:avLst/>
            <a:gdLst>
              <a:gd name="connsiteX0" fmla="*/ 3111500 w 3175000"/>
              <a:gd name="connsiteY0" fmla="*/ 0 h 2667000"/>
              <a:gd name="connsiteX1" fmla="*/ 3175000 w 3175000"/>
              <a:gd name="connsiteY1" fmla="*/ 0 h 2667000"/>
              <a:gd name="connsiteX2" fmla="*/ 3175000 w 3175000"/>
              <a:gd name="connsiteY2" fmla="*/ 2667000 h 2667000"/>
              <a:gd name="connsiteX3" fmla="*/ 3111500 w 3175000"/>
              <a:gd name="connsiteY3" fmla="*/ 2667000 h 2667000"/>
              <a:gd name="connsiteX4" fmla="*/ 63500 w 3175000"/>
              <a:gd name="connsiteY4" fmla="*/ 2667000 h 2667000"/>
              <a:gd name="connsiteX5" fmla="*/ 0 w 3175000"/>
              <a:gd name="connsiteY5" fmla="*/ 2667000 h 2667000"/>
              <a:gd name="connsiteX6" fmla="*/ 0 w 3175000"/>
              <a:gd name="connsiteY6" fmla="*/ 0 h 2667000"/>
              <a:gd name="connsiteX7" fmla="*/ 63500 w 3175000"/>
              <a:gd name="connsiteY7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2667000">
                <a:moveTo>
                  <a:pt x="3111500" y="0"/>
                </a:moveTo>
                <a:cubicBezTo>
                  <a:pt x="3146570" y="0"/>
                  <a:pt x="3175000" y="0"/>
                  <a:pt x="3175000" y="0"/>
                </a:cubicBezTo>
                <a:lnTo>
                  <a:pt x="3175000" y="2667000"/>
                </a:lnTo>
                <a:cubicBezTo>
                  <a:pt x="3175000" y="2667000"/>
                  <a:pt x="3146570" y="2667000"/>
                  <a:pt x="3111500" y="2667000"/>
                </a:cubicBezTo>
                <a:lnTo>
                  <a:pt x="63500" y="2667000"/>
                </a:lnTo>
                <a:cubicBezTo>
                  <a:pt x="28430" y="2667000"/>
                  <a:pt x="0" y="2667000"/>
                  <a:pt x="0" y="2667000"/>
                </a:cubicBezTo>
                <a:lnTo>
                  <a:pt x="0" y="0"/>
                </a:lnTo>
                <a:cubicBezTo>
                  <a:pt x="0" y="0"/>
                  <a:pt x="28430" y="0"/>
                  <a:pt x="63500" y="0"/>
                </a:cubicBezTo>
                <a:close/>
              </a:path>
            </a:pathLst>
          </a:custGeom>
          <a:solidFill>
            <a:srgbClr val="1E3F29">
              <a:alpha val="20000"/>
            </a:srgbClr>
          </a:solidFill>
          <a:ln w="12700" cap="flat">
            <a:solidFill>
              <a:srgbClr val="1E3F29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7B1CD98-9087-9DE7-2EB8-54E2C2F13BC8}"/>
              </a:ext>
            </a:extLst>
          </p:cNvPr>
          <p:cNvSpPr txBox="1"/>
          <p:nvPr/>
        </p:nvSpPr>
        <p:spPr>
          <a:xfrm>
            <a:off x="1178560" y="2100580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0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Problema</a:t>
            </a:r>
            <a:endParaRPr lang="it-IT" sz="2700" b="1" spc="0" baseline="0" dirty="0">
              <a:ln/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588C84E-CA19-5635-F922-A2D883E8083A}"/>
              </a:ext>
            </a:extLst>
          </p:cNvPr>
          <p:cNvSpPr txBox="1"/>
          <p:nvPr/>
        </p:nvSpPr>
        <p:spPr>
          <a:xfrm>
            <a:off x="1178560" y="252603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6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Gestione </a:t>
            </a:r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manuale</a:t>
            </a:r>
            <a:r>
              <a:rPr lang="it-IT" sz="16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delle email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36698B-D3D8-EBE3-E019-87FD95F5806B}"/>
              </a:ext>
            </a:extLst>
          </p:cNvPr>
          <p:cNvSpPr txBox="1"/>
          <p:nvPr/>
        </p:nvSpPr>
        <p:spPr>
          <a:xfrm>
            <a:off x="1178560" y="278003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6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in </a:t>
            </a:r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arrivo</a:t>
            </a:r>
            <a:r>
              <a:rPr lang="it-IT" sz="16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5EC8E56-0F07-AE93-CD2E-35FEAE5CEEEA}"/>
              </a:ext>
            </a:extLst>
          </p:cNvPr>
          <p:cNvSpPr txBox="1"/>
          <p:nvPr/>
        </p:nvSpPr>
        <p:spPr>
          <a:xfrm>
            <a:off x="1178560" y="316103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6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Elenco </a:t>
            </a:r>
            <a:r>
              <a:rPr lang="it-IT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problemi</a:t>
            </a:r>
            <a:r>
              <a:rPr lang="it-IT" sz="16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F354FB76-9515-214E-D6B2-2A8D2DDB8E39}"/>
              </a:ext>
            </a:extLst>
          </p:cNvPr>
          <p:cNvSpPr/>
          <p:nvPr/>
        </p:nvSpPr>
        <p:spPr>
          <a:xfrm>
            <a:off x="1346200" y="3632200"/>
            <a:ext cx="101600" cy="101600"/>
          </a:xfrm>
          <a:custGeom>
            <a:avLst/>
            <a:gdLst>
              <a:gd name="connsiteX0" fmla="*/ 101600 w 101600"/>
              <a:gd name="connsiteY0" fmla="*/ 50800 h 101600"/>
              <a:gd name="connsiteX1" fmla="*/ 50800 w 101600"/>
              <a:gd name="connsiteY1" fmla="*/ 101600 h 101600"/>
              <a:gd name="connsiteX2" fmla="*/ 0 w 101600"/>
              <a:gd name="connsiteY2" fmla="*/ 50800 h 101600"/>
              <a:gd name="connsiteX3" fmla="*/ 50800 w 101600"/>
              <a:gd name="connsiteY3" fmla="*/ 0 h 101600"/>
              <a:gd name="connsiteX4" fmla="*/ 101600 w 101600"/>
              <a:gd name="connsiteY4" fmla="*/ 508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" h="101600">
                <a:moveTo>
                  <a:pt x="101600" y="50800"/>
                </a:moveTo>
                <a:cubicBezTo>
                  <a:pt x="101600" y="78856"/>
                  <a:pt x="78856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8856" y="0"/>
                  <a:pt x="101600" y="22744"/>
                  <a:pt x="101600" y="50800"/>
                </a:cubicBezTo>
                <a:close/>
              </a:path>
            </a:pathLst>
          </a:custGeom>
          <a:solidFill>
            <a:srgbClr val="1E3F2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DD57E7-180D-852D-98CC-26112466C677}"/>
              </a:ext>
            </a:extLst>
          </p:cNvPr>
          <p:cNvSpPr txBox="1"/>
          <p:nvPr/>
        </p:nvSpPr>
        <p:spPr>
          <a:xfrm>
            <a:off x="1496060" y="3554730"/>
            <a:ext cx="2225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600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Smistamento manuale</a:t>
            </a:r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E6E7B895-9A60-4A75-67E2-C31BE8C7D0D6}"/>
              </a:ext>
            </a:extLst>
          </p:cNvPr>
          <p:cNvSpPr/>
          <p:nvPr/>
        </p:nvSpPr>
        <p:spPr>
          <a:xfrm>
            <a:off x="1346200" y="3949700"/>
            <a:ext cx="101600" cy="101600"/>
          </a:xfrm>
          <a:custGeom>
            <a:avLst/>
            <a:gdLst>
              <a:gd name="connsiteX0" fmla="*/ 101600 w 101600"/>
              <a:gd name="connsiteY0" fmla="*/ 50800 h 101600"/>
              <a:gd name="connsiteX1" fmla="*/ 50800 w 101600"/>
              <a:gd name="connsiteY1" fmla="*/ 101600 h 101600"/>
              <a:gd name="connsiteX2" fmla="*/ 0 w 101600"/>
              <a:gd name="connsiteY2" fmla="*/ 50800 h 101600"/>
              <a:gd name="connsiteX3" fmla="*/ 50800 w 101600"/>
              <a:gd name="connsiteY3" fmla="*/ 0 h 101600"/>
              <a:gd name="connsiteX4" fmla="*/ 101600 w 101600"/>
              <a:gd name="connsiteY4" fmla="*/ 508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" h="101600">
                <a:moveTo>
                  <a:pt x="101600" y="50800"/>
                </a:moveTo>
                <a:cubicBezTo>
                  <a:pt x="101600" y="78856"/>
                  <a:pt x="78856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8856" y="0"/>
                  <a:pt x="101600" y="22744"/>
                  <a:pt x="101600" y="50800"/>
                </a:cubicBezTo>
                <a:close/>
              </a:path>
            </a:pathLst>
          </a:custGeom>
          <a:solidFill>
            <a:srgbClr val="1E3F2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1E64406-5AD2-A234-12A0-C1764FF5E75B}"/>
              </a:ext>
            </a:extLst>
          </p:cNvPr>
          <p:cNvSpPr txBox="1"/>
          <p:nvPr/>
        </p:nvSpPr>
        <p:spPr>
          <a:xfrm>
            <a:off x="1496060" y="3872230"/>
            <a:ext cx="2040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600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Ritardi nelle risposte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64C00BC4-D2AA-ADB1-98BB-3E4A6D71092B}"/>
              </a:ext>
            </a:extLst>
          </p:cNvPr>
          <p:cNvSpPr/>
          <p:nvPr/>
        </p:nvSpPr>
        <p:spPr>
          <a:xfrm>
            <a:off x="1346200" y="4267200"/>
            <a:ext cx="101600" cy="101600"/>
          </a:xfrm>
          <a:custGeom>
            <a:avLst/>
            <a:gdLst>
              <a:gd name="connsiteX0" fmla="*/ 101600 w 101600"/>
              <a:gd name="connsiteY0" fmla="*/ 50800 h 101600"/>
              <a:gd name="connsiteX1" fmla="*/ 50800 w 101600"/>
              <a:gd name="connsiteY1" fmla="*/ 101600 h 101600"/>
              <a:gd name="connsiteX2" fmla="*/ 0 w 101600"/>
              <a:gd name="connsiteY2" fmla="*/ 50800 h 101600"/>
              <a:gd name="connsiteX3" fmla="*/ 50800 w 101600"/>
              <a:gd name="connsiteY3" fmla="*/ 0 h 101600"/>
              <a:gd name="connsiteX4" fmla="*/ 101600 w 101600"/>
              <a:gd name="connsiteY4" fmla="*/ 508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" h="101600">
                <a:moveTo>
                  <a:pt x="101600" y="50800"/>
                </a:moveTo>
                <a:cubicBezTo>
                  <a:pt x="101600" y="78856"/>
                  <a:pt x="78856" y="101600"/>
                  <a:pt x="50800" y="101600"/>
                </a:cubicBezTo>
                <a:cubicBezTo>
                  <a:pt x="22744" y="101600"/>
                  <a:pt x="0" y="78856"/>
                  <a:pt x="0" y="50800"/>
                </a:cubicBezTo>
                <a:cubicBezTo>
                  <a:pt x="0" y="22744"/>
                  <a:pt x="22744" y="0"/>
                  <a:pt x="50800" y="0"/>
                </a:cubicBezTo>
                <a:cubicBezTo>
                  <a:pt x="78856" y="0"/>
                  <a:pt x="101600" y="22744"/>
                  <a:pt x="101600" y="50800"/>
                </a:cubicBezTo>
                <a:close/>
              </a:path>
            </a:pathLst>
          </a:custGeom>
          <a:solidFill>
            <a:srgbClr val="1E3F2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5F96E58-239C-0ACF-57E0-0FF2211A3C68}"/>
              </a:ext>
            </a:extLst>
          </p:cNvPr>
          <p:cNvSpPr txBox="1"/>
          <p:nvPr/>
        </p:nvSpPr>
        <p:spPr>
          <a:xfrm>
            <a:off x="1496060" y="4189730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600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Errori di assegnazione</a:t>
            </a:r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BE177BD0-70A9-69D8-B1C0-535C830BCEC4}"/>
              </a:ext>
            </a:extLst>
          </p:cNvPr>
          <p:cNvSpPr/>
          <p:nvPr/>
        </p:nvSpPr>
        <p:spPr>
          <a:xfrm>
            <a:off x="4594860" y="2173620"/>
            <a:ext cx="6604000" cy="3755360"/>
          </a:xfrm>
          <a:custGeom>
            <a:avLst/>
            <a:gdLst>
              <a:gd name="connsiteX0" fmla="*/ 6540500 w 6604000"/>
              <a:gd name="connsiteY0" fmla="*/ 0 h 2921000"/>
              <a:gd name="connsiteX1" fmla="*/ 6604000 w 6604000"/>
              <a:gd name="connsiteY1" fmla="*/ 0 h 2921000"/>
              <a:gd name="connsiteX2" fmla="*/ 6604000 w 6604000"/>
              <a:gd name="connsiteY2" fmla="*/ 2921000 h 2921000"/>
              <a:gd name="connsiteX3" fmla="*/ 6540500 w 6604000"/>
              <a:gd name="connsiteY3" fmla="*/ 2921000 h 2921000"/>
              <a:gd name="connsiteX4" fmla="*/ 63500 w 6604000"/>
              <a:gd name="connsiteY4" fmla="*/ 2921000 h 2921000"/>
              <a:gd name="connsiteX5" fmla="*/ 0 w 6604000"/>
              <a:gd name="connsiteY5" fmla="*/ 2921000 h 2921000"/>
              <a:gd name="connsiteX6" fmla="*/ 0 w 6604000"/>
              <a:gd name="connsiteY6" fmla="*/ 0 h 2921000"/>
              <a:gd name="connsiteX7" fmla="*/ 63500 w 6604000"/>
              <a:gd name="connsiteY7" fmla="*/ 0 h 292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04000" h="2921000">
                <a:moveTo>
                  <a:pt x="6540500" y="0"/>
                </a:moveTo>
                <a:cubicBezTo>
                  <a:pt x="6575570" y="0"/>
                  <a:pt x="6604000" y="0"/>
                  <a:pt x="6604000" y="0"/>
                </a:cubicBezTo>
                <a:lnTo>
                  <a:pt x="6604000" y="2921000"/>
                </a:lnTo>
                <a:cubicBezTo>
                  <a:pt x="6604000" y="2921000"/>
                  <a:pt x="6575570" y="2921000"/>
                  <a:pt x="6540500" y="2921000"/>
                </a:cubicBezTo>
                <a:lnTo>
                  <a:pt x="63500" y="2921000"/>
                </a:lnTo>
                <a:cubicBezTo>
                  <a:pt x="28430" y="2921000"/>
                  <a:pt x="0" y="2921000"/>
                  <a:pt x="0" y="2921000"/>
                </a:cubicBezTo>
                <a:lnTo>
                  <a:pt x="0" y="0"/>
                </a:lnTo>
                <a:cubicBezTo>
                  <a:pt x="0" y="0"/>
                  <a:pt x="28430" y="0"/>
                  <a:pt x="63500" y="0"/>
                </a:cubicBezTo>
                <a:close/>
              </a:path>
            </a:pathLst>
          </a:custGeom>
          <a:solidFill>
            <a:srgbClr val="1E3F29">
              <a:alpha val="15000"/>
            </a:srgbClr>
          </a:solidFill>
          <a:ln w="12700" cap="flat">
            <a:solidFill>
              <a:srgbClr val="1E3F29"/>
            </a:solidFill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BE6B5F3-101D-84AB-0ACB-13C795D41209}"/>
              </a:ext>
            </a:extLst>
          </p:cNvPr>
          <p:cNvSpPr txBox="1"/>
          <p:nvPr/>
        </p:nvSpPr>
        <p:spPr>
          <a:xfrm>
            <a:off x="4671060" y="2640330"/>
            <a:ext cx="634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Creazione di un Agente AI Classificatore che:</a:t>
            </a:r>
          </a:p>
        </p:txBody>
      </p:sp>
      <p:grpSp>
        <p:nvGrpSpPr>
          <p:cNvPr id="23" name="Elemento grafico 2">
            <a:extLst>
              <a:ext uri="{FF2B5EF4-FFF2-40B4-BE49-F238E27FC236}">
                <a16:creationId xmlns:a16="http://schemas.microsoft.com/office/drawing/2014/main" id="{F07E9086-6317-4FCC-C0A2-B66C96CE079D}"/>
              </a:ext>
            </a:extLst>
          </p:cNvPr>
          <p:cNvGrpSpPr/>
          <p:nvPr/>
        </p:nvGrpSpPr>
        <p:grpSpPr>
          <a:xfrm>
            <a:off x="4762500" y="3180965"/>
            <a:ext cx="3302980" cy="539032"/>
            <a:chOff x="4762500" y="3048000"/>
            <a:chExt cx="3302980" cy="539032"/>
          </a:xfrm>
        </p:grpSpPr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4FC36940-8C4E-6951-3CAC-A8EA09D26FDD}"/>
                </a:ext>
              </a:extLst>
            </p:cNvPr>
            <p:cNvSpPr/>
            <p:nvPr/>
          </p:nvSpPr>
          <p:spPr>
            <a:xfrm>
              <a:off x="4762500" y="3048000"/>
              <a:ext cx="508000" cy="508000"/>
            </a:xfrm>
            <a:custGeom>
              <a:avLst/>
              <a:gdLst>
                <a:gd name="connsiteX0" fmla="*/ 508000 w 508000"/>
                <a:gd name="connsiteY0" fmla="*/ 254000 h 508000"/>
                <a:gd name="connsiteX1" fmla="*/ 254000 w 508000"/>
                <a:gd name="connsiteY1" fmla="*/ 508000 h 508000"/>
                <a:gd name="connsiteX2" fmla="*/ 0 w 508000"/>
                <a:gd name="connsiteY2" fmla="*/ 254000 h 508000"/>
                <a:gd name="connsiteX3" fmla="*/ 254000 w 508000"/>
                <a:gd name="connsiteY3" fmla="*/ 0 h 508000"/>
                <a:gd name="connsiteX4" fmla="*/ 508000 w 508000"/>
                <a:gd name="connsiteY4" fmla="*/ 254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0" h="508000">
                  <a:moveTo>
                    <a:pt x="508000" y="254000"/>
                  </a:moveTo>
                  <a:cubicBezTo>
                    <a:pt x="508000" y="394280"/>
                    <a:pt x="394280" y="508000"/>
                    <a:pt x="254000" y="508000"/>
                  </a:cubicBezTo>
                  <a:cubicBezTo>
                    <a:pt x="113720" y="508000"/>
                    <a:pt x="0" y="394280"/>
                    <a:pt x="0" y="254000"/>
                  </a:cubicBezTo>
                  <a:cubicBezTo>
                    <a:pt x="0" y="113720"/>
                    <a:pt x="113720" y="0"/>
                    <a:pt x="254000" y="0"/>
                  </a:cubicBezTo>
                  <a:cubicBezTo>
                    <a:pt x="394280" y="0"/>
                    <a:pt x="508000" y="113720"/>
                    <a:pt x="508000" y="2540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F1AC2784-D446-500F-B274-610837802DB5}"/>
                </a:ext>
              </a:extLst>
            </p:cNvPr>
            <p:cNvSpPr txBox="1"/>
            <p:nvPr/>
          </p:nvSpPr>
          <p:spPr>
            <a:xfrm>
              <a:off x="4883785" y="318643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76923FB8-0E67-5F70-41AD-D069C962D01F}"/>
                </a:ext>
              </a:extLst>
            </p:cNvPr>
            <p:cNvSpPr txBox="1"/>
            <p:nvPr/>
          </p:nvSpPr>
          <p:spPr>
            <a:xfrm>
              <a:off x="5330436" y="3248478"/>
              <a:ext cx="27350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Analizza ogni email in arrivo</a:t>
              </a:r>
            </a:p>
          </p:txBody>
        </p:sp>
      </p:grpSp>
      <p:grpSp>
        <p:nvGrpSpPr>
          <p:cNvPr id="27" name="Elemento grafico 2">
            <a:extLst>
              <a:ext uri="{FF2B5EF4-FFF2-40B4-BE49-F238E27FC236}">
                <a16:creationId xmlns:a16="http://schemas.microsoft.com/office/drawing/2014/main" id="{598F96CE-8044-2204-DA04-2E2A9A501503}"/>
              </a:ext>
            </a:extLst>
          </p:cNvPr>
          <p:cNvGrpSpPr/>
          <p:nvPr/>
        </p:nvGrpSpPr>
        <p:grpSpPr>
          <a:xfrm>
            <a:off x="4736742" y="4036510"/>
            <a:ext cx="5057189" cy="902434"/>
            <a:chOff x="4762500" y="3556000"/>
            <a:chExt cx="5057189" cy="902434"/>
          </a:xfrm>
        </p:grpSpPr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B17375D0-3025-8873-4E3F-A35354A86A4A}"/>
                </a:ext>
              </a:extLst>
            </p:cNvPr>
            <p:cNvSpPr/>
            <p:nvPr/>
          </p:nvSpPr>
          <p:spPr>
            <a:xfrm>
              <a:off x="4762500" y="3556000"/>
              <a:ext cx="508000" cy="508000"/>
            </a:xfrm>
            <a:custGeom>
              <a:avLst/>
              <a:gdLst>
                <a:gd name="connsiteX0" fmla="*/ 508000 w 508000"/>
                <a:gd name="connsiteY0" fmla="*/ 254000 h 508000"/>
                <a:gd name="connsiteX1" fmla="*/ 254000 w 508000"/>
                <a:gd name="connsiteY1" fmla="*/ 508000 h 508000"/>
                <a:gd name="connsiteX2" fmla="*/ 0 w 508000"/>
                <a:gd name="connsiteY2" fmla="*/ 254000 h 508000"/>
                <a:gd name="connsiteX3" fmla="*/ 254000 w 508000"/>
                <a:gd name="connsiteY3" fmla="*/ 0 h 508000"/>
                <a:gd name="connsiteX4" fmla="*/ 508000 w 508000"/>
                <a:gd name="connsiteY4" fmla="*/ 254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0" h="508000">
                  <a:moveTo>
                    <a:pt x="508000" y="254000"/>
                  </a:moveTo>
                  <a:cubicBezTo>
                    <a:pt x="508000" y="394280"/>
                    <a:pt x="394280" y="508000"/>
                    <a:pt x="254000" y="508000"/>
                  </a:cubicBezTo>
                  <a:cubicBezTo>
                    <a:pt x="113720" y="508000"/>
                    <a:pt x="0" y="394280"/>
                    <a:pt x="0" y="254000"/>
                  </a:cubicBezTo>
                  <a:cubicBezTo>
                    <a:pt x="0" y="113720"/>
                    <a:pt x="113720" y="0"/>
                    <a:pt x="254000" y="0"/>
                  </a:cubicBezTo>
                  <a:cubicBezTo>
                    <a:pt x="394280" y="0"/>
                    <a:pt x="508000" y="113720"/>
                    <a:pt x="508000" y="2540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13CB0D50-AFFB-5278-67E2-E7E7D159B169}"/>
                </a:ext>
              </a:extLst>
            </p:cNvPr>
            <p:cNvSpPr txBox="1"/>
            <p:nvPr/>
          </p:nvSpPr>
          <p:spPr>
            <a:xfrm>
              <a:off x="4883785" y="369443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5C1B854-F476-AEB7-BD2E-1FE3E627A327}"/>
                </a:ext>
              </a:extLst>
            </p:cNvPr>
            <p:cNvSpPr txBox="1"/>
            <p:nvPr/>
          </p:nvSpPr>
          <p:spPr>
            <a:xfrm>
              <a:off x="5369560" y="3618230"/>
              <a:ext cx="30556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Classifica in 6 categorie distinte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940E5CDB-554C-11BA-02AF-2B56496161B2}"/>
                </a:ext>
              </a:extLst>
            </p:cNvPr>
            <p:cNvSpPr txBox="1"/>
            <p:nvPr/>
          </p:nvSpPr>
          <p:spPr>
            <a:xfrm>
              <a:off x="5369560" y="3897630"/>
              <a:ext cx="44501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(Domande, Appuntamenti, Spam, Candidature,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4EB1BC62-5BC3-9F2E-DBA6-985EF5432B56}"/>
                </a:ext>
              </a:extLst>
            </p:cNvPr>
            <p:cNvSpPr txBox="1"/>
            <p:nvPr/>
          </p:nvSpPr>
          <p:spPr>
            <a:xfrm>
              <a:off x="5369560" y="4119880"/>
              <a:ext cx="26114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Reclami, Amministrazione)</a:t>
              </a:r>
            </a:p>
          </p:txBody>
        </p:sp>
      </p:grpSp>
      <p:grpSp>
        <p:nvGrpSpPr>
          <p:cNvPr id="33" name="Elemento grafico 2">
            <a:extLst>
              <a:ext uri="{FF2B5EF4-FFF2-40B4-BE49-F238E27FC236}">
                <a16:creationId xmlns:a16="http://schemas.microsoft.com/office/drawing/2014/main" id="{63165DF3-3CA5-FF27-BC38-1D60CEC91E29}"/>
              </a:ext>
            </a:extLst>
          </p:cNvPr>
          <p:cNvGrpSpPr/>
          <p:nvPr/>
        </p:nvGrpSpPr>
        <p:grpSpPr>
          <a:xfrm>
            <a:off x="4762500" y="5119698"/>
            <a:ext cx="4265434" cy="654784"/>
            <a:chOff x="4762500" y="4445000"/>
            <a:chExt cx="4265434" cy="654784"/>
          </a:xfrm>
        </p:grpSpPr>
        <p:sp>
          <p:nvSpPr>
            <p:cNvPr id="34" name="Figura a mano libera 33">
              <a:extLst>
                <a:ext uri="{FF2B5EF4-FFF2-40B4-BE49-F238E27FC236}">
                  <a16:creationId xmlns:a16="http://schemas.microsoft.com/office/drawing/2014/main" id="{A7AC3553-CF49-63BD-75AA-C5EAE9425C8A}"/>
                </a:ext>
              </a:extLst>
            </p:cNvPr>
            <p:cNvSpPr/>
            <p:nvPr/>
          </p:nvSpPr>
          <p:spPr>
            <a:xfrm>
              <a:off x="4762500" y="4445000"/>
              <a:ext cx="508000" cy="508000"/>
            </a:xfrm>
            <a:custGeom>
              <a:avLst/>
              <a:gdLst>
                <a:gd name="connsiteX0" fmla="*/ 508000 w 508000"/>
                <a:gd name="connsiteY0" fmla="*/ 254000 h 508000"/>
                <a:gd name="connsiteX1" fmla="*/ 254000 w 508000"/>
                <a:gd name="connsiteY1" fmla="*/ 508000 h 508000"/>
                <a:gd name="connsiteX2" fmla="*/ 0 w 508000"/>
                <a:gd name="connsiteY2" fmla="*/ 254000 h 508000"/>
                <a:gd name="connsiteX3" fmla="*/ 254000 w 508000"/>
                <a:gd name="connsiteY3" fmla="*/ 0 h 508000"/>
                <a:gd name="connsiteX4" fmla="*/ 508000 w 508000"/>
                <a:gd name="connsiteY4" fmla="*/ 254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000" h="508000">
                  <a:moveTo>
                    <a:pt x="508000" y="254000"/>
                  </a:moveTo>
                  <a:cubicBezTo>
                    <a:pt x="508000" y="394280"/>
                    <a:pt x="394280" y="508000"/>
                    <a:pt x="254000" y="508000"/>
                  </a:cubicBezTo>
                  <a:cubicBezTo>
                    <a:pt x="113720" y="508000"/>
                    <a:pt x="0" y="394280"/>
                    <a:pt x="0" y="254000"/>
                  </a:cubicBezTo>
                  <a:cubicBezTo>
                    <a:pt x="0" y="113720"/>
                    <a:pt x="113720" y="0"/>
                    <a:pt x="254000" y="0"/>
                  </a:cubicBezTo>
                  <a:cubicBezTo>
                    <a:pt x="394280" y="0"/>
                    <a:pt x="508000" y="113720"/>
                    <a:pt x="508000" y="2540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14ED6334-06ED-0410-F780-5C4C6E1D4BD8}"/>
                </a:ext>
              </a:extLst>
            </p:cNvPr>
            <p:cNvSpPr txBox="1"/>
            <p:nvPr/>
          </p:nvSpPr>
          <p:spPr>
            <a:xfrm>
              <a:off x="4883785" y="458343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7A805424-048D-1005-D14C-4D632BB900A4}"/>
                </a:ext>
              </a:extLst>
            </p:cNvPr>
            <p:cNvSpPr txBox="1"/>
            <p:nvPr/>
          </p:nvSpPr>
          <p:spPr>
            <a:xfrm>
              <a:off x="5369560" y="4507230"/>
              <a:ext cx="3414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Instrada automaticamente ai reparti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EF4295E7-B5C3-B314-6B3E-14D146C6429A}"/>
                </a:ext>
              </a:extLst>
            </p:cNvPr>
            <p:cNvSpPr txBox="1"/>
            <p:nvPr/>
          </p:nvSpPr>
          <p:spPr>
            <a:xfrm>
              <a:off x="5369560" y="4761230"/>
              <a:ext cx="36583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di competenza con accuratezza &gt;95%</a:t>
              </a:r>
            </a:p>
          </p:txBody>
        </p:sp>
      </p:grpSp>
      <p:sp>
        <p:nvSpPr>
          <p:cNvPr id="38" name="Figura a mano libera 37">
            <a:extLst>
              <a:ext uri="{FF2B5EF4-FFF2-40B4-BE49-F238E27FC236}">
                <a16:creationId xmlns:a16="http://schemas.microsoft.com/office/drawing/2014/main" id="{B9D6C9C5-B1DA-5EBD-CE16-F0BEFB4DE62A}"/>
              </a:ext>
            </a:extLst>
          </p:cNvPr>
          <p:cNvSpPr/>
          <p:nvPr/>
        </p:nvSpPr>
        <p:spPr>
          <a:xfrm>
            <a:off x="1016000" y="4953000"/>
            <a:ext cx="3175000" cy="1341120"/>
          </a:xfrm>
          <a:custGeom>
            <a:avLst/>
            <a:gdLst>
              <a:gd name="connsiteX0" fmla="*/ 3111500 w 3175000"/>
              <a:gd name="connsiteY0" fmla="*/ 0 h 1270000"/>
              <a:gd name="connsiteX1" fmla="*/ 3175000 w 3175000"/>
              <a:gd name="connsiteY1" fmla="*/ 0 h 1270000"/>
              <a:gd name="connsiteX2" fmla="*/ 3175000 w 3175000"/>
              <a:gd name="connsiteY2" fmla="*/ 1270000 h 1270000"/>
              <a:gd name="connsiteX3" fmla="*/ 3111500 w 3175000"/>
              <a:gd name="connsiteY3" fmla="*/ 1270000 h 1270000"/>
              <a:gd name="connsiteX4" fmla="*/ 63500 w 3175000"/>
              <a:gd name="connsiteY4" fmla="*/ 1270000 h 1270000"/>
              <a:gd name="connsiteX5" fmla="*/ 0 w 3175000"/>
              <a:gd name="connsiteY5" fmla="*/ 1270000 h 1270000"/>
              <a:gd name="connsiteX6" fmla="*/ 0 w 3175000"/>
              <a:gd name="connsiteY6" fmla="*/ 0 h 1270000"/>
              <a:gd name="connsiteX7" fmla="*/ 63500 w 3175000"/>
              <a:gd name="connsiteY7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5000" h="1270000">
                <a:moveTo>
                  <a:pt x="3111500" y="0"/>
                </a:moveTo>
                <a:cubicBezTo>
                  <a:pt x="3146570" y="0"/>
                  <a:pt x="3175000" y="0"/>
                  <a:pt x="3175000" y="0"/>
                </a:cubicBezTo>
                <a:lnTo>
                  <a:pt x="3175000" y="1270000"/>
                </a:lnTo>
                <a:cubicBezTo>
                  <a:pt x="3175000" y="1270000"/>
                  <a:pt x="3146570" y="1270000"/>
                  <a:pt x="3111500" y="1270000"/>
                </a:cubicBezTo>
                <a:lnTo>
                  <a:pt x="63500" y="1270000"/>
                </a:lnTo>
                <a:cubicBezTo>
                  <a:pt x="28430" y="1270000"/>
                  <a:pt x="0" y="1270000"/>
                  <a:pt x="0" y="1270000"/>
                </a:cubicBezTo>
                <a:lnTo>
                  <a:pt x="0" y="0"/>
                </a:lnTo>
                <a:cubicBezTo>
                  <a:pt x="0" y="0"/>
                  <a:pt x="28430" y="0"/>
                  <a:pt x="63500" y="0"/>
                </a:cubicBezTo>
                <a:close/>
              </a:path>
            </a:pathLst>
          </a:custGeom>
          <a:solidFill>
            <a:srgbClr val="1E3F29">
              <a:alpha val="60000"/>
            </a:srgb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38F98C5-F270-6B37-767B-03D4436CC3CE}"/>
              </a:ext>
            </a:extLst>
          </p:cNvPr>
          <p:cNvSpPr txBox="1"/>
          <p:nvPr/>
        </p:nvSpPr>
        <p:spPr>
          <a:xfrm>
            <a:off x="1115060" y="5046980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0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Risultati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3E162E8-8AC6-9998-7CEC-58782B2EBE04}"/>
              </a:ext>
            </a:extLst>
          </p:cNvPr>
          <p:cNvSpPr txBox="1"/>
          <p:nvPr/>
        </p:nvSpPr>
        <p:spPr>
          <a:xfrm>
            <a:off x="1115060" y="5396230"/>
            <a:ext cx="2119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600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−60% tempo risposta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F30266F-F163-FEDB-FBBA-8B943B8042FD}"/>
              </a:ext>
            </a:extLst>
          </p:cNvPr>
          <p:cNvSpPr txBox="1"/>
          <p:nvPr/>
        </p:nvSpPr>
        <p:spPr>
          <a:xfrm>
            <a:off x="1115060" y="5650230"/>
            <a:ext cx="2699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600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−50% carico amministrativo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BB8EDAE-FD0C-D462-C8A5-ABE292B03B59}"/>
              </a:ext>
            </a:extLst>
          </p:cNvPr>
          <p:cNvSpPr txBox="1"/>
          <p:nvPr/>
        </p:nvSpPr>
        <p:spPr>
          <a:xfrm>
            <a:off x="1115060" y="5904230"/>
            <a:ext cx="2411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1600" spc="0" baseline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+ Soddisfazione pazienti</a:t>
            </a:r>
          </a:p>
        </p:txBody>
      </p:sp>
      <p:sp>
        <p:nvSpPr>
          <p:cNvPr id="43" name="Figura a mano libera 42">
            <a:extLst>
              <a:ext uri="{FF2B5EF4-FFF2-40B4-BE49-F238E27FC236}">
                <a16:creationId xmlns:a16="http://schemas.microsoft.com/office/drawing/2014/main" id="{AD716694-8683-6160-AB49-17912F6FD730}"/>
              </a:ext>
            </a:extLst>
          </p:cNvPr>
          <p:cNvSpPr/>
          <p:nvPr/>
        </p:nvSpPr>
        <p:spPr>
          <a:xfrm>
            <a:off x="0" y="6477000"/>
            <a:ext cx="12192000" cy="381000"/>
          </a:xfrm>
          <a:custGeom>
            <a:avLst/>
            <a:gdLst>
              <a:gd name="connsiteX0" fmla="*/ 0 w 12192000"/>
              <a:gd name="connsiteY0" fmla="*/ 0 h 381000"/>
              <a:gd name="connsiteX1" fmla="*/ 12192000 w 12192000"/>
              <a:gd name="connsiteY1" fmla="*/ 0 h 381000"/>
              <a:gd name="connsiteX2" fmla="*/ 12192000 w 12192000"/>
              <a:gd name="connsiteY2" fmla="*/ 381000 h 381000"/>
              <a:gd name="connsiteX3" fmla="*/ 0 w 12192000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81000">
                <a:moveTo>
                  <a:pt x="0" y="0"/>
                </a:moveTo>
                <a:lnTo>
                  <a:pt x="12192000" y="0"/>
                </a:lnTo>
                <a:lnTo>
                  <a:pt x="12192000" y="381000"/>
                </a:lnTo>
                <a:lnTo>
                  <a:pt x="0" y="381000"/>
                </a:lnTo>
                <a:close/>
              </a:path>
            </a:pathLst>
          </a:custGeom>
          <a:solidFill>
            <a:srgbClr val="1E3F2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CF8F77-2D00-7BAB-FCC6-E182077D56DD}"/>
              </a:ext>
            </a:extLst>
          </p:cNvPr>
          <p:cNvSpPr txBox="1"/>
          <p:nvPr/>
        </p:nvSpPr>
        <p:spPr>
          <a:xfrm>
            <a:off x="7007213" y="2202755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sz="20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Soluzione</a:t>
            </a:r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110D22BB-195D-7814-D90E-D377D837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934" y="225620"/>
            <a:ext cx="3009904" cy="630647"/>
          </a:xfrm>
          <a:prstGeom prst="rect">
            <a:avLst/>
          </a:prstGeom>
        </p:spPr>
      </p:pic>
      <p:sp>
        <p:nvSpPr>
          <p:cNvPr id="48" name="CasellaDiTesto 47">
            <a:hlinkClick r:id="rId3"/>
            <a:extLst>
              <a:ext uri="{FF2B5EF4-FFF2-40B4-BE49-F238E27FC236}">
                <a16:creationId xmlns:a16="http://schemas.microsoft.com/office/drawing/2014/main" id="{314A551E-CEAC-0D0D-ADFC-FE7230E255EB}"/>
              </a:ext>
            </a:extLst>
          </p:cNvPr>
          <p:cNvSpPr txBox="1"/>
          <p:nvPr/>
        </p:nvSpPr>
        <p:spPr>
          <a:xfrm>
            <a:off x="9027934" y="885258"/>
            <a:ext cx="3009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spc="0" baseline="0" dirty="0">
                <a:ln/>
                <a:solidFill>
                  <a:srgbClr val="9685BE"/>
                </a:solidFill>
                <a:latin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Clinica Oculistica Santa Lucia</a:t>
            </a:r>
            <a:endParaRPr lang="it-IT" sz="1400" dirty="0">
              <a:solidFill>
                <a:srgbClr val="9685BE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963B23D-F553-1F86-7850-710C943F6BF3}"/>
              </a:ext>
            </a:extLst>
          </p:cNvPr>
          <p:cNvSpPr txBox="1"/>
          <p:nvPr/>
        </p:nvSpPr>
        <p:spPr>
          <a:xfrm>
            <a:off x="2794317" y="6474093"/>
            <a:ext cx="6603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0" baseline="0" dirty="0" err="1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www.martes-ai.com</a:t>
            </a:r>
            <a:r>
              <a:rPr lang="en-US" sz="1600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 </a:t>
            </a:r>
            <a:r>
              <a:rPr lang="en-US" sz="1600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| </a:t>
            </a:r>
            <a:r>
              <a:rPr lang="en-US" sz="1600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contact@martes-ai.com</a:t>
            </a:r>
            <a:endParaRPr lang="en-US" sz="1600" spc="0" baseline="0" dirty="0">
              <a:ln/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9D0D1208-A56A-7CE0-9989-600391E1D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7318" y="6533061"/>
            <a:ext cx="321238" cy="3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7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4">
            <a:extLst>
              <a:ext uri="{FF2B5EF4-FFF2-40B4-BE49-F238E27FC236}">
                <a16:creationId xmlns:a16="http://schemas.microsoft.com/office/drawing/2014/main" id="{32394D71-4CC0-0CE2-32CA-68E2B9B7C5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EE60F3-9961-CAE5-624A-74BEF4458460}"/>
              </a:ext>
            </a:extLst>
          </p:cNvPr>
          <p:cNvSpPr txBox="1"/>
          <p:nvPr/>
        </p:nvSpPr>
        <p:spPr>
          <a:xfrm>
            <a:off x="683260" y="322228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40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Considerazioni</a:t>
            </a:r>
            <a:r>
              <a:rPr lang="it-IT" sz="36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 Finali</a:t>
            </a:r>
          </a:p>
        </p:txBody>
      </p:sp>
      <p:sp>
        <p:nvSpPr>
          <p:cNvPr id="10" name="Figura a mano libera 9">
            <a:extLst>
              <a:ext uri="{FF2B5EF4-FFF2-40B4-BE49-F238E27FC236}">
                <a16:creationId xmlns:a16="http://schemas.microsoft.com/office/drawing/2014/main" id="{B6EFEF7F-CFFD-705D-8B9A-FF83E53AEC04}"/>
              </a:ext>
            </a:extLst>
          </p:cNvPr>
          <p:cNvSpPr/>
          <p:nvPr/>
        </p:nvSpPr>
        <p:spPr>
          <a:xfrm>
            <a:off x="897889" y="1662430"/>
            <a:ext cx="6985001" cy="2414270"/>
          </a:xfrm>
          <a:custGeom>
            <a:avLst/>
            <a:gdLst>
              <a:gd name="connsiteX0" fmla="*/ 7905750 w 8001000"/>
              <a:gd name="connsiteY0" fmla="*/ 0 h 2032000"/>
              <a:gd name="connsiteX1" fmla="*/ 8001000 w 8001000"/>
              <a:gd name="connsiteY1" fmla="*/ 0 h 2032000"/>
              <a:gd name="connsiteX2" fmla="*/ 8001000 w 8001000"/>
              <a:gd name="connsiteY2" fmla="*/ 2032000 h 2032000"/>
              <a:gd name="connsiteX3" fmla="*/ 7905750 w 8001000"/>
              <a:gd name="connsiteY3" fmla="*/ 2032000 h 2032000"/>
              <a:gd name="connsiteX4" fmla="*/ 95250 w 8001000"/>
              <a:gd name="connsiteY4" fmla="*/ 2032000 h 2032000"/>
              <a:gd name="connsiteX5" fmla="*/ 0 w 8001000"/>
              <a:gd name="connsiteY5" fmla="*/ 2032000 h 2032000"/>
              <a:gd name="connsiteX6" fmla="*/ 0 w 8001000"/>
              <a:gd name="connsiteY6" fmla="*/ 0 h 2032000"/>
              <a:gd name="connsiteX7" fmla="*/ 95250 w 8001000"/>
              <a:gd name="connsiteY7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01000" h="2032000">
                <a:moveTo>
                  <a:pt x="7905750" y="0"/>
                </a:moveTo>
                <a:cubicBezTo>
                  <a:pt x="7958356" y="0"/>
                  <a:pt x="8001000" y="0"/>
                  <a:pt x="8001000" y="0"/>
                </a:cubicBezTo>
                <a:lnTo>
                  <a:pt x="8001000" y="2032000"/>
                </a:lnTo>
                <a:cubicBezTo>
                  <a:pt x="8001000" y="2032000"/>
                  <a:pt x="7958356" y="2032000"/>
                  <a:pt x="7905750" y="2032000"/>
                </a:cubicBezTo>
                <a:lnTo>
                  <a:pt x="95250" y="2032000"/>
                </a:lnTo>
                <a:cubicBezTo>
                  <a:pt x="42645" y="2032000"/>
                  <a:pt x="0" y="2032000"/>
                  <a:pt x="0" y="2032000"/>
                </a:cubicBezTo>
                <a:lnTo>
                  <a:pt x="0" y="0"/>
                </a:lnTo>
                <a:cubicBezTo>
                  <a:pt x="0" y="0"/>
                  <a:pt x="42645" y="0"/>
                  <a:pt x="95250" y="0"/>
                </a:cubicBezTo>
                <a:close/>
              </a:path>
            </a:pathLst>
          </a:custGeom>
          <a:solidFill>
            <a:srgbClr val="1E3F29">
              <a:alpha val="20000"/>
            </a:srgbClr>
          </a:solidFill>
          <a:ln w="19050" cap="flat">
            <a:solidFill>
              <a:srgbClr val="1E3F29"/>
            </a:solidFill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grpSp>
        <p:nvGrpSpPr>
          <p:cNvPr id="11" name="Elemento grafico 2">
            <a:extLst>
              <a:ext uri="{FF2B5EF4-FFF2-40B4-BE49-F238E27FC236}">
                <a16:creationId xmlns:a16="http://schemas.microsoft.com/office/drawing/2014/main" id="{34DB7D76-8E86-6AF8-8960-BC01694ED5AE}"/>
              </a:ext>
            </a:extLst>
          </p:cNvPr>
          <p:cNvGrpSpPr/>
          <p:nvPr/>
        </p:nvGrpSpPr>
        <p:grpSpPr>
          <a:xfrm>
            <a:off x="1337941" y="1971859"/>
            <a:ext cx="4900614" cy="338554"/>
            <a:chOff x="2463800" y="2938780"/>
            <a:chExt cx="4900614" cy="338554"/>
          </a:xfrm>
        </p:grpSpPr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EA867624-2F15-040B-2EA5-4A4DDD6E505B}"/>
                </a:ext>
              </a:extLst>
            </p:cNvPr>
            <p:cNvSpPr/>
            <p:nvPr/>
          </p:nvSpPr>
          <p:spPr>
            <a:xfrm>
              <a:off x="2463800" y="3035300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BA06EB08-5C6E-0546-BB9E-B9F5F917980F}"/>
                </a:ext>
              </a:extLst>
            </p:cNvPr>
            <p:cNvSpPr txBox="1"/>
            <p:nvPr/>
          </p:nvSpPr>
          <p:spPr>
            <a:xfrm>
              <a:off x="2702560" y="2938780"/>
              <a:ext cx="46618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L'AI potenzia, non sostituisce l'interazione umana</a:t>
              </a:r>
            </a:p>
          </p:txBody>
        </p:sp>
      </p:grpSp>
      <p:grpSp>
        <p:nvGrpSpPr>
          <p:cNvPr id="14" name="Elemento grafico 2">
            <a:extLst>
              <a:ext uri="{FF2B5EF4-FFF2-40B4-BE49-F238E27FC236}">
                <a16:creationId xmlns:a16="http://schemas.microsoft.com/office/drawing/2014/main" id="{574D72A1-D5F9-E1F1-1900-E354CEF47333}"/>
              </a:ext>
            </a:extLst>
          </p:cNvPr>
          <p:cNvGrpSpPr/>
          <p:nvPr/>
        </p:nvGrpSpPr>
        <p:grpSpPr>
          <a:xfrm>
            <a:off x="1337941" y="2416359"/>
            <a:ext cx="5397545" cy="338554"/>
            <a:chOff x="2463800" y="3383280"/>
            <a:chExt cx="5397545" cy="338554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BB2FE473-966A-2D09-54C4-794F77538183}"/>
                </a:ext>
              </a:extLst>
            </p:cNvPr>
            <p:cNvSpPr/>
            <p:nvPr/>
          </p:nvSpPr>
          <p:spPr>
            <a:xfrm>
              <a:off x="2463800" y="3479800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07140E89-58C4-0CC3-BD62-C22E51371CF6}"/>
                </a:ext>
              </a:extLst>
            </p:cNvPr>
            <p:cNvSpPr txBox="1"/>
            <p:nvPr/>
          </p:nvSpPr>
          <p:spPr>
            <a:xfrm>
              <a:off x="2702560" y="3383280"/>
              <a:ext cx="51587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Monitoraggio continuo e personalizzazione = successo</a:t>
              </a:r>
            </a:p>
          </p:txBody>
        </p:sp>
      </p:grpSp>
      <p:grpSp>
        <p:nvGrpSpPr>
          <p:cNvPr id="17" name="Elemento grafico 2">
            <a:extLst>
              <a:ext uri="{FF2B5EF4-FFF2-40B4-BE49-F238E27FC236}">
                <a16:creationId xmlns:a16="http://schemas.microsoft.com/office/drawing/2014/main" id="{1B1D3544-8871-09C9-45E7-A139C47EC85D}"/>
              </a:ext>
            </a:extLst>
          </p:cNvPr>
          <p:cNvGrpSpPr/>
          <p:nvPr/>
        </p:nvGrpSpPr>
        <p:grpSpPr>
          <a:xfrm>
            <a:off x="1337941" y="2860859"/>
            <a:ext cx="4796418" cy="338554"/>
            <a:chOff x="2463800" y="3827780"/>
            <a:chExt cx="4796418" cy="338554"/>
          </a:xfrm>
        </p:grpSpPr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A7B4ADC0-AFB2-F1A7-17C3-50C23FCF8112}"/>
                </a:ext>
              </a:extLst>
            </p:cNvPr>
            <p:cNvSpPr/>
            <p:nvPr/>
          </p:nvSpPr>
          <p:spPr>
            <a:xfrm>
              <a:off x="2463800" y="3924300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A4CDF59A-F093-196E-B124-ED90605FB2E7}"/>
                </a:ext>
              </a:extLst>
            </p:cNvPr>
            <p:cNvSpPr txBox="1"/>
            <p:nvPr/>
          </p:nvSpPr>
          <p:spPr>
            <a:xfrm>
              <a:off x="2702560" y="3827780"/>
              <a:ext cx="45576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Applicazione dell'AI in sanità = vantaggi concreti</a:t>
              </a:r>
            </a:p>
          </p:txBody>
        </p:sp>
      </p:grpSp>
      <p:grpSp>
        <p:nvGrpSpPr>
          <p:cNvPr id="20" name="Elemento grafico 2">
            <a:extLst>
              <a:ext uri="{FF2B5EF4-FFF2-40B4-BE49-F238E27FC236}">
                <a16:creationId xmlns:a16="http://schemas.microsoft.com/office/drawing/2014/main" id="{14C0B8CD-6A2A-9701-5827-A5297180EF86}"/>
              </a:ext>
            </a:extLst>
          </p:cNvPr>
          <p:cNvGrpSpPr/>
          <p:nvPr/>
        </p:nvGrpSpPr>
        <p:grpSpPr>
          <a:xfrm>
            <a:off x="1337941" y="3305359"/>
            <a:ext cx="6417054" cy="338554"/>
            <a:chOff x="2463800" y="4272280"/>
            <a:chExt cx="6417054" cy="338554"/>
          </a:xfrm>
        </p:grpSpPr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C46AEE94-5348-7BDD-39AA-FD49172856AC}"/>
                </a:ext>
              </a:extLst>
            </p:cNvPr>
            <p:cNvSpPr/>
            <p:nvPr/>
          </p:nvSpPr>
          <p:spPr>
            <a:xfrm>
              <a:off x="2463800" y="4368800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sz="160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5984C21-A34A-362D-4F6D-3C3DBBB02635}"/>
                </a:ext>
              </a:extLst>
            </p:cNvPr>
            <p:cNvSpPr txBox="1"/>
            <p:nvPr/>
          </p:nvSpPr>
          <p:spPr>
            <a:xfrm>
              <a:off x="2702560" y="4272280"/>
              <a:ext cx="6178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1600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Riduzione carico amministrativo e aumento soddisfazione pazienti</a:t>
              </a:r>
            </a:p>
          </p:txBody>
        </p:sp>
      </p:grpSp>
      <p:grpSp>
        <p:nvGrpSpPr>
          <p:cNvPr id="23" name="Elemento grafico 2">
            <a:extLst>
              <a:ext uri="{FF2B5EF4-FFF2-40B4-BE49-F238E27FC236}">
                <a16:creationId xmlns:a16="http://schemas.microsoft.com/office/drawing/2014/main" id="{555052A3-A380-9D9B-4371-F88B9D821569}"/>
              </a:ext>
            </a:extLst>
          </p:cNvPr>
          <p:cNvGrpSpPr/>
          <p:nvPr/>
        </p:nvGrpSpPr>
        <p:grpSpPr>
          <a:xfrm>
            <a:off x="897889" y="4817089"/>
            <a:ext cx="4776632" cy="939505"/>
            <a:chOff x="4508500" y="5080000"/>
            <a:chExt cx="3175000" cy="635000"/>
          </a:xfrm>
        </p:grpSpPr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82B69525-B7E3-4BEC-02BD-F0EF0D42EF88}"/>
                </a:ext>
              </a:extLst>
            </p:cNvPr>
            <p:cNvSpPr/>
            <p:nvPr/>
          </p:nvSpPr>
          <p:spPr>
            <a:xfrm>
              <a:off x="4508500" y="5080000"/>
              <a:ext cx="3175000" cy="635000"/>
            </a:xfrm>
            <a:custGeom>
              <a:avLst/>
              <a:gdLst>
                <a:gd name="connsiteX0" fmla="*/ 2857500 w 3175000"/>
                <a:gd name="connsiteY0" fmla="*/ 0 h 635000"/>
                <a:gd name="connsiteX1" fmla="*/ 3175000 w 3175000"/>
                <a:gd name="connsiteY1" fmla="*/ 0 h 635000"/>
                <a:gd name="connsiteX2" fmla="*/ 3175000 w 3175000"/>
                <a:gd name="connsiteY2" fmla="*/ 635000 h 635000"/>
                <a:gd name="connsiteX3" fmla="*/ 2857500 w 3175000"/>
                <a:gd name="connsiteY3" fmla="*/ 635000 h 635000"/>
                <a:gd name="connsiteX4" fmla="*/ 317500 w 3175000"/>
                <a:gd name="connsiteY4" fmla="*/ 635000 h 635000"/>
                <a:gd name="connsiteX5" fmla="*/ 0 w 3175000"/>
                <a:gd name="connsiteY5" fmla="*/ 635000 h 635000"/>
                <a:gd name="connsiteX6" fmla="*/ 0 w 3175000"/>
                <a:gd name="connsiteY6" fmla="*/ 0 h 635000"/>
                <a:gd name="connsiteX7" fmla="*/ 317500 w 317500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5000" h="635000">
                  <a:moveTo>
                    <a:pt x="2857500" y="0"/>
                  </a:moveTo>
                  <a:cubicBezTo>
                    <a:pt x="3032851" y="0"/>
                    <a:pt x="3175000" y="0"/>
                    <a:pt x="3175000" y="0"/>
                  </a:cubicBezTo>
                  <a:lnTo>
                    <a:pt x="3175000" y="635000"/>
                  </a:lnTo>
                  <a:cubicBezTo>
                    <a:pt x="3175000" y="635000"/>
                    <a:pt x="3032851" y="635000"/>
                    <a:pt x="2857500" y="635000"/>
                  </a:cubicBezTo>
                  <a:lnTo>
                    <a:pt x="317500" y="635000"/>
                  </a:lnTo>
                  <a:cubicBezTo>
                    <a:pt x="142149" y="635000"/>
                    <a:pt x="0" y="635000"/>
                    <a:pt x="0" y="635000"/>
                  </a:cubicBezTo>
                  <a:lnTo>
                    <a:pt x="0" y="0"/>
                  </a:lnTo>
                  <a:cubicBezTo>
                    <a:pt x="0" y="0"/>
                    <a:pt x="142149" y="0"/>
                    <a:pt x="317500" y="0"/>
                  </a:cubicBezTo>
                  <a:close/>
                </a:path>
              </a:pathLst>
            </a:custGeom>
            <a:solidFill>
              <a:srgbClr val="1E3F2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690AC93B-2896-1E65-FCE2-E2014592752F}"/>
                </a:ext>
              </a:extLst>
            </p:cNvPr>
            <p:cNvSpPr/>
            <p:nvPr/>
          </p:nvSpPr>
          <p:spPr>
            <a:xfrm>
              <a:off x="4508500" y="5080000"/>
              <a:ext cx="3175000" cy="635000"/>
            </a:xfrm>
            <a:custGeom>
              <a:avLst/>
              <a:gdLst>
                <a:gd name="connsiteX0" fmla="*/ 2857500 w 3175000"/>
                <a:gd name="connsiteY0" fmla="*/ 0 h 635000"/>
                <a:gd name="connsiteX1" fmla="*/ 3175000 w 3175000"/>
                <a:gd name="connsiteY1" fmla="*/ 0 h 635000"/>
                <a:gd name="connsiteX2" fmla="*/ 3175000 w 3175000"/>
                <a:gd name="connsiteY2" fmla="*/ 635000 h 635000"/>
                <a:gd name="connsiteX3" fmla="*/ 2857500 w 3175000"/>
                <a:gd name="connsiteY3" fmla="*/ 635000 h 635000"/>
                <a:gd name="connsiteX4" fmla="*/ 317500 w 3175000"/>
                <a:gd name="connsiteY4" fmla="*/ 635000 h 635000"/>
                <a:gd name="connsiteX5" fmla="*/ 0 w 3175000"/>
                <a:gd name="connsiteY5" fmla="*/ 635000 h 635000"/>
                <a:gd name="connsiteX6" fmla="*/ 0 w 3175000"/>
                <a:gd name="connsiteY6" fmla="*/ 0 h 635000"/>
                <a:gd name="connsiteX7" fmla="*/ 317500 w 3175000"/>
                <a:gd name="connsiteY7" fmla="*/ 0 h 63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75000" h="635000">
                  <a:moveTo>
                    <a:pt x="2857500" y="0"/>
                  </a:moveTo>
                  <a:cubicBezTo>
                    <a:pt x="3032851" y="0"/>
                    <a:pt x="3175000" y="0"/>
                    <a:pt x="3175000" y="0"/>
                  </a:cubicBezTo>
                  <a:lnTo>
                    <a:pt x="3175000" y="635000"/>
                  </a:lnTo>
                  <a:cubicBezTo>
                    <a:pt x="3175000" y="635000"/>
                    <a:pt x="3032851" y="635000"/>
                    <a:pt x="2857500" y="635000"/>
                  </a:cubicBezTo>
                  <a:lnTo>
                    <a:pt x="317500" y="635000"/>
                  </a:lnTo>
                  <a:cubicBezTo>
                    <a:pt x="142149" y="635000"/>
                    <a:pt x="0" y="635000"/>
                    <a:pt x="0" y="635000"/>
                  </a:cubicBezTo>
                  <a:lnTo>
                    <a:pt x="0" y="0"/>
                  </a:lnTo>
                  <a:cubicBezTo>
                    <a:pt x="0" y="0"/>
                    <a:pt x="142149" y="0"/>
                    <a:pt x="317500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6615B408-4C33-400A-8F0D-C8CB80AB498D}"/>
                </a:ext>
              </a:extLst>
            </p:cNvPr>
            <p:cNvSpPr txBox="1"/>
            <p:nvPr/>
          </p:nvSpPr>
          <p:spPr>
            <a:xfrm>
              <a:off x="4683760" y="5218430"/>
              <a:ext cx="2818130" cy="370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it-IT" sz="3000" b="1" spc="0" baseline="0" dirty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Prenota una chiamata</a:t>
              </a:r>
            </a:p>
          </p:txBody>
        </p:sp>
      </p:grpSp>
      <p:sp>
        <p:nvSpPr>
          <p:cNvPr id="31" name="Figura a mano libera 30">
            <a:extLst>
              <a:ext uri="{FF2B5EF4-FFF2-40B4-BE49-F238E27FC236}">
                <a16:creationId xmlns:a16="http://schemas.microsoft.com/office/drawing/2014/main" id="{62C39BAD-1DEC-FBA6-5757-2CC365159A2D}"/>
              </a:ext>
            </a:extLst>
          </p:cNvPr>
          <p:cNvSpPr/>
          <p:nvPr/>
        </p:nvSpPr>
        <p:spPr>
          <a:xfrm>
            <a:off x="0" y="6350000"/>
            <a:ext cx="12192000" cy="508000"/>
          </a:xfrm>
          <a:custGeom>
            <a:avLst/>
            <a:gdLst>
              <a:gd name="connsiteX0" fmla="*/ 0 w 12192000"/>
              <a:gd name="connsiteY0" fmla="*/ 0 h 508000"/>
              <a:gd name="connsiteX1" fmla="*/ 12192000 w 12192000"/>
              <a:gd name="connsiteY1" fmla="*/ 0 h 508000"/>
              <a:gd name="connsiteX2" fmla="*/ 12192000 w 12192000"/>
              <a:gd name="connsiteY2" fmla="*/ 508000 h 508000"/>
              <a:gd name="connsiteX3" fmla="*/ 0 w 12192000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8000">
                <a:moveTo>
                  <a:pt x="0" y="0"/>
                </a:moveTo>
                <a:lnTo>
                  <a:pt x="12192000" y="0"/>
                </a:lnTo>
                <a:lnTo>
                  <a:pt x="12192000" y="508000"/>
                </a:lnTo>
                <a:lnTo>
                  <a:pt x="0" y="508000"/>
                </a:lnTo>
                <a:close/>
              </a:path>
            </a:pathLst>
          </a:custGeom>
          <a:solidFill>
            <a:srgbClr val="1E3F2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6F9468F-EEE2-30E5-648D-17A58B9D1101}"/>
              </a:ext>
            </a:extLst>
          </p:cNvPr>
          <p:cNvSpPr txBox="1"/>
          <p:nvPr/>
        </p:nvSpPr>
        <p:spPr>
          <a:xfrm>
            <a:off x="2791142" y="6419334"/>
            <a:ext cx="660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0" baseline="0" dirty="0" err="1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www.martes-ai.com</a:t>
            </a:r>
            <a:r>
              <a:rPr lang="en-US" spc="0" baseline="0" dirty="0">
                <a:ln/>
                <a:solidFill>
                  <a:srgbClr val="4FA56B"/>
                </a:solidFill>
                <a:latin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 </a:t>
            </a:r>
            <a:r>
              <a:rPr lang="en-US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| </a:t>
            </a:r>
            <a:r>
              <a:rPr lang="en-US" spc="0" baseline="0" dirty="0" err="1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contact@martes-ai.com</a:t>
            </a:r>
            <a:endParaRPr lang="en-US" spc="0" baseline="0" dirty="0">
              <a:ln/>
              <a:solidFill>
                <a:srgbClr val="FFFFFF"/>
              </a:solidFill>
              <a:latin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35606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373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Belli Contarini</dc:creator>
  <cp:lastModifiedBy>Andrea Belli Contarini</cp:lastModifiedBy>
  <cp:revision>1</cp:revision>
  <dcterms:created xsi:type="dcterms:W3CDTF">2025-05-13T12:31:14Z</dcterms:created>
  <dcterms:modified xsi:type="dcterms:W3CDTF">2025-05-13T13:46:50Z</dcterms:modified>
</cp:coreProperties>
</file>