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rgbClr val="F55E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rgbClr val="F55E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3044880" y="1449720"/>
            <a:ext cx="3054240" cy="115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eCLAT Transpiler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96360" y="3267000"/>
            <a:ext cx="2950920" cy="70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Progetto e realizzazione di un Transpiler per la programmazione di dataplane eBPF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523080" y="1134000"/>
            <a:ext cx="8271720" cy="30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Negli ultimi anni le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Programmable Networks 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hanno acquisito un ruolo sempre più importante.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Basti pensare ad attività come il monitoraggio e la sicurezza di rete.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kernel Linux 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è stato da sempre un luogo ideale per tali attività, nonostante fosse poco pratico, in quanto era richiesta la modifica del codice sorgente del kernel o il caricamento di moduli aggiuntivi.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Il framework eBPF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 permette di eseguire programmi,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scritti in C o assembly,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 in modalità sandbox nel kernel Linux.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eBPF presenta alcune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carenze 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e problematiche: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A40"/>
              </a:buClr>
              <a:buSzPts val="1300"/>
              <a:buFont typeface="Arial"/>
              <a:buChar char="❏"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limiti dovuti alla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fase di verifica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 (numero limitato di istruzioni, jump, ecc.);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A40"/>
              </a:buClr>
              <a:buSzPts val="1300"/>
              <a:buFont typeface="Arial"/>
              <a:buChar char="❏"/>
            </a:pP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inesistenza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 di chiamate a funzione vere e proprie (eBPF implementa le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Tail-Call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Programmable Networks - eBPF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311760" y="51516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Le astrazioni di HIKe e eCLAT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3784320" y="1369440"/>
            <a:ext cx="504792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Per ovviare ad alcune di queste carenze, il netgroup di Tor Vergata ha progettato la </a:t>
            </a:r>
            <a:r>
              <a:rPr b="1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HIKe VM.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HIKe</a:t>
            </a:r>
            <a:r>
              <a:rPr b="0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 consente di comporre ed eseguire programmi eBPF/HIKe utilizzando il pattern di chiamata di funzione tradizionale.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La logica per concatenare i programmi HIKe è contenuta in script di alto livello chiamati </a:t>
            </a:r>
            <a:r>
              <a:rPr b="1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HIKe Chain.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Per facilitare maggiormente la sviluppo di funzioni di rete con HIKe il netgroup di Tor Vergata ha proposto il framework </a:t>
            </a:r>
            <a:r>
              <a:rPr b="1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eCLAT</a:t>
            </a:r>
            <a:r>
              <a:rPr b="0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, fornendo un’ulteriore livello di  astrazione.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eCLAT </a:t>
            </a:r>
            <a:r>
              <a:rPr b="0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semplifica il riutilizzo delle componenti e la programmazione spostandola dal C o da linguaggio assembly, verso script di alto livello </a:t>
            </a:r>
            <a:r>
              <a:rPr b="1" i="0" lang="en-US" sz="12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simil Python.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60" y="1568880"/>
            <a:ext cx="2988720" cy="287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311760" y="23868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Architettura Transpiler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401400" y="3110400"/>
            <a:ext cx="8341200" cy="30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Il Transpiler eCLAT può essere suddiviso in tre parti, ovvero: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A40"/>
              </a:buClr>
              <a:buSzPts val="1300"/>
              <a:buFont typeface="Arial"/>
              <a:buChar char="❏"/>
            </a:pP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Lexer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: prende in input lo script eCLAT e restituisce la lista dei token;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A40"/>
              </a:buClr>
              <a:buSzPts val="1300"/>
              <a:buFont typeface="Arial"/>
              <a:buChar char="❏"/>
            </a:pP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: prende in input la lista dei token e restituisce l’albero sintattico;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A40"/>
              </a:buClr>
              <a:buSzPts val="1300"/>
              <a:buFont typeface="Arial"/>
              <a:buChar char="❏"/>
            </a:pP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AST (Abstract Syntax Tree)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: viene eseguita una visita dell’albero per effettuare la traduzione.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433080" y="864720"/>
            <a:ext cx="8398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Uno dei moduli principali di eCLAT è il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Transpiler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, il suo compito è quello di tradurre gli script eCLAT in codice C (ristretto) equivalente e automatizzare il processo di sviluppo di un’applicazione HIKe.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72271" l="0" r="12552" t="0"/>
          <a:stretch/>
        </p:blipFill>
        <p:spPr>
          <a:xfrm>
            <a:off x="1634400" y="1632600"/>
            <a:ext cx="5996160" cy="1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La grammatica degli script eCLAT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4417920" y="1663920"/>
            <a:ext cx="4515120" cy="30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La grammatica del linguaggio di programmazione eCLAT è un sottoinsieme di quella di Python 3.9.5, ( con in più delle piccole aggiunte come i tipi </a:t>
            </a:r>
            <a:r>
              <a:rPr b="0" i="0" lang="en-US" sz="1300" u="none" cap="none" strike="noStrike">
                <a:solidFill>
                  <a:srgbClr val="343A40"/>
                </a:solidFill>
                <a:latin typeface="Courier New"/>
                <a:ea typeface="Courier New"/>
                <a:cs typeface="Courier New"/>
                <a:sym typeface="Courier New"/>
              </a:rPr>
              <a:t>u8, s8, u16, s16,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 ecc.).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La grammatica del linguaggio eCLAT è definita nella forma </a:t>
            </a:r>
            <a:r>
              <a:rPr b="1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EBNF 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(Extended Backus–Naur Form), una notazione meta-sintattica per le grammatiche Context-Free.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Conta più di </a:t>
            </a:r>
            <a:r>
              <a:rPr b="0" i="1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60 simboli terminali </a:t>
            </a:r>
            <a:r>
              <a:rPr b="0" i="0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(Token) e circa </a:t>
            </a:r>
            <a:r>
              <a:rPr b="0" i="1" lang="en-US" sz="1300" u="none" cap="none" strike="noStrike">
                <a:solidFill>
                  <a:srgbClr val="343A40"/>
                </a:solidFill>
                <a:latin typeface="Arial"/>
                <a:ea typeface="Arial"/>
                <a:cs typeface="Arial"/>
                <a:sym typeface="Arial"/>
              </a:rPr>
              <a:t>20 regole di produzione.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60" y="1445400"/>
            <a:ext cx="3998880" cy="2829960"/>
          </a:xfrm>
          <a:prstGeom prst="rect">
            <a:avLst/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20" y="1600920"/>
            <a:ext cx="3632040" cy="2675160"/>
          </a:xfrm>
          <a:prstGeom prst="rect">
            <a:avLst/>
          </a:prstGeom>
          <a:noFill/>
          <a:ln cap="flat" cmpd="sng" w="284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32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Traduzione script eCLAT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4024440" y="2792160"/>
            <a:ext cx="654120" cy="3268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840" y="1058040"/>
            <a:ext cx="4159800" cy="3794760"/>
          </a:xfrm>
          <a:prstGeom prst="rect">
            <a:avLst/>
          </a:prstGeom>
          <a:noFill/>
          <a:ln cap="flat" cmpd="sng" w="284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32"/>
          <p:cNvSpPr/>
          <p:nvPr/>
        </p:nvSpPr>
        <p:spPr>
          <a:xfrm>
            <a:off x="3526920" y="1644120"/>
            <a:ext cx="50040" cy="30276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/>
          <p:nvPr/>
        </p:nvSpPr>
        <p:spPr>
          <a:xfrm>
            <a:off x="3526920" y="2011320"/>
            <a:ext cx="50040" cy="30276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2"/>
          <p:cNvSpPr/>
          <p:nvPr/>
        </p:nvSpPr>
        <p:spPr>
          <a:xfrm>
            <a:off x="3513240" y="2573640"/>
            <a:ext cx="77760" cy="164376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/>
          <p:nvPr/>
        </p:nvSpPr>
        <p:spPr>
          <a:xfrm>
            <a:off x="8716320" y="1132920"/>
            <a:ext cx="77760" cy="46764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/>
          <p:nvPr/>
        </p:nvSpPr>
        <p:spPr>
          <a:xfrm>
            <a:off x="8730000" y="1774080"/>
            <a:ext cx="50040" cy="30204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/>
          <p:nvPr/>
        </p:nvSpPr>
        <p:spPr>
          <a:xfrm>
            <a:off x="8697240" y="2249640"/>
            <a:ext cx="115920" cy="231192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55E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2"/>
          <p:cNvSpPr/>
          <p:nvPr/>
        </p:nvSpPr>
        <p:spPr>
          <a:xfrm rot="-591000">
            <a:off x="1204200" y="242964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/>
          <p:nvPr/>
        </p:nvSpPr>
        <p:spPr>
          <a:xfrm rot="-591000">
            <a:off x="6801120" y="214920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/>
          <p:nvPr/>
        </p:nvSpPr>
        <p:spPr>
          <a:xfrm rot="-591000">
            <a:off x="1906560" y="172440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 rot="-591000">
            <a:off x="6960600" y="136800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 rot="-591000">
            <a:off x="3409920" y="250056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 rot="-591000">
            <a:off x="8402760" y="250056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 rot="-591000">
            <a:off x="1836720" y="377424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 rot="-591000">
            <a:off x="8613000" y="3695400"/>
            <a:ext cx="283680" cy="1414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5E61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311760" y="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Testing del Transpiler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353160" y="946080"/>
            <a:ext cx="8437320" cy="30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L’approccio utilizzato è quello del </a:t>
            </a:r>
            <a:r>
              <a:rPr b="1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Testing delle Partizioni</a:t>
            </a: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Sono state individuate due classi di equivalenza:</a:t>
            </a:r>
            <a:endParaRPr b="0" i="0" sz="13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840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330"/>
              <a:buFont typeface="Arial"/>
              <a:buChar char="❏"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insieme degli script </a:t>
            </a:r>
            <a:r>
              <a:rPr b="0" i="1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di input considerati validi</a:t>
            </a: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3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840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330"/>
              <a:buFont typeface="Arial"/>
              <a:buChar char="❏"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insieme degli script </a:t>
            </a:r>
            <a:r>
              <a:rPr b="0" i="1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di input considerati non validi</a:t>
            </a: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3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Gli insiemi possono essere suddivisi in ulteriori classi di equivalenza, corrispondenti alla tipologia di </a:t>
            </a:r>
            <a:r>
              <a:rPr b="1" i="1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da testare.</a:t>
            </a:r>
            <a:endParaRPr b="0" i="0" sz="13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353160" y="626040"/>
            <a:ext cx="843732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Testing delle Partizioni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353160" y="3407040"/>
            <a:ext cx="8437320" cy="125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Insieme iniziale di </a:t>
            </a:r>
            <a:r>
              <a:rPr b="1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programmi HIKe scritti in C</a:t>
            </a: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 dal netgroup di Tor Vergata.</a:t>
            </a:r>
            <a:endParaRPr b="0" i="0" sz="133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Riscritti</a:t>
            </a:r>
            <a:r>
              <a:rPr b="1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 in linguaggio eCLAT</a:t>
            </a: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 e quindi dati in input al Transpiler, per poi confrontare l’output con il codice C originario.</a:t>
            </a:r>
            <a:endParaRPr b="0" i="0" sz="133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Partendo da questo insieme sono stati prodotti altri programmi </a:t>
            </a:r>
            <a:r>
              <a:rPr b="0" i="1" lang="en-US" sz="1330" u="none" cap="none" strike="noStrike">
                <a:solidFill>
                  <a:srgbClr val="5E696C"/>
                </a:solidFill>
                <a:latin typeface="Arial"/>
                <a:ea typeface="Arial"/>
                <a:cs typeface="Arial"/>
                <a:sym typeface="Arial"/>
              </a:rPr>
              <a:t>variando il codice C.</a:t>
            </a:r>
            <a:endParaRPr b="0" i="0" sz="13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353160" y="3041280"/>
            <a:ext cx="843732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55E61"/>
                </a:solidFill>
                <a:latin typeface="Arial"/>
                <a:ea typeface="Arial"/>
                <a:cs typeface="Arial"/>
                <a:sym typeface="Arial"/>
              </a:rPr>
              <a:t>Confronto tra gli script eCLAT e script HIKe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