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3" name="Andrea Berni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21T13:21:32.772">
    <p:pos x="196" y="725"/>
    <p:text>eBPF viene principalmente usato per gestire in modo efficiente, sicuro e flessibile i pacchetti.</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7-05T06:07:26.780">
    <p:pos x="6000" y="0"/>
    <p:text>Lo scripting eCLAT supporta le istruzioni di branching e looping (if, for, while, sebbene nei limiti impostati dal verificatore eBPF), e semplifica l'accesso in lettura e scrittura ai pacchetti (risolvendo automaticamente l'endianess). Le variabili vengono digitate utilizzando la sintassi Python per Syntax for Variable Annotations (PEP 526). I dati restituiti da concatenati sono lunghi 64 bit ma possono essere convertiti in sottotipi più brevi.</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07-22T08:24:50.272">
    <p:pos x="196" y="725"/>
    <p:text>che servono per memorizzare la configurazione e lo stato dei diversi programmi e HIKe.</p:text>
  </p:cm>
  <p:cm authorId="0" idx="13" dt="2021-07-22T08:22:19.353">
    <p:pos x="196" y="825"/>
    <p:text>Non c’è la necessità di interagire direttamente con il codice dei programmi e delle mappe eBPF .</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7-21T14:05:05.985">
    <p:pos x="2505" y="911"/>
    <p:text>XDP è un componente di elaborazione dei pacchetti ad alte prestazioni basato su eBPF fuso nel kernel Linux. Ogni pacchetto in arrivo viene intercettato prima di entrare nello stack di rete di Linux e, soprattutto, prima di allocare le sue strutture dati. Ciò spiega la maggior parte dei benefici in termini di prestazioni.</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7-21T16:44:06.186">
    <p:pos x="196" y="725"/>
    <p:text>la quale assicura che il programma abbia un numero limitato di istruzioni e salti all'indietro, e che non possa andare in crash e terminare sempre. E ciò causa molti errori e falsi positivi.</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1-07-21T12:43:44.204">
    <p:pos x="2416" y="710"/>
    <p:text>Posso fare un programma di rete senza rifare la fase di verifica, in quanto è stata fatta sui programmi HIKe e sulla VM.</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7-21T12:56:05.436">
    <p:pos x="2383" y="725"/>
    <p:text>In quanto c'è ancora la necessità di interagire direttamente con il codice dei programmi e delle mappe eBPF che servono per memorizzare la configurazione e lo stato dei diversi programmi HIKe.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7-19T16:14:19.540">
    <p:pos x="227" y="575"/>
    <p:text>Quindi eCLAT preleva dai programmi HIKe lo schema delle mappe che sono specifiche per ogni programma HIKe e descrivono lo stato necessario per l'esecuzione del programma (i programmi eBPF sono stateless);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7-03T13:36:22.044">
    <p:pos x="272" y="544"/>
    <p:text>questo per essere compatibile con il mondo eBPF/Hike</p:text>
  </p:cm>
  <p:cm authorId="0" idx="8" dt="2021-07-05T06:54:24.293">
    <p:pos x="252" y="1776"/>
    <p:text>Nell'informatica, un parser LR è un parser di tipo Bottom-up per grammatiche libere da contesto, usate molto di frequente nei compilatori dei linguaggi di programmazione (e degli altri strumenti associati). Un Parser LR legge il proprio input partendo da sinistra (Left) verso destra, producendo una derivazione destra (Rightmost Derivation).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7-20T08:43:05.579">
    <p:pos x="3326" y="1511"/>
    <p:text>funzione che prende come parametro un’altra funzione, aggiunge delle funzionalità e restituisce un’altra funzione, senza appunto, alterare il codice sorgente della funzione passata come parametro.</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7-19T15:33:51.228">
    <p:pos x="2782" y="931"/>
    <p:text>Il motivo di questa scelta è dovuto al fatto che Python gioca un ruolo essenziale nella programmazione di rete. 
Essendo un linguaggio molto usato in tale ambito, l’obiettivo è quello di fornire un ambiente familiare ai programmatori di rete oltre ad un’astrazione di programmazione di alto livello del framework HIKe, nascondendo i dettagli implementativi, visto che tutto il mondo eBPF sottostante e sviluppato interamente in 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archnetworking.techtarget.com/definition/programmable-network-P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5d137b2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5d137b2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5d137b2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5d137b2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b57e97a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5b57e97a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1883413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1883413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e7a51b3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5e7a51b3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5e7a51b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5e7a51b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5e7a51b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5e7a51b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050">
                <a:solidFill>
                  <a:srgbClr val="3C4043"/>
                </a:solidFill>
                <a:highlight>
                  <a:srgbClr val="FFFFFF"/>
                </a:highlight>
                <a:latin typeface="Roboto"/>
                <a:ea typeface="Roboto"/>
                <a:cs typeface="Roboto"/>
                <a:sym typeface="Roboto"/>
              </a:rPr>
              <a:t>Evoluzione delle reti da hardware a software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 sz="1050">
                <a:solidFill>
                  <a:srgbClr val="3C4043"/>
                </a:solidFill>
                <a:highlight>
                  <a:srgbClr val="FFFFFF"/>
                </a:highlight>
                <a:latin typeface="Roboto"/>
                <a:ea typeface="Roboto"/>
                <a:cs typeface="Roboto"/>
                <a:sym typeface="Roboto"/>
              </a:rPr>
              <a:t>si sta affermando il paradigma NP</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 sz="1050">
                <a:solidFill>
                  <a:srgbClr val="3C4043"/>
                </a:solidFill>
                <a:highlight>
                  <a:srgbClr val="FFFFFF"/>
                </a:highlight>
                <a:latin typeface="Roboto"/>
                <a:ea typeface="Roboto"/>
                <a:cs typeface="Roboto"/>
                <a:sym typeface="Roboto"/>
              </a:rPr>
              <a:t>Programmable network</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it" sz="1050">
                <a:solidFill>
                  <a:srgbClr val="1A73E8"/>
                </a:solidFill>
                <a:highlight>
                  <a:srgbClr val="FFFFFF"/>
                </a:highlight>
                <a:uFill>
                  <a:noFill/>
                </a:uFill>
                <a:latin typeface="Roboto"/>
                <a:ea typeface="Roboto"/>
                <a:cs typeface="Roboto"/>
                <a:sym typeface="Roboto"/>
                <a:hlinkClick r:id="rId2">
                  <a:extLst>
                    <a:ext uri="{A12FA001-AC4F-418D-AE19-62706E023703}">
                      <ahyp:hlinkClr val="tx"/>
                    </a:ext>
                  </a:extLst>
                </a:hlinkClick>
              </a:rPr>
              <a:t>https://searchnetworking.techtarget.com/definition/programmable-network-PN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3249e9ef7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3249e9ef7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1100"/>
              <a:buFont typeface="Arial"/>
              <a:buNone/>
            </a:pPr>
            <a:r>
              <a:t/>
            </a:r>
            <a:endParaRPr sz="1300">
              <a:solidFill>
                <a:srgbClr val="343A40"/>
              </a:solidFill>
              <a:highlight>
                <a:schemeClr val="lt1"/>
              </a:highlight>
              <a:latin typeface="Montserrat"/>
              <a:ea typeface="Montserrat"/>
              <a:cs typeface="Montserrat"/>
              <a:sym typeface="Montserrat"/>
            </a:endParaRPr>
          </a:p>
          <a:p>
            <a:pPr indent="0" lvl="0" marL="0" rtl="0" algn="just">
              <a:lnSpc>
                <a:spcPct val="115000"/>
              </a:lnSpc>
              <a:spcBef>
                <a:spcPts val="0"/>
              </a:spcBef>
              <a:spcAft>
                <a:spcPts val="0"/>
              </a:spcAft>
              <a:buNone/>
            </a:pPr>
            <a:r>
              <a:rPr lang="it" sz="1300">
                <a:solidFill>
                  <a:srgbClr val="343A40"/>
                </a:solidFill>
                <a:highlight>
                  <a:schemeClr val="lt1"/>
                </a:highlight>
                <a:latin typeface="Montserrat"/>
                <a:ea typeface="Montserrat"/>
                <a:cs typeface="Montserrat"/>
                <a:sym typeface="Montserrat"/>
              </a:rPr>
              <a:t>I programmi eBPF sono </a:t>
            </a:r>
            <a:r>
              <a:rPr b="1" lang="it" sz="1300">
                <a:solidFill>
                  <a:srgbClr val="343A40"/>
                </a:solidFill>
                <a:highlight>
                  <a:schemeClr val="lt1"/>
                </a:highlight>
                <a:latin typeface="Montserrat"/>
                <a:ea typeface="Montserrat"/>
                <a:cs typeface="Montserrat"/>
                <a:sym typeface="Montserrat"/>
              </a:rPr>
              <a:t>stateless </a:t>
            </a:r>
            <a:r>
              <a:rPr lang="it" sz="1300">
                <a:solidFill>
                  <a:srgbClr val="343A40"/>
                </a:solidFill>
                <a:highlight>
                  <a:schemeClr val="lt1"/>
                </a:highlight>
                <a:latin typeface="Montserrat"/>
                <a:ea typeface="Montserrat"/>
                <a:cs typeface="Montserrat"/>
                <a:sym typeface="Montserrat"/>
              </a:rPr>
              <a:t>per memorizzare lo stato  eBPF fornisce strutture dati chiamate </a:t>
            </a:r>
            <a:r>
              <a:rPr b="1" lang="it" sz="1300">
                <a:solidFill>
                  <a:srgbClr val="343A40"/>
                </a:solidFill>
                <a:highlight>
                  <a:schemeClr val="lt1"/>
                </a:highlight>
                <a:latin typeface="Montserrat"/>
                <a:ea typeface="Montserrat"/>
                <a:cs typeface="Montserrat"/>
                <a:sym typeface="Montserrat"/>
              </a:rPr>
              <a:t>mappe.</a:t>
            </a:r>
            <a:endParaRPr b="1" sz="1300">
              <a:solidFill>
                <a:srgbClr val="343A40"/>
              </a:solidFill>
              <a:highlight>
                <a:schemeClr val="lt1"/>
              </a:highlight>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sz="1300">
              <a:solidFill>
                <a:srgbClr val="343A40"/>
              </a:solidFill>
              <a:highlight>
                <a:schemeClr val="lt1"/>
              </a:highlight>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5e7a51b35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5e7a51b3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3249e9ef7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3249e9ef7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5b57e97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5b57e97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852"/>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3249e9ef7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3249e9ef7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3249e9ef7_0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3249e9ef7_0_1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5d137b2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5d137b2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0.xml"/><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44700" y="1444255"/>
            <a:ext cx="3054600" cy="1169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it"/>
              <a:t>eCLAT Transpiler</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40000" lnSpcReduction="20000"/>
          </a:bodyPr>
          <a:lstStyle/>
          <a:p>
            <a:pPr indent="0" lvl="0" marL="0" rtl="0" algn="l">
              <a:spcBef>
                <a:spcPts val="0"/>
              </a:spcBef>
              <a:spcAft>
                <a:spcPts val="0"/>
              </a:spcAft>
              <a:buNone/>
            </a:pPr>
            <a:r>
              <a:t/>
            </a:r>
            <a:endParaRPr sz="2750"/>
          </a:p>
          <a:p>
            <a:pPr indent="0" lvl="0" marL="0" rtl="0" algn="ctr">
              <a:spcBef>
                <a:spcPts val="0"/>
              </a:spcBef>
              <a:spcAft>
                <a:spcPts val="0"/>
              </a:spcAft>
              <a:buNone/>
            </a:pPr>
            <a:r>
              <a:rPr lang="it" sz="2750"/>
              <a:t>Progetto e realizzazione di un Transpiler per la programmazione di dataplane eBPF</a:t>
            </a:r>
            <a:endParaRPr sz="275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60950"/>
            <a:ext cx="8520600" cy="77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Parser </a:t>
            </a:r>
            <a:endParaRPr/>
          </a:p>
          <a:p>
            <a:pPr indent="0" lvl="0" marL="0" rtl="0" algn="l">
              <a:spcBef>
                <a:spcPts val="0"/>
              </a:spcBef>
              <a:spcAft>
                <a:spcPts val="0"/>
              </a:spcAft>
              <a:buNone/>
            </a:pPr>
            <a:r>
              <a:rPr lang="it" sz="1866"/>
              <a:t>eCLAT Transpiler </a:t>
            </a:r>
            <a:endParaRPr sz="1866"/>
          </a:p>
        </p:txBody>
      </p:sp>
      <p:sp>
        <p:nvSpPr>
          <p:cNvPr id="123" name="Google Shape;123;p22"/>
          <p:cNvSpPr txBox="1"/>
          <p:nvPr>
            <p:ph idx="1" type="body"/>
          </p:nvPr>
        </p:nvSpPr>
        <p:spPr>
          <a:xfrm>
            <a:off x="5281225" y="2399925"/>
            <a:ext cx="3551100" cy="845100"/>
          </a:xfrm>
          <a:prstGeom prst="rect">
            <a:avLst/>
          </a:prstGeom>
        </p:spPr>
        <p:txBody>
          <a:bodyPr anchorCtr="0" anchor="t" bIns="91425" lIns="91425" spcFirstLastPara="1" rIns="91425" wrap="square" tIns="91425">
            <a:spAutoFit/>
          </a:bodyPr>
          <a:lstStyle/>
          <a:p>
            <a:pPr indent="0" lvl="0" marL="0" rtl="0" algn="just">
              <a:spcBef>
                <a:spcPts val="0"/>
              </a:spcBef>
              <a:spcAft>
                <a:spcPts val="1200"/>
              </a:spcAft>
              <a:buNone/>
            </a:pPr>
            <a:r>
              <a:rPr b="1" lang="it" sz="1300">
                <a:solidFill>
                  <a:srgbClr val="343A40"/>
                </a:solidFill>
                <a:latin typeface="Montserrat"/>
                <a:ea typeface="Montserrat"/>
                <a:cs typeface="Montserrat"/>
                <a:sym typeface="Montserrat"/>
              </a:rPr>
              <a:t>rPLY </a:t>
            </a:r>
            <a:r>
              <a:rPr lang="it" sz="1300">
                <a:solidFill>
                  <a:srgbClr val="343A40"/>
                </a:solidFill>
                <a:latin typeface="Montserrat"/>
                <a:ea typeface="Montserrat"/>
                <a:cs typeface="Montserrat"/>
                <a:sym typeface="Montserrat"/>
              </a:rPr>
              <a:t>consente di rappresentare le regole di produzione attraverso il </a:t>
            </a:r>
            <a:r>
              <a:rPr lang="it" sz="1300">
                <a:solidFill>
                  <a:srgbClr val="343A40"/>
                </a:solidFill>
                <a:latin typeface="Montserrat"/>
                <a:ea typeface="Montserrat"/>
                <a:cs typeface="Montserrat"/>
                <a:sym typeface="Montserrat"/>
              </a:rPr>
              <a:t>decoratore </a:t>
            </a:r>
            <a:r>
              <a:rPr lang="it" sz="1300">
                <a:solidFill>
                  <a:srgbClr val="343A40"/>
                </a:solidFill>
                <a:latin typeface="Courier New"/>
                <a:ea typeface="Courier New"/>
                <a:cs typeface="Courier New"/>
                <a:sym typeface="Courier New"/>
              </a:rPr>
              <a:t>production()</a:t>
            </a:r>
            <a:r>
              <a:rPr lang="it" sz="1300">
                <a:solidFill>
                  <a:srgbClr val="343A40"/>
                </a:solidFill>
                <a:latin typeface="Montserrat"/>
                <a:ea typeface="Montserrat"/>
                <a:cs typeface="Montserrat"/>
                <a:sym typeface="Montserrat"/>
              </a:rPr>
              <a:t>.</a:t>
            </a:r>
            <a:endParaRPr sz="1300">
              <a:solidFill>
                <a:srgbClr val="343A40"/>
              </a:solidFill>
              <a:latin typeface="Montserrat"/>
              <a:ea typeface="Montserrat"/>
              <a:cs typeface="Montserrat"/>
              <a:sym typeface="Montserrat"/>
            </a:endParaRPr>
          </a:p>
        </p:txBody>
      </p:sp>
      <p:pic>
        <p:nvPicPr>
          <p:cNvPr id="124" name="Google Shape;124;p22"/>
          <p:cNvPicPr preferRelativeResize="0"/>
          <p:nvPr/>
        </p:nvPicPr>
        <p:blipFill>
          <a:blip r:embed="rId4">
            <a:alphaModFix/>
          </a:blip>
          <a:stretch>
            <a:fillRect/>
          </a:stretch>
        </p:blipFill>
        <p:spPr>
          <a:xfrm>
            <a:off x="284725" y="1135900"/>
            <a:ext cx="4791026" cy="2109125"/>
          </a:xfrm>
          <a:prstGeom prst="rect">
            <a:avLst/>
          </a:prstGeom>
          <a:noFill/>
          <a:ln cap="flat" cmpd="sng" w="9525">
            <a:solidFill>
              <a:schemeClr val="lt1"/>
            </a:solidFill>
            <a:prstDash val="solid"/>
            <a:round/>
            <a:headEnd len="sm" w="sm" type="none"/>
            <a:tailEnd len="sm" w="sm" type="none"/>
          </a:ln>
        </p:spPr>
      </p:pic>
      <p:sp>
        <p:nvSpPr>
          <p:cNvPr id="125" name="Google Shape;125;p22"/>
          <p:cNvSpPr txBox="1"/>
          <p:nvPr/>
        </p:nvSpPr>
        <p:spPr>
          <a:xfrm>
            <a:off x="284725" y="3343275"/>
            <a:ext cx="85476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343A40"/>
                </a:solidFill>
                <a:latin typeface="Montserrat"/>
                <a:ea typeface="Montserrat"/>
                <a:cs typeface="Montserrat"/>
                <a:sym typeface="Montserrat"/>
              </a:rPr>
              <a:t>Per ogni </a:t>
            </a:r>
            <a:r>
              <a:rPr b="1" lang="it" sz="1300">
                <a:solidFill>
                  <a:srgbClr val="343A40"/>
                </a:solidFill>
                <a:latin typeface="Montserrat"/>
                <a:ea typeface="Montserrat"/>
                <a:cs typeface="Montserrat"/>
                <a:sym typeface="Montserrat"/>
              </a:rPr>
              <a:t>statement </a:t>
            </a:r>
            <a:r>
              <a:rPr lang="it" sz="1300">
                <a:solidFill>
                  <a:srgbClr val="343A40"/>
                </a:solidFill>
                <a:latin typeface="Montserrat"/>
                <a:ea typeface="Montserrat"/>
                <a:cs typeface="Montserrat"/>
                <a:sym typeface="Montserrat"/>
              </a:rPr>
              <a:t>avremo una funzione preceduta da diverse regole di produzione, che selezionano la lista di Token da passare a quest’ultima, la quale ritorna un oggetto che rappresenta lo statement. </a:t>
            </a:r>
            <a:endParaRPr sz="1300">
              <a:solidFill>
                <a:srgbClr val="343A40"/>
              </a:solidFill>
              <a:latin typeface="Montserrat"/>
              <a:ea typeface="Montserrat"/>
              <a:cs typeface="Montserrat"/>
              <a:sym typeface="Montserrat"/>
            </a:endParaRPr>
          </a:p>
          <a:p>
            <a:pPr indent="0" lvl="0" marL="0" rtl="0" algn="just">
              <a:spcBef>
                <a:spcPts val="0"/>
              </a:spcBef>
              <a:spcAft>
                <a:spcPts val="0"/>
              </a:spcAft>
              <a:buNone/>
            </a:pPr>
            <a:r>
              <a:t/>
            </a:r>
            <a:endParaRPr sz="1300">
              <a:solidFill>
                <a:srgbClr val="343A40"/>
              </a:solidFill>
              <a:latin typeface="Montserrat"/>
              <a:ea typeface="Montserrat"/>
              <a:cs typeface="Montserrat"/>
              <a:sym typeface="Montserrat"/>
            </a:endParaRPr>
          </a:p>
          <a:p>
            <a:pPr indent="0" lvl="0" marL="0" rtl="0" algn="just">
              <a:spcBef>
                <a:spcPts val="0"/>
              </a:spcBef>
              <a:spcAft>
                <a:spcPts val="0"/>
              </a:spcAft>
              <a:buNone/>
            </a:pPr>
            <a:r>
              <a:rPr lang="it" sz="1300">
                <a:solidFill>
                  <a:srgbClr val="343A40"/>
                </a:solidFill>
                <a:latin typeface="Montserrat"/>
                <a:ea typeface="Montserrat"/>
                <a:cs typeface="Montserrat"/>
                <a:sym typeface="Montserrat"/>
              </a:rPr>
              <a:t>Alla fine dell’analisi avremo così un oggetto </a:t>
            </a:r>
            <a:r>
              <a:rPr lang="it" sz="1300">
                <a:solidFill>
                  <a:srgbClr val="343A40"/>
                </a:solidFill>
                <a:latin typeface="Courier New"/>
                <a:ea typeface="Courier New"/>
                <a:cs typeface="Courier New"/>
                <a:sym typeface="Courier New"/>
              </a:rPr>
              <a:t>Program,</a:t>
            </a:r>
            <a:r>
              <a:rPr lang="it" sz="1300">
                <a:solidFill>
                  <a:srgbClr val="343A40"/>
                </a:solidFill>
                <a:latin typeface="Montserrat"/>
                <a:ea typeface="Montserrat"/>
                <a:cs typeface="Montserrat"/>
                <a:sym typeface="Montserrat"/>
              </a:rPr>
              <a:t> corrispondente alla radice dell’AST,</a:t>
            </a:r>
            <a:r>
              <a:rPr lang="it" sz="1300">
                <a:solidFill>
                  <a:srgbClr val="343A40"/>
                </a:solidFill>
                <a:latin typeface="Courier New"/>
                <a:ea typeface="Courier New"/>
                <a:cs typeface="Courier New"/>
                <a:sym typeface="Courier New"/>
              </a:rPr>
              <a:t> </a:t>
            </a:r>
            <a:r>
              <a:rPr lang="it" sz="1300">
                <a:solidFill>
                  <a:srgbClr val="343A40"/>
                </a:solidFill>
                <a:latin typeface="Montserrat"/>
                <a:ea typeface="Montserrat"/>
                <a:cs typeface="Montserrat"/>
                <a:sym typeface="Montserrat"/>
              </a:rPr>
              <a:t>contenente la lista di tutti gli statement analizzati.</a:t>
            </a:r>
            <a:endParaRPr sz="900">
              <a:solidFill>
                <a:srgbClr val="343A4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5409850" y="1685825"/>
            <a:ext cx="3422400" cy="1385400"/>
          </a:xfrm>
          <a:prstGeom prst="rect">
            <a:avLst/>
          </a:prstGeom>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it" sz="1300">
                <a:solidFill>
                  <a:srgbClr val="343A40"/>
                </a:solidFill>
                <a:latin typeface="Montserrat"/>
                <a:ea typeface="Montserrat"/>
                <a:cs typeface="Montserrat"/>
                <a:sym typeface="Montserrat"/>
              </a:rPr>
              <a:t>Ogni </a:t>
            </a:r>
            <a:r>
              <a:rPr i="1" lang="it" sz="1300">
                <a:solidFill>
                  <a:srgbClr val="343A40"/>
                </a:solidFill>
                <a:latin typeface="Montserrat"/>
                <a:ea typeface="Montserrat"/>
                <a:cs typeface="Montserrat"/>
                <a:sym typeface="Montserrat"/>
              </a:rPr>
              <a:t>nodo dell’AST</a:t>
            </a:r>
            <a:r>
              <a:rPr lang="it" sz="1300">
                <a:solidFill>
                  <a:srgbClr val="343A40"/>
                </a:solidFill>
                <a:latin typeface="Montserrat"/>
                <a:ea typeface="Montserrat"/>
                <a:cs typeface="Montserrat"/>
                <a:sym typeface="Montserrat"/>
              </a:rPr>
              <a:t> corrisponde ad uno </a:t>
            </a:r>
            <a:r>
              <a:rPr b="1" lang="it" sz="1300">
                <a:solidFill>
                  <a:srgbClr val="343A40"/>
                </a:solidFill>
                <a:latin typeface="Montserrat"/>
                <a:ea typeface="Montserrat"/>
                <a:cs typeface="Montserrat"/>
                <a:sym typeface="Montserrat"/>
              </a:rPr>
              <a:t>statement</a:t>
            </a:r>
            <a:r>
              <a:rPr lang="it" sz="1300">
                <a:solidFill>
                  <a:srgbClr val="343A40"/>
                </a:solidFill>
                <a:latin typeface="Montserrat"/>
                <a:ea typeface="Montserrat"/>
                <a:cs typeface="Montserrat"/>
                <a:sym typeface="Montserrat"/>
              </a:rPr>
              <a:t> (rappresentato attraverso un oggetto Python) che avrà un determinato numero di parametri e una funzione per la traduzione dello statement in C. </a:t>
            </a:r>
            <a:endParaRPr sz="1300">
              <a:solidFill>
                <a:srgbClr val="343A40"/>
              </a:solidFill>
              <a:latin typeface="Montserrat"/>
              <a:ea typeface="Montserrat"/>
              <a:cs typeface="Montserrat"/>
              <a:sym typeface="Montserrat"/>
            </a:endParaRPr>
          </a:p>
        </p:txBody>
      </p:sp>
      <p:sp>
        <p:nvSpPr>
          <p:cNvPr id="131" name="Google Shape;131;p23"/>
          <p:cNvSpPr txBox="1"/>
          <p:nvPr>
            <p:ph type="title"/>
          </p:nvPr>
        </p:nvSpPr>
        <p:spPr>
          <a:xfrm>
            <a:off x="311700" y="260950"/>
            <a:ext cx="8520600" cy="77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AST</a:t>
            </a:r>
            <a:endParaRPr/>
          </a:p>
          <a:p>
            <a:pPr indent="0" lvl="0" marL="0" rtl="0" algn="l">
              <a:spcBef>
                <a:spcPts val="0"/>
              </a:spcBef>
              <a:spcAft>
                <a:spcPts val="0"/>
              </a:spcAft>
              <a:buNone/>
            </a:pPr>
            <a:r>
              <a:rPr lang="it" sz="1866"/>
              <a:t>eCLAT Transpiler </a:t>
            </a:r>
            <a:endParaRPr sz="1866"/>
          </a:p>
        </p:txBody>
      </p:sp>
      <p:sp>
        <p:nvSpPr>
          <p:cNvPr id="132" name="Google Shape;132;p23"/>
          <p:cNvSpPr txBox="1"/>
          <p:nvPr/>
        </p:nvSpPr>
        <p:spPr>
          <a:xfrm>
            <a:off x="298200" y="3200075"/>
            <a:ext cx="85476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343A40"/>
                </a:solidFill>
                <a:latin typeface="Montserrat"/>
                <a:ea typeface="Montserrat"/>
                <a:cs typeface="Montserrat"/>
                <a:sym typeface="Montserrat"/>
              </a:rPr>
              <a:t>L’esecuzione dell’albero procede con una visita ricorsiva dei nodi partendo dalla radice (l’oggetto </a:t>
            </a:r>
            <a:r>
              <a:rPr lang="it" sz="1300">
                <a:solidFill>
                  <a:srgbClr val="343A40"/>
                </a:solidFill>
                <a:latin typeface="Courier New"/>
                <a:ea typeface="Courier New"/>
                <a:cs typeface="Courier New"/>
                <a:sym typeface="Courier New"/>
              </a:rPr>
              <a:t>Program</a:t>
            </a:r>
            <a:r>
              <a:rPr lang="it" sz="1300">
                <a:solidFill>
                  <a:srgbClr val="343A40"/>
                </a:solidFill>
                <a:latin typeface="Montserrat"/>
                <a:ea typeface="Montserrat"/>
                <a:cs typeface="Montserrat"/>
                <a:sym typeface="Montserrat"/>
              </a:rPr>
              <a:t>). </a:t>
            </a:r>
            <a:endParaRPr sz="1300">
              <a:solidFill>
                <a:srgbClr val="343A40"/>
              </a:solidFill>
              <a:latin typeface="Montserrat"/>
              <a:ea typeface="Montserrat"/>
              <a:cs typeface="Montserrat"/>
              <a:sym typeface="Montserrat"/>
            </a:endParaRPr>
          </a:p>
          <a:p>
            <a:pPr indent="0" lvl="0" marL="0" rtl="0" algn="just">
              <a:spcBef>
                <a:spcPts val="0"/>
              </a:spcBef>
              <a:spcAft>
                <a:spcPts val="0"/>
              </a:spcAft>
              <a:buNone/>
            </a:pPr>
            <a:r>
              <a:t/>
            </a:r>
            <a:endParaRPr sz="1300">
              <a:solidFill>
                <a:srgbClr val="343A40"/>
              </a:solidFill>
              <a:latin typeface="Montserrat"/>
              <a:ea typeface="Montserrat"/>
              <a:cs typeface="Montserrat"/>
              <a:sym typeface="Montserrat"/>
            </a:endParaRPr>
          </a:p>
          <a:p>
            <a:pPr indent="0" lvl="0" marL="0" rtl="0" algn="just">
              <a:spcBef>
                <a:spcPts val="0"/>
              </a:spcBef>
              <a:spcAft>
                <a:spcPts val="0"/>
              </a:spcAft>
              <a:buNone/>
            </a:pPr>
            <a:r>
              <a:rPr lang="it" sz="1300">
                <a:solidFill>
                  <a:srgbClr val="343A40"/>
                </a:solidFill>
                <a:latin typeface="Montserrat"/>
                <a:ea typeface="Montserrat"/>
                <a:cs typeface="Montserrat"/>
                <a:sym typeface="Montserrat"/>
              </a:rPr>
              <a:t>Ogni volta che un nodo viene visitato viene richiamata la funzione </a:t>
            </a:r>
            <a:r>
              <a:rPr lang="it" sz="1300">
                <a:solidFill>
                  <a:srgbClr val="343A40"/>
                </a:solidFill>
                <a:latin typeface="Courier New"/>
                <a:ea typeface="Courier New"/>
                <a:cs typeface="Courier New"/>
                <a:sym typeface="Courier New"/>
              </a:rPr>
              <a:t>to_c() </a:t>
            </a:r>
            <a:r>
              <a:rPr lang="it" sz="1300">
                <a:solidFill>
                  <a:srgbClr val="343A40"/>
                </a:solidFill>
                <a:latin typeface="Montserrat"/>
                <a:ea typeface="Montserrat"/>
                <a:cs typeface="Montserrat"/>
                <a:sym typeface="Montserrat"/>
              </a:rPr>
              <a:t>che traduce lo statement e ritorna la stringa di codice C, la quale sarà concatenata al resto del codice precedentemente tradotto.</a:t>
            </a:r>
            <a:endParaRPr sz="900">
              <a:solidFill>
                <a:srgbClr val="343A40"/>
              </a:solidFill>
              <a:latin typeface="Montserrat"/>
              <a:ea typeface="Montserrat"/>
              <a:cs typeface="Montserrat"/>
              <a:sym typeface="Montserrat"/>
            </a:endParaRPr>
          </a:p>
        </p:txBody>
      </p:sp>
      <p:pic>
        <p:nvPicPr>
          <p:cNvPr id="133" name="Google Shape;133;p23"/>
          <p:cNvPicPr preferRelativeResize="0"/>
          <p:nvPr/>
        </p:nvPicPr>
        <p:blipFill>
          <a:blip r:embed="rId3">
            <a:alphaModFix/>
          </a:blip>
          <a:stretch>
            <a:fillRect/>
          </a:stretch>
        </p:blipFill>
        <p:spPr>
          <a:xfrm>
            <a:off x="311700" y="1162500"/>
            <a:ext cx="4970470" cy="2000825"/>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La grammatica degli script eCLAT</a:t>
            </a:r>
            <a:endParaRPr/>
          </a:p>
        </p:txBody>
      </p:sp>
      <p:sp>
        <p:nvSpPr>
          <p:cNvPr id="139" name="Google Shape;139;p24"/>
          <p:cNvSpPr txBox="1"/>
          <p:nvPr>
            <p:ph idx="1" type="body"/>
          </p:nvPr>
        </p:nvSpPr>
        <p:spPr>
          <a:xfrm>
            <a:off x="4417900" y="1478275"/>
            <a:ext cx="4515600" cy="3117600"/>
          </a:xfrm>
          <a:prstGeom prst="rect">
            <a:avLst/>
          </a:prstGeom>
        </p:spPr>
        <p:txBody>
          <a:bodyPr anchorCtr="0" anchor="t" bIns="91425" lIns="91425" spcFirstLastPara="1" rIns="91425" wrap="square" tIns="91425">
            <a:spAutoFit/>
          </a:bodyPr>
          <a:lstStyle/>
          <a:p>
            <a:pPr indent="0" lvl="0" marL="0" rtl="0" algn="just">
              <a:lnSpc>
                <a:spcPct val="95000"/>
              </a:lnSpc>
              <a:spcBef>
                <a:spcPts val="0"/>
              </a:spcBef>
              <a:spcAft>
                <a:spcPts val="0"/>
              </a:spcAft>
              <a:buSzPts val="852"/>
              <a:buNone/>
            </a:pPr>
            <a:r>
              <a:rPr lang="it" sz="1300">
                <a:solidFill>
                  <a:srgbClr val="343A40"/>
                </a:solidFill>
                <a:latin typeface="Montserrat"/>
                <a:ea typeface="Montserrat"/>
                <a:cs typeface="Montserrat"/>
                <a:sym typeface="Montserrat"/>
              </a:rPr>
              <a:t>La grammatica del linguaggio di programmazione eCLAT è un sottoinsieme di quella di </a:t>
            </a:r>
            <a:r>
              <a:rPr lang="it" sz="1300">
                <a:solidFill>
                  <a:srgbClr val="343A40"/>
                </a:solidFill>
                <a:latin typeface="Montserrat"/>
                <a:ea typeface="Montserrat"/>
                <a:cs typeface="Montserrat"/>
                <a:sym typeface="Montserrat"/>
              </a:rPr>
              <a:t>Python 3.9.5</a:t>
            </a:r>
            <a:r>
              <a:rPr lang="it" sz="1300">
                <a:solidFill>
                  <a:srgbClr val="343A40"/>
                </a:solidFill>
                <a:latin typeface="Montserrat"/>
                <a:ea typeface="Montserrat"/>
                <a:cs typeface="Montserrat"/>
                <a:sym typeface="Montserrat"/>
              </a:rPr>
              <a:t>.</a:t>
            </a:r>
            <a:r>
              <a:rPr lang="it" sz="1300">
                <a:solidFill>
                  <a:srgbClr val="343A40"/>
                </a:solidFill>
                <a:latin typeface="Montserrat"/>
                <a:ea typeface="Montserrat"/>
                <a:cs typeface="Montserrat"/>
                <a:sym typeface="Montserrat"/>
              </a:rPr>
              <a:t> (con in più delle piccole aggiunte come i tipi </a:t>
            </a:r>
            <a:r>
              <a:rPr lang="it" sz="1300">
                <a:solidFill>
                  <a:srgbClr val="343A40"/>
                </a:solidFill>
                <a:latin typeface="Courier New"/>
                <a:ea typeface="Courier New"/>
                <a:cs typeface="Courier New"/>
                <a:sym typeface="Courier New"/>
              </a:rPr>
              <a:t>u8, </a:t>
            </a:r>
            <a:r>
              <a:rPr lang="it" sz="1300">
                <a:solidFill>
                  <a:srgbClr val="343A40"/>
                </a:solidFill>
                <a:latin typeface="Courier New"/>
                <a:ea typeface="Courier New"/>
                <a:cs typeface="Courier New"/>
                <a:sym typeface="Courier New"/>
              </a:rPr>
              <a:t>s8,</a:t>
            </a:r>
            <a:r>
              <a:rPr lang="it" sz="1300">
                <a:solidFill>
                  <a:srgbClr val="343A40"/>
                </a:solidFill>
                <a:latin typeface="Courier New"/>
                <a:ea typeface="Courier New"/>
                <a:cs typeface="Courier New"/>
                <a:sym typeface="Courier New"/>
              </a:rPr>
              <a:t> u16, s16,</a:t>
            </a:r>
            <a:r>
              <a:rPr lang="it" sz="1300">
                <a:solidFill>
                  <a:srgbClr val="343A40"/>
                </a:solidFill>
                <a:latin typeface="Montserrat"/>
                <a:ea typeface="Montserrat"/>
                <a:cs typeface="Montserrat"/>
                <a:sym typeface="Montserrat"/>
              </a:rPr>
              <a:t> ecc.). </a:t>
            </a:r>
            <a:endParaRPr sz="1300">
              <a:solidFill>
                <a:srgbClr val="343A40"/>
              </a:solidFill>
              <a:latin typeface="Montserrat"/>
              <a:ea typeface="Montserrat"/>
              <a:cs typeface="Montserrat"/>
              <a:sym typeface="Montserrat"/>
            </a:endParaRPr>
          </a:p>
          <a:p>
            <a:pPr indent="0" lvl="0" marL="0" rtl="0" algn="just">
              <a:lnSpc>
                <a:spcPct val="95000"/>
              </a:lnSpc>
              <a:spcBef>
                <a:spcPts val="1200"/>
              </a:spcBef>
              <a:spcAft>
                <a:spcPts val="0"/>
              </a:spcAft>
              <a:buSzPts val="852"/>
              <a:buNone/>
            </a:pPr>
            <a:r>
              <a:rPr lang="it" sz="1300">
                <a:solidFill>
                  <a:srgbClr val="343A40"/>
                </a:solidFill>
                <a:latin typeface="Montserrat"/>
                <a:ea typeface="Montserrat"/>
                <a:cs typeface="Montserrat"/>
                <a:sym typeface="Montserrat"/>
              </a:rPr>
              <a:t>Infatti come in Python le variabili non sono tipizzate e viene usata l’indentazione per la sintassi delle specifiche al posto delle più comuni parentesi.</a:t>
            </a:r>
            <a:endParaRPr sz="1300">
              <a:solidFill>
                <a:srgbClr val="343A40"/>
              </a:solidFill>
              <a:latin typeface="Montserrat"/>
              <a:ea typeface="Montserrat"/>
              <a:cs typeface="Montserrat"/>
              <a:sym typeface="Montserrat"/>
            </a:endParaRPr>
          </a:p>
          <a:p>
            <a:pPr indent="0" lvl="0" marL="0" rtl="0" algn="just">
              <a:lnSpc>
                <a:spcPct val="95000"/>
              </a:lnSpc>
              <a:spcBef>
                <a:spcPts val="1200"/>
              </a:spcBef>
              <a:spcAft>
                <a:spcPts val="0"/>
              </a:spcAft>
              <a:buSzPts val="852"/>
              <a:buNone/>
            </a:pPr>
            <a:r>
              <a:rPr lang="it" sz="1300">
                <a:solidFill>
                  <a:srgbClr val="343A40"/>
                </a:solidFill>
                <a:latin typeface="Montserrat"/>
                <a:ea typeface="Montserrat"/>
                <a:cs typeface="Montserrat"/>
                <a:sym typeface="Montserrat"/>
              </a:rPr>
              <a:t>La grammatica del linguaggio eCLAT è definita nella forma </a:t>
            </a:r>
            <a:r>
              <a:rPr b="1" lang="it" sz="1300">
                <a:solidFill>
                  <a:srgbClr val="343A40"/>
                </a:solidFill>
                <a:latin typeface="Montserrat"/>
                <a:ea typeface="Montserrat"/>
                <a:cs typeface="Montserrat"/>
                <a:sym typeface="Montserrat"/>
              </a:rPr>
              <a:t>EBNF </a:t>
            </a:r>
            <a:r>
              <a:rPr lang="it" sz="1300">
                <a:solidFill>
                  <a:srgbClr val="343A40"/>
                </a:solidFill>
                <a:latin typeface="Montserrat"/>
                <a:ea typeface="Montserrat"/>
                <a:cs typeface="Montserrat"/>
                <a:sym typeface="Montserrat"/>
              </a:rPr>
              <a:t>(Extended Backus–Naur Form), una notazione meta-sintattica per le grammatiche Context-Free. </a:t>
            </a:r>
            <a:endParaRPr sz="1300">
              <a:solidFill>
                <a:srgbClr val="343A40"/>
              </a:solidFill>
              <a:latin typeface="Montserrat"/>
              <a:ea typeface="Montserrat"/>
              <a:cs typeface="Montserrat"/>
              <a:sym typeface="Montserrat"/>
            </a:endParaRPr>
          </a:p>
          <a:p>
            <a:pPr indent="0" lvl="0" marL="0" rtl="0" algn="just">
              <a:lnSpc>
                <a:spcPct val="95000"/>
              </a:lnSpc>
              <a:spcBef>
                <a:spcPts val="1200"/>
              </a:spcBef>
              <a:spcAft>
                <a:spcPts val="1200"/>
              </a:spcAft>
              <a:buSzPts val="852"/>
              <a:buNone/>
            </a:pPr>
            <a:r>
              <a:rPr lang="it" sz="1300">
                <a:solidFill>
                  <a:srgbClr val="343A40"/>
                </a:solidFill>
                <a:latin typeface="Montserrat"/>
                <a:ea typeface="Montserrat"/>
                <a:cs typeface="Montserrat"/>
                <a:sym typeface="Montserrat"/>
              </a:rPr>
              <a:t>Conta più di </a:t>
            </a:r>
            <a:r>
              <a:rPr i="1" lang="it" sz="1300">
                <a:solidFill>
                  <a:srgbClr val="343A40"/>
                </a:solidFill>
                <a:latin typeface="Montserrat"/>
                <a:ea typeface="Montserrat"/>
                <a:cs typeface="Montserrat"/>
                <a:sym typeface="Montserrat"/>
              </a:rPr>
              <a:t>60 simboli terminali </a:t>
            </a:r>
            <a:r>
              <a:rPr lang="it" sz="1300">
                <a:solidFill>
                  <a:srgbClr val="343A40"/>
                </a:solidFill>
                <a:latin typeface="Montserrat"/>
                <a:ea typeface="Montserrat"/>
                <a:cs typeface="Montserrat"/>
                <a:sym typeface="Montserrat"/>
              </a:rPr>
              <a:t>(Token) e circa </a:t>
            </a:r>
            <a:r>
              <a:rPr i="1" lang="it" sz="1300">
                <a:solidFill>
                  <a:srgbClr val="343A40"/>
                </a:solidFill>
                <a:latin typeface="Montserrat"/>
                <a:ea typeface="Montserrat"/>
                <a:cs typeface="Montserrat"/>
                <a:sym typeface="Montserrat"/>
              </a:rPr>
              <a:t>20 regole di produzione.</a:t>
            </a:r>
            <a:endParaRPr i="1" sz="1300">
              <a:solidFill>
                <a:srgbClr val="343A40"/>
              </a:solidFill>
              <a:latin typeface="Montserrat"/>
              <a:ea typeface="Montserrat"/>
              <a:cs typeface="Montserrat"/>
              <a:sym typeface="Montserrat"/>
            </a:endParaRPr>
          </a:p>
        </p:txBody>
      </p:sp>
      <p:pic>
        <p:nvPicPr>
          <p:cNvPr id="140" name="Google Shape;140;p24"/>
          <p:cNvPicPr preferRelativeResize="0"/>
          <p:nvPr/>
        </p:nvPicPr>
        <p:blipFill>
          <a:blip r:embed="rId4">
            <a:alphaModFix/>
          </a:blip>
          <a:stretch>
            <a:fillRect/>
          </a:stretch>
        </p:blipFill>
        <p:spPr>
          <a:xfrm>
            <a:off x="311700" y="1445500"/>
            <a:ext cx="3999150" cy="2830352"/>
          </a:xfrm>
          <a:prstGeom prst="rect">
            <a:avLst/>
          </a:prstGeom>
          <a:noFill/>
          <a:ln cap="flat" cmpd="sng" w="28575">
            <a:solidFill>
              <a:schemeClr val="lt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4">
            <a:alphaModFix/>
          </a:blip>
          <a:stretch>
            <a:fillRect/>
          </a:stretch>
        </p:blipFill>
        <p:spPr>
          <a:xfrm>
            <a:off x="162825" y="1600875"/>
            <a:ext cx="3632442" cy="2675525"/>
          </a:xfrm>
          <a:prstGeom prst="rect">
            <a:avLst/>
          </a:prstGeom>
          <a:noFill/>
          <a:ln cap="flat" cmpd="sng" w="28575">
            <a:solidFill>
              <a:schemeClr val="dk1"/>
            </a:solidFill>
            <a:prstDash val="solid"/>
            <a:round/>
            <a:headEnd len="sm" w="sm" type="none"/>
            <a:tailEnd len="sm" w="sm" type="none"/>
          </a:ln>
        </p:spPr>
      </p:pic>
      <p:sp>
        <p:nvSpPr>
          <p:cNvPr id="146" name="Google Shape;146;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Traduzione script eCLAT</a:t>
            </a:r>
            <a:endParaRPr/>
          </a:p>
        </p:txBody>
      </p:sp>
      <p:sp>
        <p:nvSpPr>
          <p:cNvPr id="147" name="Google Shape;147;p25"/>
          <p:cNvSpPr/>
          <p:nvPr/>
        </p:nvSpPr>
        <p:spPr>
          <a:xfrm>
            <a:off x="4024550" y="2792175"/>
            <a:ext cx="654600" cy="327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5"/>
          <p:cNvPicPr preferRelativeResize="0"/>
          <p:nvPr/>
        </p:nvPicPr>
        <p:blipFill>
          <a:blip r:embed="rId5">
            <a:alphaModFix/>
          </a:blip>
          <a:stretch>
            <a:fillRect/>
          </a:stretch>
        </p:blipFill>
        <p:spPr>
          <a:xfrm>
            <a:off x="4794825" y="1058200"/>
            <a:ext cx="4160050" cy="3795246"/>
          </a:xfrm>
          <a:prstGeom prst="rect">
            <a:avLst/>
          </a:prstGeom>
          <a:noFill/>
          <a:ln cap="flat" cmpd="sng" w="28575">
            <a:solidFill>
              <a:schemeClr val="dk1"/>
            </a:solidFill>
            <a:prstDash val="solid"/>
            <a:round/>
            <a:headEnd len="sm" w="sm" type="none"/>
            <a:tailEnd len="sm" w="sm" type="none"/>
          </a:ln>
        </p:spPr>
      </p:pic>
      <p:sp>
        <p:nvSpPr>
          <p:cNvPr id="149" name="Google Shape;149;p25"/>
          <p:cNvSpPr/>
          <p:nvPr/>
        </p:nvSpPr>
        <p:spPr>
          <a:xfrm>
            <a:off x="3526975" y="1644075"/>
            <a:ext cx="50400" cy="3030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chemeClr val="dk1"/>
              </a:solidFill>
            </a:endParaRPr>
          </a:p>
        </p:txBody>
      </p:sp>
      <p:sp>
        <p:nvSpPr>
          <p:cNvPr id="150" name="Google Shape;150;p25"/>
          <p:cNvSpPr/>
          <p:nvPr/>
        </p:nvSpPr>
        <p:spPr>
          <a:xfrm>
            <a:off x="3526975" y="2011450"/>
            <a:ext cx="50400" cy="3030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151" name="Google Shape;151;p25"/>
          <p:cNvSpPr/>
          <p:nvPr/>
        </p:nvSpPr>
        <p:spPr>
          <a:xfrm>
            <a:off x="3513175" y="2573700"/>
            <a:ext cx="78000" cy="16440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152" name="Google Shape;152;p25"/>
          <p:cNvSpPr/>
          <p:nvPr/>
        </p:nvSpPr>
        <p:spPr>
          <a:xfrm>
            <a:off x="8716275" y="1132875"/>
            <a:ext cx="78000" cy="4680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153" name="Google Shape;153;p25"/>
          <p:cNvSpPr/>
          <p:nvPr/>
        </p:nvSpPr>
        <p:spPr>
          <a:xfrm>
            <a:off x="8730075" y="1774125"/>
            <a:ext cx="50400" cy="3024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154" name="Google Shape;154;p25"/>
          <p:cNvSpPr/>
          <p:nvPr/>
        </p:nvSpPr>
        <p:spPr>
          <a:xfrm>
            <a:off x="8697225" y="2249775"/>
            <a:ext cx="116100" cy="2312100"/>
          </a:xfrm>
          <a:prstGeom prst="righ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155" name="Google Shape;155;p25"/>
          <p:cNvSpPr/>
          <p:nvPr/>
        </p:nvSpPr>
        <p:spPr>
          <a:xfrm rot="-591015">
            <a:off x="1204385" y="2429925"/>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rot="-591015">
            <a:off x="6801585" y="2149300"/>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rot="-591015">
            <a:off x="1906960" y="1724625"/>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rot="-591015">
            <a:off x="6960835" y="1368375"/>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rot="-591015">
            <a:off x="3410135" y="2500800"/>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p:nvPr/>
        </p:nvSpPr>
        <p:spPr>
          <a:xfrm rot="-591015">
            <a:off x="8403085" y="2500800"/>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p:nvPr/>
        </p:nvSpPr>
        <p:spPr>
          <a:xfrm rot="-591015">
            <a:off x="1837010" y="3774525"/>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p:nvPr/>
        </p:nvSpPr>
        <p:spPr>
          <a:xfrm rot="-591015">
            <a:off x="8613235" y="3695725"/>
            <a:ext cx="284088" cy="141896"/>
          </a:xfrm>
          <a:prstGeom prst="lef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9"/>
                                        </p:tgtEl>
                                      </p:cBhvr>
                                    </p:animEffect>
                                    <p:set>
                                      <p:cBhvr>
                                        <p:cTn dur="1" fill="hold">
                                          <p:stCondLst>
                                            <p:cond delay="100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0"/>
                                        </p:tgtEl>
                                      </p:cBhvr>
                                    </p:animEffect>
                                    <p:set>
                                      <p:cBhvr>
                                        <p:cTn dur="1" fill="hold">
                                          <p:stCondLst>
                                            <p:cond delay="100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1"/>
                                        </p:tgtEl>
                                      </p:cBhvr>
                                    </p:animEffect>
                                    <p:set>
                                      <p:cBhvr>
                                        <p:cTn dur="1" fill="hold">
                                          <p:stCondLst>
                                            <p:cond delay="100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3"/>
                                        </p:tgtEl>
                                      </p:cBhvr>
                                    </p:animEffect>
                                    <p:set>
                                      <p:cBhvr>
                                        <p:cTn dur="1" fill="hold">
                                          <p:stCondLst>
                                            <p:cond delay="100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4"/>
                                        </p:tgtEl>
                                      </p:cBhvr>
                                    </p:animEffect>
                                    <p:set>
                                      <p:cBhvr>
                                        <p:cTn dur="1" fill="hold">
                                          <p:stCondLst>
                                            <p:cond delay="100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2"/>
                                        </p:tgtEl>
                                      </p:cBhvr>
                                    </p:animEffect>
                                    <p:set>
                                      <p:cBhvr>
                                        <p:cTn dur="1" fill="hold">
                                          <p:stCondLst>
                                            <p:cond delay="1000"/>
                                          </p:stCondLst>
                                        </p:cTn>
                                        <p:tgtEl>
                                          <p:spTgt spid="15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5"/>
                                        </p:tgtEl>
                                      </p:cBhvr>
                                    </p:animEffect>
                                    <p:set>
                                      <p:cBhvr>
                                        <p:cTn dur="1" fill="hold">
                                          <p:stCondLst>
                                            <p:cond delay="100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Testing del Transpiler</a:t>
            </a:r>
            <a:endParaRPr/>
          </a:p>
        </p:txBody>
      </p:sp>
      <p:sp>
        <p:nvSpPr>
          <p:cNvPr id="168" name="Google Shape;168;p26"/>
          <p:cNvSpPr txBox="1"/>
          <p:nvPr>
            <p:ph idx="1" type="body"/>
          </p:nvPr>
        </p:nvSpPr>
        <p:spPr>
          <a:xfrm>
            <a:off x="353100" y="946138"/>
            <a:ext cx="8437800" cy="1659300"/>
          </a:xfrm>
          <a:prstGeom prst="rect">
            <a:avLst/>
          </a:prstGeom>
        </p:spPr>
        <p:txBody>
          <a:bodyPr anchorCtr="0" anchor="t" bIns="91425" lIns="91425" spcFirstLastPara="1" rIns="91425" wrap="square" tIns="91425">
            <a:spAutoFit/>
          </a:bodyPr>
          <a:lstStyle/>
          <a:p>
            <a:pPr indent="0" lvl="0" marL="0" rtl="0" algn="just">
              <a:lnSpc>
                <a:spcPct val="95000"/>
              </a:lnSpc>
              <a:spcBef>
                <a:spcPts val="0"/>
              </a:spcBef>
              <a:spcAft>
                <a:spcPts val="0"/>
              </a:spcAft>
              <a:buSzPts val="935"/>
              <a:buNone/>
            </a:pPr>
            <a:r>
              <a:rPr lang="it" sz="1330">
                <a:latin typeface="Montserrat"/>
                <a:ea typeface="Montserrat"/>
                <a:cs typeface="Montserrat"/>
                <a:sym typeface="Montserrat"/>
              </a:rPr>
              <a:t>L’approccio utilizzato per il testing è quello del</a:t>
            </a:r>
            <a:r>
              <a:rPr lang="it" sz="1330">
                <a:latin typeface="Montserrat"/>
                <a:ea typeface="Montserrat"/>
                <a:cs typeface="Montserrat"/>
                <a:sym typeface="Montserrat"/>
              </a:rPr>
              <a:t> </a:t>
            </a:r>
            <a:r>
              <a:rPr b="1" lang="it" sz="1330">
                <a:latin typeface="Montserrat"/>
                <a:ea typeface="Montserrat"/>
                <a:cs typeface="Montserrat"/>
                <a:sym typeface="Montserrat"/>
              </a:rPr>
              <a:t>Testing delle Partizioni</a:t>
            </a:r>
            <a:r>
              <a:rPr lang="it" sz="1330">
                <a:latin typeface="Montserrat"/>
                <a:ea typeface="Montserrat"/>
                <a:cs typeface="Montserrat"/>
                <a:sym typeface="Montserrat"/>
              </a:rPr>
              <a:t>.</a:t>
            </a:r>
            <a:endParaRPr sz="1330">
              <a:latin typeface="Montserrat"/>
              <a:ea typeface="Montserrat"/>
              <a:cs typeface="Montserrat"/>
              <a:sym typeface="Montserrat"/>
            </a:endParaRPr>
          </a:p>
          <a:p>
            <a:pPr indent="0" lvl="0" marL="0" rtl="0" algn="just">
              <a:lnSpc>
                <a:spcPct val="95000"/>
              </a:lnSpc>
              <a:spcBef>
                <a:spcPts val="1200"/>
              </a:spcBef>
              <a:spcAft>
                <a:spcPts val="0"/>
              </a:spcAft>
              <a:buSzPts val="935"/>
              <a:buNone/>
            </a:pPr>
            <a:r>
              <a:rPr lang="it" sz="1330">
                <a:latin typeface="Montserrat"/>
                <a:ea typeface="Montserrat"/>
                <a:cs typeface="Montserrat"/>
                <a:sym typeface="Montserrat"/>
              </a:rPr>
              <a:t>Sono state individuate due classi di equivalenza:</a:t>
            </a:r>
            <a:endParaRPr sz="1330">
              <a:latin typeface="Montserrat"/>
              <a:ea typeface="Montserrat"/>
              <a:cs typeface="Montserrat"/>
              <a:sym typeface="Montserrat"/>
            </a:endParaRPr>
          </a:p>
          <a:p>
            <a:pPr indent="-313055" lvl="0" marL="914400" rtl="0" algn="just">
              <a:lnSpc>
                <a:spcPct val="95000"/>
              </a:lnSpc>
              <a:spcBef>
                <a:spcPts val="0"/>
              </a:spcBef>
              <a:spcAft>
                <a:spcPts val="0"/>
              </a:spcAft>
              <a:buSzPts val="1330"/>
              <a:buFont typeface="Montserrat"/>
              <a:buChar char="❏"/>
            </a:pPr>
            <a:r>
              <a:rPr lang="it" sz="1330">
                <a:latin typeface="Montserrat"/>
                <a:ea typeface="Montserrat"/>
                <a:cs typeface="Montserrat"/>
                <a:sym typeface="Montserrat"/>
              </a:rPr>
              <a:t>insieme degli script </a:t>
            </a:r>
            <a:r>
              <a:rPr i="1" lang="it" sz="1330">
                <a:latin typeface="Montserrat"/>
                <a:ea typeface="Montserrat"/>
                <a:cs typeface="Montserrat"/>
                <a:sym typeface="Montserrat"/>
              </a:rPr>
              <a:t>di input considerati validi</a:t>
            </a:r>
            <a:r>
              <a:rPr lang="it" sz="1330">
                <a:latin typeface="Montserrat"/>
                <a:ea typeface="Montserrat"/>
                <a:cs typeface="Montserrat"/>
                <a:sym typeface="Montserrat"/>
              </a:rPr>
              <a:t>;</a:t>
            </a:r>
            <a:endParaRPr sz="1330">
              <a:latin typeface="Montserrat"/>
              <a:ea typeface="Montserrat"/>
              <a:cs typeface="Montserrat"/>
              <a:sym typeface="Montserrat"/>
            </a:endParaRPr>
          </a:p>
          <a:p>
            <a:pPr indent="-313055" lvl="0" marL="914400" rtl="0" algn="just">
              <a:lnSpc>
                <a:spcPct val="95000"/>
              </a:lnSpc>
              <a:spcBef>
                <a:spcPts val="0"/>
              </a:spcBef>
              <a:spcAft>
                <a:spcPts val="0"/>
              </a:spcAft>
              <a:buSzPts val="1330"/>
              <a:buFont typeface="Montserrat"/>
              <a:buChar char="❏"/>
            </a:pPr>
            <a:r>
              <a:rPr lang="it" sz="1330">
                <a:latin typeface="Montserrat"/>
                <a:ea typeface="Montserrat"/>
                <a:cs typeface="Montserrat"/>
                <a:sym typeface="Montserrat"/>
              </a:rPr>
              <a:t>insieme degli script </a:t>
            </a:r>
            <a:r>
              <a:rPr i="1" lang="it" sz="1330">
                <a:latin typeface="Montserrat"/>
                <a:ea typeface="Montserrat"/>
                <a:cs typeface="Montserrat"/>
                <a:sym typeface="Montserrat"/>
              </a:rPr>
              <a:t>di input considerati non validi</a:t>
            </a:r>
            <a:r>
              <a:rPr lang="it" sz="1330">
                <a:latin typeface="Montserrat"/>
                <a:ea typeface="Montserrat"/>
                <a:cs typeface="Montserrat"/>
                <a:sym typeface="Montserrat"/>
              </a:rPr>
              <a:t>. </a:t>
            </a:r>
            <a:endParaRPr sz="1330">
              <a:latin typeface="Montserrat"/>
              <a:ea typeface="Montserrat"/>
              <a:cs typeface="Montserrat"/>
              <a:sym typeface="Montserrat"/>
            </a:endParaRPr>
          </a:p>
          <a:p>
            <a:pPr indent="0" lvl="0" marL="0" rtl="0" algn="just">
              <a:lnSpc>
                <a:spcPct val="95000"/>
              </a:lnSpc>
              <a:spcBef>
                <a:spcPts val="1200"/>
              </a:spcBef>
              <a:spcAft>
                <a:spcPts val="0"/>
              </a:spcAft>
              <a:buSzPts val="935"/>
              <a:buNone/>
            </a:pPr>
            <a:r>
              <a:rPr lang="it" sz="1330">
                <a:latin typeface="Montserrat"/>
                <a:ea typeface="Montserrat"/>
                <a:cs typeface="Montserrat"/>
                <a:sym typeface="Montserrat"/>
              </a:rPr>
              <a:t>Gli insiemi possono essere suddivisi in ulteriori classi di equivalenza, corrispondenti alla tipologia di </a:t>
            </a:r>
            <a:r>
              <a:rPr b="1" i="1" lang="it" sz="1330">
                <a:latin typeface="Montserrat"/>
                <a:ea typeface="Montserrat"/>
                <a:cs typeface="Montserrat"/>
                <a:sym typeface="Montserrat"/>
              </a:rPr>
              <a:t>statement </a:t>
            </a:r>
            <a:r>
              <a:rPr lang="it" sz="1330">
                <a:latin typeface="Montserrat"/>
                <a:ea typeface="Montserrat"/>
                <a:cs typeface="Montserrat"/>
                <a:sym typeface="Montserrat"/>
              </a:rPr>
              <a:t>da testare.</a:t>
            </a:r>
            <a:endParaRPr sz="1330">
              <a:latin typeface="Montserrat"/>
              <a:ea typeface="Montserrat"/>
              <a:cs typeface="Montserrat"/>
              <a:sym typeface="Montserrat"/>
            </a:endParaRPr>
          </a:p>
        </p:txBody>
      </p:sp>
      <p:sp>
        <p:nvSpPr>
          <p:cNvPr id="169" name="Google Shape;169;p26"/>
          <p:cNvSpPr txBox="1"/>
          <p:nvPr/>
        </p:nvSpPr>
        <p:spPr>
          <a:xfrm>
            <a:off x="353100" y="626100"/>
            <a:ext cx="84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chemeClr val="dk1"/>
                </a:solidFill>
                <a:latin typeface="Playfair Display"/>
                <a:ea typeface="Playfair Display"/>
                <a:cs typeface="Playfair Display"/>
                <a:sym typeface="Playfair Display"/>
              </a:rPr>
              <a:t>Testing delle Partizioni</a:t>
            </a:r>
            <a:endParaRPr sz="100">
              <a:latin typeface="Lato"/>
              <a:ea typeface="Lato"/>
              <a:cs typeface="Lato"/>
              <a:sym typeface="Lato"/>
            </a:endParaRPr>
          </a:p>
        </p:txBody>
      </p:sp>
      <p:sp>
        <p:nvSpPr>
          <p:cNvPr id="170" name="Google Shape;170;p26"/>
          <p:cNvSpPr txBox="1"/>
          <p:nvPr/>
        </p:nvSpPr>
        <p:spPr>
          <a:xfrm>
            <a:off x="353100" y="3407150"/>
            <a:ext cx="8437800" cy="12705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000"/>
              </a:spcBef>
              <a:spcAft>
                <a:spcPts val="0"/>
              </a:spcAft>
              <a:buNone/>
            </a:pPr>
            <a:r>
              <a:rPr lang="it" sz="1330">
                <a:solidFill>
                  <a:schemeClr val="dk2"/>
                </a:solidFill>
                <a:latin typeface="Montserrat"/>
                <a:ea typeface="Montserrat"/>
                <a:cs typeface="Montserrat"/>
                <a:sym typeface="Montserrat"/>
              </a:rPr>
              <a:t>Insieme iniziale di</a:t>
            </a:r>
            <a:r>
              <a:rPr lang="it" sz="1330">
                <a:solidFill>
                  <a:schemeClr val="dk2"/>
                </a:solidFill>
                <a:latin typeface="Montserrat"/>
                <a:ea typeface="Montserrat"/>
                <a:cs typeface="Montserrat"/>
                <a:sym typeface="Montserrat"/>
              </a:rPr>
              <a:t> </a:t>
            </a:r>
            <a:r>
              <a:rPr b="1" lang="it" sz="1330">
                <a:solidFill>
                  <a:schemeClr val="dk2"/>
                </a:solidFill>
                <a:latin typeface="Montserrat"/>
                <a:ea typeface="Montserrat"/>
                <a:cs typeface="Montserrat"/>
                <a:sym typeface="Montserrat"/>
              </a:rPr>
              <a:t>programmi HIKe scritti in C</a:t>
            </a:r>
            <a:r>
              <a:rPr lang="it" sz="1330">
                <a:solidFill>
                  <a:schemeClr val="dk2"/>
                </a:solidFill>
                <a:latin typeface="Montserrat"/>
                <a:ea typeface="Montserrat"/>
                <a:cs typeface="Montserrat"/>
                <a:sym typeface="Montserrat"/>
              </a:rPr>
              <a:t> dal netgroup di Tor Vergata.</a:t>
            </a:r>
            <a:endParaRPr sz="1330">
              <a:solidFill>
                <a:schemeClr val="dk2"/>
              </a:solidFill>
              <a:latin typeface="Montserrat"/>
              <a:ea typeface="Montserrat"/>
              <a:cs typeface="Montserrat"/>
              <a:sym typeface="Montserrat"/>
            </a:endParaRPr>
          </a:p>
          <a:p>
            <a:pPr indent="0" lvl="0" marL="0" rtl="0" algn="just">
              <a:lnSpc>
                <a:spcPct val="95000"/>
              </a:lnSpc>
              <a:spcBef>
                <a:spcPts val="1200"/>
              </a:spcBef>
              <a:spcAft>
                <a:spcPts val="0"/>
              </a:spcAft>
              <a:buNone/>
            </a:pPr>
            <a:r>
              <a:rPr lang="it" sz="1330">
                <a:solidFill>
                  <a:schemeClr val="dk2"/>
                </a:solidFill>
                <a:latin typeface="Montserrat"/>
                <a:ea typeface="Montserrat"/>
                <a:cs typeface="Montserrat"/>
                <a:sym typeface="Montserrat"/>
              </a:rPr>
              <a:t>Riscritti</a:t>
            </a:r>
            <a:r>
              <a:rPr b="1" lang="it" sz="1330">
                <a:solidFill>
                  <a:schemeClr val="dk2"/>
                </a:solidFill>
                <a:latin typeface="Montserrat"/>
                <a:ea typeface="Montserrat"/>
                <a:cs typeface="Montserrat"/>
                <a:sym typeface="Montserrat"/>
              </a:rPr>
              <a:t> in linguaggio eCLAT</a:t>
            </a:r>
            <a:r>
              <a:rPr lang="it" sz="1330">
                <a:solidFill>
                  <a:schemeClr val="dk2"/>
                </a:solidFill>
                <a:latin typeface="Montserrat"/>
                <a:ea typeface="Montserrat"/>
                <a:cs typeface="Montserrat"/>
                <a:sym typeface="Montserrat"/>
              </a:rPr>
              <a:t> e quindi dati in input al Transpiler, per poi confrontare l’output con il codice C originario.</a:t>
            </a:r>
            <a:endParaRPr sz="1330">
              <a:solidFill>
                <a:schemeClr val="dk2"/>
              </a:solidFill>
              <a:latin typeface="Montserrat"/>
              <a:ea typeface="Montserrat"/>
              <a:cs typeface="Montserrat"/>
              <a:sym typeface="Montserrat"/>
            </a:endParaRPr>
          </a:p>
          <a:p>
            <a:pPr indent="0" lvl="0" marL="0" rtl="0" algn="just">
              <a:lnSpc>
                <a:spcPct val="95000"/>
              </a:lnSpc>
              <a:spcBef>
                <a:spcPts val="1200"/>
              </a:spcBef>
              <a:spcAft>
                <a:spcPts val="1200"/>
              </a:spcAft>
              <a:buNone/>
            </a:pPr>
            <a:r>
              <a:rPr lang="it" sz="1330">
                <a:solidFill>
                  <a:schemeClr val="dk2"/>
                </a:solidFill>
                <a:latin typeface="Montserrat"/>
                <a:ea typeface="Montserrat"/>
                <a:cs typeface="Montserrat"/>
                <a:sym typeface="Montserrat"/>
              </a:rPr>
              <a:t>Partendo da questo insieme sono stati prodotti altri programmi </a:t>
            </a:r>
            <a:r>
              <a:rPr i="1" lang="it" sz="1330">
                <a:solidFill>
                  <a:schemeClr val="dk2"/>
                </a:solidFill>
                <a:latin typeface="Montserrat"/>
                <a:ea typeface="Montserrat"/>
                <a:cs typeface="Montserrat"/>
                <a:sym typeface="Montserrat"/>
              </a:rPr>
              <a:t>variando il codice C.</a:t>
            </a:r>
            <a:endParaRPr i="1">
              <a:latin typeface="Lato"/>
              <a:ea typeface="Lato"/>
              <a:cs typeface="Lato"/>
              <a:sym typeface="Lato"/>
            </a:endParaRPr>
          </a:p>
        </p:txBody>
      </p:sp>
      <p:sp>
        <p:nvSpPr>
          <p:cNvPr id="171" name="Google Shape;171;p26"/>
          <p:cNvSpPr txBox="1"/>
          <p:nvPr/>
        </p:nvSpPr>
        <p:spPr>
          <a:xfrm>
            <a:off x="353100" y="3041425"/>
            <a:ext cx="84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chemeClr val="dk1"/>
                </a:solidFill>
                <a:latin typeface="Playfair Display"/>
                <a:ea typeface="Playfair Display"/>
                <a:cs typeface="Playfair Display"/>
                <a:sym typeface="Playfair Display"/>
              </a:rPr>
              <a:t>Confronto tra gli script eCLAT e script HIKe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Conclusioni</a:t>
            </a:r>
            <a:endParaRPr/>
          </a:p>
        </p:txBody>
      </p:sp>
      <p:sp>
        <p:nvSpPr>
          <p:cNvPr id="177" name="Google Shape;17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300">
                <a:solidFill>
                  <a:srgbClr val="000000"/>
                </a:solidFill>
                <a:latin typeface="Montserrat"/>
                <a:ea typeface="Montserrat"/>
                <a:cs typeface="Montserrat"/>
                <a:sym typeface="Montserrat"/>
              </a:rPr>
              <a:t>T</a:t>
            </a:r>
            <a:r>
              <a:rPr lang="it" sz="1300">
                <a:solidFill>
                  <a:srgbClr val="000000"/>
                </a:solidFill>
                <a:latin typeface="Montserrat"/>
                <a:ea typeface="Montserrat"/>
                <a:cs typeface="Montserrat"/>
                <a:sym typeface="Montserrat"/>
              </a:rPr>
              <a:t>ranspiler realizzato attraverso un </a:t>
            </a:r>
            <a:r>
              <a:rPr i="1" lang="it" sz="1300">
                <a:solidFill>
                  <a:srgbClr val="000000"/>
                </a:solidFill>
                <a:latin typeface="Montserrat"/>
                <a:ea typeface="Montserrat"/>
                <a:cs typeface="Montserrat"/>
                <a:sym typeface="Montserrat"/>
              </a:rPr>
              <a:t>codice Python</a:t>
            </a:r>
            <a:r>
              <a:rPr lang="it" sz="1300">
                <a:solidFill>
                  <a:srgbClr val="000000"/>
                </a:solidFill>
                <a:latin typeface="Montserrat"/>
                <a:ea typeface="Montserrat"/>
                <a:cs typeface="Montserrat"/>
                <a:sym typeface="Montserrat"/>
              </a:rPr>
              <a:t>, e la libreria </a:t>
            </a:r>
            <a:r>
              <a:rPr b="1" lang="it" sz="1300">
                <a:solidFill>
                  <a:srgbClr val="000000"/>
                </a:solidFill>
                <a:latin typeface="Montserrat"/>
                <a:ea typeface="Montserrat"/>
                <a:cs typeface="Montserrat"/>
                <a:sym typeface="Montserrat"/>
              </a:rPr>
              <a:t>rPLY</a:t>
            </a:r>
            <a:endParaRPr b="1" sz="1300">
              <a:solidFill>
                <a:srgbClr val="000000"/>
              </a:solidFill>
              <a:latin typeface="Montserrat"/>
              <a:ea typeface="Montserrat"/>
              <a:cs typeface="Montserrat"/>
              <a:sym typeface="Montserrat"/>
            </a:endParaRPr>
          </a:p>
          <a:p>
            <a:pPr indent="0" lvl="0" marL="0" rtl="0" algn="just">
              <a:spcBef>
                <a:spcPts val="1200"/>
              </a:spcBef>
              <a:spcAft>
                <a:spcPts val="0"/>
              </a:spcAft>
              <a:buNone/>
            </a:pPr>
            <a:r>
              <a:rPr b="1" lang="it" sz="1300">
                <a:solidFill>
                  <a:srgbClr val="000000"/>
                </a:solidFill>
                <a:latin typeface="Montserrat"/>
                <a:ea typeface="Montserrat"/>
                <a:cs typeface="Montserrat"/>
                <a:sym typeface="Montserrat"/>
              </a:rPr>
              <a:t>Traduce </a:t>
            </a:r>
            <a:r>
              <a:rPr lang="it" sz="1300">
                <a:solidFill>
                  <a:srgbClr val="000000"/>
                </a:solidFill>
                <a:latin typeface="Montserrat"/>
                <a:ea typeface="Montserrat"/>
                <a:cs typeface="Montserrat"/>
                <a:sym typeface="Montserrat"/>
              </a:rPr>
              <a:t>gli script eCLAT di alto livello, in un codice C </a:t>
            </a:r>
            <a:r>
              <a:rPr lang="it" sz="1300">
                <a:solidFill>
                  <a:srgbClr val="000000"/>
                </a:solidFill>
                <a:latin typeface="Montserrat"/>
                <a:ea typeface="Montserrat"/>
                <a:cs typeface="Montserrat"/>
                <a:sym typeface="Montserrat"/>
              </a:rPr>
              <a:t>compatibile con il framework HIKe.</a:t>
            </a:r>
            <a:endParaRPr sz="1300">
              <a:solidFill>
                <a:srgbClr val="000000"/>
              </a:solidFill>
              <a:latin typeface="Montserrat"/>
              <a:ea typeface="Montserrat"/>
              <a:cs typeface="Montserrat"/>
              <a:sym typeface="Montserrat"/>
            </a:endParaRPr>
          </a:p>
          <a:p>
            <a:pPr indent="0" lvl="0" marL="0" rtl="0" algn="just">
              <a:spcBef>
                <a:spcPts val="1200"/>
              </a:spcBef>
              <a:spcAft>
                <a:spcPts val="0"/>
              </a:spcAft>
              <a:buNone/>
            </a:pPr>
            <a:r>
              <a:rPr lang="it" sz="1300">
                <a:solidFill>
                  <a:srgbClr val="000000"/>
                </a:solidFill>
                <a:latin typeface="Montserrat"/>
                <a:ea typeface="Montserrat"/>
                <a:cs typeface="Montserrat"/>
                <a:sym typeface="Montserrat"/>
              </a:rPr>
              <a:t>Vantaggi principali: </a:t>
            </a:r>
            <a:endParaRPr sz="1300">
              <a:solidFill>
                <a:srgbClr val="000000"/>
              </a:solidFill>
              <a:latin typeface="Montserrat"/>
              <a:ea typeface="Montserrat"/>
              <a:cs typeface="Montserrat"/>
              <a:sym typeface="Montserrat"/>
            </a:endParaRPr>
          </a:p>
          <a:p>
            <a:pPr indent="-311150" lvl="0" marL="914400" rtl="0" algn="just">
              <a:spcBef>
                <a:spcPts val="0"/>
              </a:spcBef>
              <a:spcAft>
                <a:spcPts val="0"/>
              </a:spcAft>
              <a:buClr>
                <a:srgbClr val="000000"/>
              </a:buClr>
              <a:buSzPts val="1300"/>
              <a:buFont typeface="Montserrat"/>
              <a:buChar char="❏"/>
            </a:pPr>
            <a:r>
              <a:rPr lang="it" sz="1300">
                <a:solidFill>
                  <a:srgbClr val="000000"/>
                </a:solidFill>
                <a:latin typeface="Montserrat"/>
                <a:ea typeface="Montserrat"/>
                <a:cs typeface="Montserrat"/>
                <a:sym typeface="Montserrat"/>
              </a:rPr>
              <a:t>Ambiente </a:t>
            </a:r>
            <a:r>
              <a:rPr b="1" lang="it" sz="1300">
                <a:solidFill>
                  <a:srgbClr val="000000"/>
                </a:solidFill>
                <a:latin typeface="Montserrat"/>
                <a:ea typeface="Montserrat"/>
                <a:cs typeface="Montserrat"/>
                <a:sym typeface="Montserrat"/>
              </a:rPr>
              <a:t>simil Python</a:t>
            </a:r>
            <a:r>
              <a:rPr lang="it" sz="1300">
                <a:solidFill>
                  <a:srgbClr val="000000"/>
                </a:solidFill>
                <a:latin typeface="Montserrat"/>
                <a:ea typeface="Montserrat"/>
                <a:cs typeface="Montserrat"/>
                <a:sym typeface="Montserrat"/>
              </a:rPr>
              <a:t> familiare per i programmatori di rete.</a:t>
            </a:r>
            <a:endParaRPr sz="1300">
              <a:solidFill>
                <a:srgbClr val="000000"/>
              </a:solidFill>
              <a:latin typeface="Montserrat"/>
              <a:ea typeface="Montserrat"/>
              <a:cs typeface="Montserrat"/>
              <a:sym typeface="Montserrat"/>
            </a:endParaRPr>
          </a:p>
          <a:p>
            <a:pPr indent="-311150" lvl="0" marL="914400" rtl="0" algn="just">
              <a:spcBef>
                <a:spcPts val="0"/>
              </a:spcBef>
              <a:spcAft>
                <a:spcPts val="0"/>
              </a:spcAft>
              <a:buClr>
                <a:srgbClr val="000000"/>
              </a:buClr>
              <a:buSzPts val="1300"/>
              <a:buFont typeface="Montserrat"/>
              <a:buChar char="❏"/>
            </a:pPr>
            <a:r>
              <a:rPr lang="it" sz="1316">
                <a:solidFill>
                  <a:srgbClr val="000000"/>
                </a:solidFill>
                <a:latin typeface="Montserrat"/>
                <a:ea typeface="Montserrat"/>
                <a:cs typeface="Montserrat"/>
                <a:sym typeface="Montserrat"/>
              </a:rPr>
              <a:t>Semplifica il </a:t>
            </a:r>
            <a:r>
              <a:rPr b="1" lang="it" sz="1316">
                <a:solidFill>
                  <a:srgbClr val="000000"/>
                </a:solidFill>
                <a:latin typeface="Montserrat"/>
                <a:ea typeface="Montserrat"/>
                <a:cs typeface="Montserrat"/>
                <a:sym typeface="Montserrat"/>
              </a:rPr>
              <a:t>riutilizzo e la composizione</a:t>
            </a:r>
            <a:r>
              <a:rPr lang="it" sz="1316">
                <a:solidFill>
                  <a:srgbClr val="000000"/>
                </a:solidFill>
                <a:latin typeface="Montserrat"/>
                <a:ea typeface="Montserrat"/>
                <a:cs typeface="Montserrat"/>
                <a:sym typeface="Montserrat"/>
              </a:rPr>
              <a:t> (concatenamento) dei programmi HIKe/eBPF.</a:t>
            </a:r>
            <a:endParaRPr sz="1300">
              <a:solidFill>
                <a:srgbClr val="000000"/>
              </a:solidFill>
              <a:latin typeface="Montserrat"/>
              <a:ea typeface="Montserrat"/>
              <a:cs typeface="Montserrat"/>
              <a:sym typeface="Montserrat"/>
            </a:endParaRPr>
          </a:p>
          <a:p>
            <a:pPr indent="-311150" lvl="0" marL="914400" rtl="0" algn="just">
              <a:spcBef>
                <a:spcPts val="0"/>
              </a:spcBef>
              <a:spcAft>
                <a:spcPts val="0"/>
              </a:spcAft>
              <a:buClr>
                <a:srgbClr val="000000"/>
              </a:buClr>
              <a:buSzPts val="1300"/>
              <a:buFont typeface="Montserrat"/>
              <a:buChar char="❏"/>
            </a:pPr>
            <a:r>
              <a:rPr b="1" lang="it" sz="1300">
                <a:solidFill>
                  <a:srgbClr val="000000"/>
                </a:solidFill>
                <a:latin typeface="Montserrat"/>
                <a:ea typeface="Montserrat"/>
                <a:cs typeface="Montserrat"/>
                <a:sym typeface="Montserrat"/>
              </a:rPr>
              <a:t>Nessuna penalizzazione prestazionale</a:t>
            </a:r>
            <a:r>
              <a:rPr lang="it" sz="1300">
                <a:solidFill>
                  <a:srgbClr val="000000"/>
                </a:solidFill>
                <a:latin typeface="Montserrat"/>
                <a:ea typeface="Montserrat"/>
                <a:cs typeface="Montserrat"/>
                <a:sym typeface="Montserrat"/>
              </a:rPr>
              <a:t> rispetto alla composizione dei programmi utilizzando il framework HIKe.</a:t>
            </a:r>
            <a:endParaRPr sz="1300">
              <a:solidFill>
                <a:srgbClr val="000000"/>
              </a:solidFill>
              <a:latin typeface="Montserrat"/>
              <a:ea typeface="Montserrat"/>
              <a:cs typeface="Montserrat"/>
              <a:sym typeface="Montserrat"/>
            </a:endParaRPr>
          </a:p>
          <a:p>
            <a:pPr indent="0" lvl="0" marL="1828800" rtl="0" algn="just">
              <a:spcBef>
                <a:spcPts val="1200"/>
              </a:spcBef>
              <a:spcAft>
                <a:spcPts val="0"/>
              </a:spcAft>
              <a:buNone/>
            </a:pPr>
            <a:r>
              <a:t/>
            </a:r>
            <a:endParaRPr sz="1300">
              <a:solidFill>
                <a:srgbClr val="000000"/>
              </a:solidFill>
              <a:latin typeface="Montserrat"/>
              <a:ea typeface="Montserrat"/>
              <a:cs typeface="Montserrat"/>
              <a:sym typeface="Montserrat"/>
            </a:endParaRPr>
          </a:p>
          <a:p>
            <a:pPr indent="0" lvl="0" marL="0" rtl="0" algn="just">
              <a:spcBef>
                <a:spcPts val="1200"/>
              </a:spcBef>
              <a:spcAft>
                <a:spcPts val="0"/>
              </a:spcAft>
              <a:buNone/>
            </a:pPr>
            <a:r>
              <a:rPr lang="it" sz="1300">
                <a:solidFill>
                  <a:srgbClr val="000000"/>
                </a:solidFill>
                <a:latin typeface="Montserrat"/>
                <a:ea typeface="Montserrat"/>
                <a:cs typeface="Montserrat"/>
                <a:sym typeface="Montserrat"/>
              </a:rPr>
              <a:t>Al programmatore eCLAT vengono nascosti i dettagli tecnici più complicati di HIKe.</a:t>
            </a:r>
            <a:endParaRPr sz="1300">
              <a:solidFill>
                <a:srgbClr val="000000"/>
              </a:solidFill>
              <a:latin typeface="Montserrat"/>
              <a:ea typeface="Montserrat"/>
              <a:cs typeface="Montserrat"/>
              <a:sym typeface="Montserrat"/>
            </a:endParaRPr>
          </a:p>
          <a:p>
            <a:pPr indent="0" lvl="0" marL="0" rtl="0" algn="just">
              <a:spcBef>
                <a:spcPts val="1200"/>
              </a:spcBef>
              <a:spcAft>
                <a:spcPts val="1200"/>
              </a:spcAft>
              <a:buNone/>
            </a:pPr>
            <a:r>
              <a:rPr lang="it" sz="1300">
                <a:solidFill>
                  <a:srgbClr val="000000"/>
                </a:solidFill>
                <a:latin typeface="Montserrat"/>
                <a:ea typeface="Montserrat"/>
                <a:cs typeface="Montserrat"/>
                <a:sym typeface="Montserrat"/>
              </a:rPr>
              <a:t>Non ha la necessità di interagire direttamente  con  il  codice  dei  </a:t>
            </a:r>
            <a:r>
              <a:rPr lang="it" sz="1300">
                <a:solidFill>
                  <a:srgbClr val="000000"/>
                </a:solidFill>
                <a:latin typeface="Montserrat"/>
                <a:ea typeface="Montserrat"/>
                <a:cs typeface="Montserrat"/>
                <a:sym typeface="Montserrat"/>
              </a:rPr>
              <a:t>programmi  e  delle mappe  eBPF</a:t>
            </a:r>
            <a:r>
              <a:rPr lang="it" sz="1300">
                <a:solidFill>
                  <a:srgbClr val="000000"/>
                </a:solidFill>
                <a:latin typeface="Montserrat"/>
                <a:ea typeface="Montserrat"/>
                <a:cs typeface="Montserrat"/>
                <a:sym typeface="Montserrat"/>
              </a:rPr>
              <a:t>.  </a:t>
            </a:r>
            <a:endParaRPr sz="13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Programmable Networks</a:t>
            </a:r>
            <a:endParaRPr/>
          </a:p>
        </p:txBody>
      </p:sp>
      <p:sp>
        <p:nvSpPr>
          <p:cNvPr id="66" name="Google Shape;66;p14"/>
          <p:cNvSpPr txBox="1"/>
          <p:nvPr>
            <p:ph idx="1" type="body"/>
          </p:nvPr>
        </p:nvSpPr>
        <p:spPr>
          <a:xfrm>
            <a:off x="311700" y="1152475"/>
            <a:ext cx="8520600" cy="359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300">
                <a:solidFill>
                  <a:srgbClr val="343A40"/>
                </a:solidFill>
                <a:latin typeface="Montserrat"/>
                <a:ea typeface="Montserrat"/>
                <a:cs typeface="Montserrat"/>
                <a:sym typeface="Montserrat"/>
              </a:rPr>
              <a:t>Le reti si stanno sempre più evolvendo, passando da hardware based a software based, oltre ad un aumento significativo del traffico di rete (video, IoT, ecc.)</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None/>
            </a:pPr>
            <a:r>
              <a:rPr lang="it" sz="1300">
                <a:solidFill>
                  <a:srgbClr val="343A40"/>
                </a:solidFill>
                <a:latin typeface="Montserrat"/>
                <a:ea typeface="Montserrat"/>
                <a:cs typeface="Montserrat"/>
                <a:sym typeface="Montserrat"/>
              </a:rPr>
              <a:t>Affermazione delle </a:t>
            </a:r>
            <a:r>
              <a:rPr b="1" lang="it" sz="1300">
                <a:solidFill>
                  <a:srgbClr val="343A40"/>
                </a:solidFill>
                <a:latin typeface="Montserrat"/>
                <a:ea typeface="Montserrat"/>
                <a:cs typeface="Montserrat"/>
                <a:sym typeface="Montserrat"/>
              </a:rPr>
              <a:t>Programmable Networks</a:t>
            </a:r>
            <a:r>
              <a:rPr lang="it" sz="1300">
                <a:solidFill>
                  <a:srgbClr val="343A40"/>
                </a:solidFill>
                <a:latin typeface="Montserrat"/>
                <a:ea typeface="Montserrat"/>
                <a:cs typeface="Montserrat"/>
                <a:sym typeface="Montserrat"/>
              </a:rPr>
              <a:t>: </a:t>
            </a:r>
            <a:r>
              <a:rPr lang="it" sz="1300">
                <a:solidFill>
                  <a:srgbClr val="333333"/>
                </a:solidFill>
                <a:highlight>
                  <a:srgbClr val="FFFFFF"/>
                </a:highlight>
                <a:latin typeface="Montserrat"/>
                <a:ea typeface="Montserrat"/>
                <a:cs typeface="Montserrat"/>
                <a:sym typeface="Montserrat"/>
              </a:rPr>
              <a:t>separazione dei livelli hardware e software della rete.</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None/>
            </a:pPr>
            <a:r>
              <a:rPr lang="it" sz="1300">
                <a:solidFill>
                  <a:srgbClr val="343A40"/>
                </a:solidFill>
                <a:latin typeface="Montserrat"/>
                <a:ea typeface="Montserrat"/>
                <a:cs typeface="Montserrat"/>
                <a:sym typeface="Montserrat"/>
              </a:rPr>
              <a:t>Infatti, basti pensare a scenari applicativi come: </a:t>
            </a:r>
            <a:endParaRPr sz="1300">
              <a:solidFill>
                <a:srgbClr val="343A40"/>
              </a:solidFill>
              <a:latin typeface="Montserrat"/>
              <a:ea typeface="Montserrat"/>
              <a:cs typeface="Montserrat"/>
              <a:sym typeface="Montserrat"/>
            </a:endParaRPr>
          </a:p>
          <a:p>
            <a:pPr indent="-311150" lvl="0" marL="914400" rtl="0" algn="just">
              <a:spcBef>
                <a:spcPts val="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Firewalling;</a:t>
            </a:r>
            <a:endParaRPr sz="1300">
              <a:solidFill>
                <a:srgbClr val="343A40"/>
              </a:solidFill>
              <a:latin typeface="Montserrat"/>
              <a:ea typeface="Montserrat"/>
              <a:cs typeface="Montserrat"/>
              <a:sym typeface="Montserrat"/>
            </a:endParaRPr>
          </a:p>
          <a:p>
            <a:pPr indent="-311150" lvl="0" marL="914400" rtl="0" algn="just">
              <a:spcBef>
                <a:spcPts val="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Routing;</a:t>
            </a:r>
            <a:endParaRPr sz="1300">
              <a:solidFill>
                <a:srgbClr val="343A40"/>
              </a:solidFill>
              <a:latin typeface="Montserrat"/>
              <a:ea typeface="Montserrat"/>
              <a:cs typeface="Montserrat"/>
              <a:sym typeface="Montserrat"/>
            </a:endParaRPr>
          </a:p>
          <a:p>
            <a:pPr indent="-311150" lvl="0" marL="914400" rtl="0" algn="just">
              <a:spcBef>
                <a:spcPts val="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Filtering, ecc.</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None/>
            </a:pPr>
            <a:r>
              <a:rPr lang="it" sz="1300">
                <a:solidFill>
                  <a:srgbClr val="343A40"/>
                </a:solidFill>
                <a:highlight>
                  <a:schemeClr val="lt1"/>
                </a:highlight>
                <a:latin typeface="Montserrat"/>
                <a:ea typeface="Montserrat"/>
                <a:cs typeface="Montserrat"/>
                <a:sym typeface="Montserrat"/>
              </a:rPr>
              <a:t>Il </a:t>
            </a:r>
            <a:r>
              <a:rPr b="1" lang="it" sz="1300">
                <a:solidFill>
                  <a:srgbClr val="343A40"/>
                </a:solidFill>
                <a:highlight>
                  <a:schemeClr val="lt1"/>
                </a:highlight>
                <a:latin typeface="Montserrat"/>
                <a:ea typeface="Montserrat"/>
                <a:cs typeface="Montserrat"/>
                <a:sym typeface="Montserrat"/>
              </a:rPr>
              <a:t>kernel Linux </a:t>
            </a:r>
            <a:r>
              <a:rPr lang="it" sz="1300">
                <a:solidFill>
                  <a:srgbClr val="343A40"/>
                </a:solidFill>
                <a:highlight>
                  <a:schemeClr val="lt1"/>
                </a:highlight>
                <a:latin typeface="Montserrat"/>
                <a:ea typeface="Montserrat"/>
                <a:cs typeface="Montserrat"/>
                <a:sym typeface="Montserrat"/>
              </a:rPr>
              <a:t>è stato da sempre un luogo ideale per tali attività, anche se poco pratico.</a:t>
            </a:r>
            <a:endParaRPr sz="1300">
              <a:solidFill>
                <a:srgbClr val="343A40"/>
              </a:solidFill>
              <a:latin typeface="Montserrat"/>
              <a:ea typeface="Montserrat"/>
              <a:cs typeface="Montserrat"/>
              <a:sym typeface="Montserrat"/>
            </a:endParaRPr>
          </a:p>
          <a:p>
            <a:pPr indent="0" lvl="0" marL="0" rtl="0" algn="just">
              <a:spcBef>
                <a:spcPts val="1200"/>
              </a:spcBef>
              <a:spcAft>
                <a:spcPts val="1200"/>
              </a:spcAft>
              <a:buNone/>
            </a:pPr>
            <a:r>
              <a:rPr b="1" lang="it" sz="1300">
                <a:solidFill>
                  <a:srgbClr val="343A40"/>
                </a:solidFill>
                <a:latin typeface="Montserrat"/>
                <a:ea typeface="Montserrat"/>
                <a:cs typeface="Montserrat"/>
                <a:sym typeface="Montserrat"/>
              </a:rPr>
              <a:t>eBPF</a:t>
            </a:r>
            <a:r>
              <a:rPr lang="it" sz="1300">
                <a:solidFill>
                  <a:srgbClr val="343A40"/>
                </a:solidFill>
                <a:latin typeface="Montserrat"/>
                <a:ea typeface="Montserrat"/>
                <a:cs typeface="Montserrat"/>
                <a:sym typeface="Montserrat"/>
              </a:rPr>
              <a:t> ha reso “programmabile” il kernel Linux e quindi facilitato la </a:t>
            </a:r>
            <a:r>
              <a:rPr lang="it" sz="1300">
                <a:solidFill>
                  <a:srgbClr val="343A40"/>
                </a:solidFill>
                <a:latin typeface="Montserrat"/>
                <a:ea typeface="Montserrat"/>
                <a:cs typeface="Montserrat"/>
                <a:sym typeface="Montserrat"/>
              </a:rPr>
              <a:t>programmazione di rete</a:t>
            </a:r>
            <a:r>
              <a:rPr lang="it" sz="1300">
                <a:solidFill>
                  <a:srgbClr val="343A40"/>
                </a:solidFill>
                <a:latin typeface="Montserrat"/>
                <a:ea typeface="Montserrat"/>
                <a:cs typeface="Montserrat"/>
                <a:sym typeface="Montserrat"/>
              </a:rPr>
              <a:t> (sicurezza, networking, tracciamento, monitoraggio, ecc.).</a:t>
            </a:r>
            <a:endParaRPr sz="1300">
              <a:solidFill>
                <a:srgbClr val="343A40"/>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811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eBPF </a:t>
            </a:r>
            <a:endParaRPr/>
          </a:p>
          <a:p>
            <a:pPr indent="0" lvl="0" marL="0" rtl="0" algn="l">
              <a:spcBef>
                <a:spcPts val="0"/>
              </a:spcBef>
              <a:spcAft>
                <a:spcPts val="0"/>
              </a:spcAft>
              <a:buNone/>
            </a:pPr>
            <a:r>
              <a:rPr lang="it" sz="1866"/>
              <a:t>extended Berkeley Packet Filter</a:t>
            </a:r>
            <a:endParaRPr sz="1866"/>
          </a:p>
        </p:txBody>
      </p:sp>
      <p:sp>
        <p:nvSpPr>
          <p:cNvPr id="72" name="Google Shape;72;p15"/>
          <p:cNvSpPr txBox="1"/>
          <p:nvPr>
            <p:ph idx="1" type="body"/>
          </p:nvPr>
        </p:nvSpPr>
        <p:spPr>
          <a:xfrm>
            <a:off x="3977400" y="1446600"/>
            <a:ext cx="4854900" cy="3268200"/>
          </a:xfrm>
          <a:prstGeom prst="rect">
            <a:avLst/>
          </a:prstGeom>
        </p:spPr>
        <p:txBody>
          <a:bodyPr anchorCtr="0" anchor="t" bIns="91425" lIns="91425" spcFirstLastPara="1" rIns="91425" wrap="square" tIns="91425">
            <a:spAutoFit/>
          </a:bodyPr>
          <a:lstStyle/>
          <a:p>
            <a:pPr indent="0" lvl="0" marL="0" rtl="0" algn="just">
              <a:lnSpc>
                <a:spcPct val="100000"/>
              </a:lnSpc>
              <a:spcBef>
                <a:spcPts val="0"/>
              </a:spcBef>
              <a:spcAft>
                <a:spcPts val="0"/>
              </a:spcAft>
              <a:buSzPts val="865"/>
              <a:buNone/>
            </a:pPr>
            <a:r>
              <a:rPr b="1" lang="it" sz="1300">
                <a:solidFill>
                  <a:srgbClr val="000000"/>
                </a:solidFill>
                <a:highlight>
                  <a:srgbClr val="FFFFFF"/>
                </a:highlight>
                <a:latin typeface="Montserrat"/>
                <a:ea typeface="Montserrat"/>
                <a:cs typeface="Montserrat"/>
                <a:sym typeface="Montserrat"/>
              </a:rPr>
              <a:t>eBPF</a:t>
            </a:r>
            <a:r>
              <a:rPr lang="it" sz="1300">
                <a:solidFill>
                  <a:srgbClr val="000000"/>
                </a:solidFill>
                <a:highlight>
                  <a:srgbClr val="FFFFFF"/>
                </a:highlight>
                <a:latin typeface="Montserrat"/>
                <a:ea typeface="Montserrat"/>
                <a:cs typeface="Montserrat"/>
                <a:sym typeface="Montserrat"/>
              </a:rPr>
              <a:t> permette di</a:t>
            </a:r>
            <a:r>
              <a:rPr lang="it" sz="1300">
                <a:solidFill>
                  <a:srgbClr val="000000"/>
                </a:solidFill>
                <a:highlight>
                  <a:srgbClr val="FFFFFF"/>
                </a:highlight>
                <a:latin typeface="Montserrat"/>
                <a:ea typeface="Montserrat"/>
                <a:cs typeface="Montserrat"/>
                <a:sym typeface="Montserrat"/>
              </a:rPr>
              <a:t> </a:t>
            </a:r>
            <a:r>
              <a:rPr lang="it" sz="1300">
                <a:solidFill>
                  <a:srgbClr val="000000"/>
                </a:solidFill>
                <a:highlight>
                  <a:srgbClr val="FFFFFF"/>
                </a:highlight>
                <a:latin typeface="Montserrat"/>
                <a:ea typeface="Montserrat"/>
                <a:cs typeface="Montserrat"/>
                <a:sym typeface="Montserrat"/>
              </a:rPr>
              <a:t>esegu</a:t>
            </a:r>
            <a:r>
              <a:rPr lang="it" sz="1300">
                <a:solidFill>
                  <a:srgbClr val="000000"/>
                </a:solidFill>
                <a:highlight>
                  <a:srgbClr val="FFFFFF"/>
                </a:highlight>
                <a:latin typeface="Montserrat"/>
                <a:ea typeface="Montserrat"/>
                <a:cs typeface="Montserrat"/>
                <a:sym typeface="Montserrat"/>
              </a:rPr>
              <a:t>ire</a:t>
            </a:r>
            <a:r>
              <a:rPr lang="it" sz="1300">
                <a:solidFill>
                  <a:srgbClr val="000000"/>
                </a:solidFill>
                <a:highlight>
                  <a:srgbClr val="FFFFFF"/>
                </a:highlight>
                <a:latin typeface="Montserrat"/>
                <a:ea typeface="Montserrat"/>
                <a:cs typeface="Montserrat"/>
                <a:sym typeface="Montserrat"/>
              </a:rPr>
              <a:t> programmi in modalità </a:t>
            </a:r>
            <a:r>
              <a:rPr lang="it" sz="1300">
                <a:solidFill>
                  <a:srgbClr val="000000"/>
                </a:solidFill>
                <a:highlight>
                  <a:srgbClr val="FFFFFF"/>
                </a:highlight>
                <a:latin typeface="Montserrat"/>
                <a:ea typeface="Montserrat"/>
                <a:cs typeface="Montserrat"/>
                <a:sym typeface="Montserrat"/>
              </a:rPr>
              <a:t>sandbox </a:t>
            </a:r>
            <a:r>
              <a:rPr lang="it" sz="1300">
                <a:solidFill>
                  <a:srgbClr val="000000"/>
                </a:solidFill>
                <a:highlight>
                  <a:srgbClr val="FFFFFF"/>
                </a:highlight>
                <a:latin typeface="Montserrat"/>
                <a:ea typeface="Montserrat"/>
                <a:cs typeface="Montserrat"/>
                <a:sym typeface="Montserrat"/>
              </a:rPr>
              <a:t>nel kernel Linux senza modificarlo o caricare i moduli aggiuntivi. </a:t>
            </a:r>
            <a:endParaRPr sz="1300">
              <a:solidFill>
                <a:srgbClr val="000000"/>
              </a:solidFill>
              <a:highlight>
                <a:srgbClr val="FFFFFF"/>
              </a:highlight>
              <a:latin typeface="Montserrat"/>
              <a:ea typeface="Montserrat"/>
              <a:cs typeface="Montserrat"/>
              <a:sym typeface="Montserrat"/>
            </a:endParaRPr>
          </a:p>
          <a:p>
            <a:pPr indent="0" lvl="0" marL="0" rtl="0" algn="just">
              <a:lnSpc>
                <a:spcPct val="100000"/>
              </a:lnSpc>
              <a:spcBef>
                <a:spcPts val="1200"/>
              </a:spcBef>
              <a:spcAft>
                <a:spcPts val="0"/>
              </a:spcAft>
              <a:buNone/>
            </a:pPr>
            <a:r>
              <a:rPr lang="it" sz="1300">
                <a:solidFill>
                  <a:srgbClr val="000000"/>
                </a:solidFill>
                <a:highlight>
                  <a:srgbClr val="FFFFFF"/>
                </a:highlight>
                <a:latin typeface="Montserrat"/>
                <a:ea typeface="Montserrat"/>
                <a:cs typeface="Montserrat"/>
                <a:sym typeface="Montserrat"/>
              </a:rPr>
              <a:t>I programmi eBPF sono quindi delle vere e proprie </a:t>
            </a:r>
            <a:r>
              <a:rPr b="1" lang="it" sz="1300">
                <a:solidFill>
                  <a:srgbClr val="000000"/>
                </a:solidFill>
                <a:highlight>
                  <a:srgbClr val="FFFFFF"/>
                </a:highlight>
                <a:latin typeface="Montserrat"/>
                <a:ea typeface="Montserrat"/>
                <a:cs typeface="Montserrat"/>
                <a:sym typeface="Montserrat"/>
              </a:rPr>
              <a:t>estensioni del kernel</a:t>
            </a:r>
            <a:r>
              <a:rPr lang="it" sz="1300">
                <a:solidFill>
                  <a:srgbClr val="000000"/>
                </a:solidFill>
                <a:highlight>
                  <a:srgbClr val="FFFFFF"/>
                </a:highlight>
                <a:latin typeface="Montserrat"/>
                <a:ea typeface="Montserrat"/>
                <a:cs typeface="Montserrat"/>
                <a:sym typeface="Montserrat"/>
              </a:rPr>
              <a:t>.</a:t>
            </a:r>
            <a:endParaRPr sz="1300">
              <a:solidFill>
                <a:srgbClr val="000000"/>
              </a:solidFill>
              <a:highlight>
                <a:srgbClr val="FFFFFF"/>
              </a:highlight>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300">
              <a:solidFill>
                <a:srgbClr val="000000"/>
              </a:solidFill>
              <a:highlight>
                <a:srgbClr val="FFFFFF"/>
              </a:highlight>
              <a:latin typeface="Montserrat"/>
              <a:ea typeface="Montserrat"/>
              <a:cs typeface="Montserrat"/>
              <a:sym typeface="Montserrat"/>
            </a:endParaRPr>
          </a:p>
          <a:p>
            <a:pPr indent="0" lvl="0" marL="0" rtl="0" algn="just">
              <a:lnSpc>
                <a:spcPct val="100000"/>
              </a:lnSpc>
              <a:spcBef>
                <a:spcPts val="0"/>
              </a:spcBef>
              <a:spcAft>
                <a:spcPts val="0"/>
              </a:spcAft>
              <a:buSzPts val="865"/>
              <a:buNone/>
            </a:pPr>
            <a:r>
              <a:rPr lang="it" sz="1300">
                <a:solidFill>
                  <a:srgbClr val="000000"/>
                </a:solidFill>
                <a:highlight>
                  <a:srgbClr val="FFFFFF"/>
                </a:highlight>
                <a:latin typeface="Montserrat"/>
                <a:ea typeface="Montserrat"/>
                <a:cs typeface="Montserrat"/>
                <a:sym typeface="Montserrat"/>
              </a:rPr>
              <a:t>I programmi eBPF vengono attivati ​​da eventi </a:t>
            </a:r>
            <a:r>
              <a:rPr lang="it" sz="1300">
                <a:solidFill>
                  <a:srgbClr val="000000"/>
                </a:solidFill>
                <a:highlight>
                  <a:srgbClr val="FFFFFF"/>
                </a:highlight>
                <a:latin typeface="Montserrat"/>
                <a:ea typeface="Montserrat"/>
                <a:cs typeface="Montserrat"/>
                <a:sym typeface="Montserrat"/>
              </a:rPr>
              <a:t>interni e/o esterni. </a:t>
            </a:r>
            <a:endParaRPr sz="1300">
              <a:solidFill>
                <a:srgbClr val="000000"/>
              </a:solidFill>
              <a:highlight>
                <a:srgbClr val="FFFFFF"/>
              </a:highlight>
              <a:latin typeface="Montserrat"/>
              <a:ea typeface="Montserrat"/>
              <a:cs typeface="Montserrat"/>
              <a:sym typeface="Montserrat"/>
            </a:endParaRPr>
          </a:p>
          <a:p>
            <a:pPr indent="0" lvl="0" marL="0" rtl="0" algn="just">
              <a:lnSpc>
                <a:spcPct val="100000"/>
              </a:lnSpc>
              <a:spcBef>
                <a:spcPts val="1000"/>
              </a:spcBef>
              <a:spcAft>
                <a:spcPts val="0"/>
              </a:spcAft>
              <a:buSzPts val="865"/>
              <a:buNone/>
            </a:pPr>
            <a:r>
              <a:rPr lang="it" sz="1300">
                <a:solidFill>
                  <a:srgbClr val="000000"/>
                </a:solidFill>
                <a:highlight>
                  <a:srgbClr val="FFFFFF"/>
                </a:highlight>
                <a:latin typeface="Montserrat"/>
                <a:ea typeface="Montserrat"/>
                <a:cs typeface="Montserrat"/>
                <a:sym typeface="Montserrat"/>
              </a:rPr>
              <a:t>Esistono diversi</a:t>
            </a:r>
            <a:r>
              <a:rPr lang="it" sz="1300">
                <a:solidFill>
                  <a:srgbClr val="000000"/>
                </a:solidFill>
                <a:highlight>
                  <a:srgbClr val="FFFFFF"/>
                </a:highlight>
                <a:latin typeface="Montserrat"/>
                <a:ea typeface="Montserrat"/>
                <a:cs typeface="Montserrat"/>
                <a:sym typeface="Montserrat"/>
              </a:rPr>
              <a:t> </a:t>
            </a:r>
            <a:r>
              <a:rPr b="1" lang="it" sz="1300">
                <a:solidFill>
                  <a:srgbClr val="000000"/>
                </a:solidFill>
                <a:highlight>
                  <a:srgbClr val="FFFFFF"/>
                </a:highlight>
                <a:latin typeface="Montserrat"/>
                <a:ea typeface="Montserrat"/>
                <a:cs typeface="Montserrat"/>
                <a:sym typeface="Montserrat"/>
              </a:rPr>
              <a:t>hook di rete</a:t>
            </a:r>
            <a:r>
              <a:rPr lang="it" sz="1300">
                <a:solidFill>
                  <a:srgbClr val="000000"/>
                </a:solidFill>
                <a:highlight>
                  <a:srgbClr val="FFFFFF"/>
                </a:highlight>
                <a:latin typeface="Montserrat"/>
                <a:ea typeface="Montserrat"/>
                <a:cs typeface="Montserrat"/>
                <a:sym typeface="Montserrat"/>
              </a:rPr>
              <a:t> che possono innescare l'esecuzione di un programma eBPF, un esempio è </a:t>
            </a:r>
            <a:r>
              <a:rPr b="1" lang="it" sz="1300">
                <a:solidFill>
                  <a:srgbClr val="000000"/>
                </a:solidFill>
                <a:highlight>
                  <a:srgbClr val="FFFFFF"/>
                </a:highlight>
                <a:latin typeface="Montserrat"/>
                <a:ea typeface="Montserrat"/>
                <a:cs typeface="Montserrat"/>
                <a:sym typeface="Montserrat"/>
              </a:rPr>
              <a:t>XDP</a:t>
            </a:r>
            <a:r>
              <a:rPr lang="it" sz="1300">
                <a:solidFill>
                  <a:srgbClr val="000000"/>
                </a:solidFill>
                <a:highlight>
                  <a:srgbClr val="FFFFFF"/>
                </a:highlight>
                <a:latin typeface="Montserrat"/>
                <a:ea typeface="Montserrat"/>
                <a:cs typeface="Montserrat"/>
                <a:sym typeface="Montserrat"/>
              </a:rPr>
              <a:t>.</a:t>
            </a:r>
            <a:endParaRPr b="1" sz="1300">
              <a:solidFill>
                <a:srgbClr val="000000"/>
              </a:solidFill>
              <a:highlight>
                <a:srgbClr val="FFFFFF"/>
              </a:highlight>
              <a:latin typeface="Montserrat"/>
              <a:ea typeface="Montserrat"/>
              <a:cs typeface="Montserrat"/>
              <a:sym typeface="Montserrat"/>
            </a:endParaRPr>
          </a:p>
          <a:p>
            <a:pPr indent="0" lvl="0" marL="0" rtl="0" algn="just">
              <a:lnSpc>
                <a:spcPct val="100000"/>
              </a:lnSpc>
              <a:spcBef>
                <a:spcPts val="0"/>
              </a:spcBef>
              <a:spcAft>
                <a:spcPts val="0"/>
              </a:spcAft>
              <a:buSzPts val="865"/>
              <a:buNone/>
            </a:pPr>
            <a:r>
              <a:t/>
            </a:r>
            <a:endParaRPr sz="1300">
              <a:solidFill>
                <a:srgbClr val="000000"/>
              </a:solidFill>
              <a:highlight>
                <a:srgbClr val="FFFFFF"/>
              </a:highlight>
              <a:latin typeface="Montserrat"/>
              <a:ea typeface="Montserrat"/>
              <a:cs typeface="Montserrat"/>
              <a:sym typeface="Montserrat"/>
            </a:endParaRPr>
          </a:p>
          <a:p>
            <a:pPr indent="0" lvl="0" marL="0" rtl="0" algn="just">
              <a:lnSpc>
                <a:spcPct val="100000"/>
              </a:lnSpc>
              <a:spcBef>
                <a:spcPts val="0"/>
              </a:spcBef>
              <a:spcAft>
                <a:spcPts val="0"/>
              </a:spcAft>
              <a:buSzPts val="865"/>
              <a:buNone/>
            </a:pPr>
            <a:r>
              <a:rPr lang="it" sz="1300">
                <a:solidFill>
                  <a:srgbClr val="000000"/>
                </a:solidFill>
                <a:highlight>
                  <a:srgbClr val="FFFFFF"/>
                </a:highlight>
                <a:latin typeface="Montserrat"/>
                <a:ea typeface="Montserrat"/>
                <a:cs typeface="Montserrat"/>
                <a:sym typeface="Montserrat"/>
              </a:rPr>
              <a:t>I programmi eBPF possono essere scritti utilizzando istruzioni </a:t>
            </a:r>
            <a:r>
              <a:rPr b="1" lang="it" sz="1300">
                <a:solidFill>
                  <a:srgbClr val="000000"/>
                </a:solidFill>
                <a:highlight>
                  <a:srgbClr val="FFFFFF"/>
                </a:highlight>
                <a:latin typeface="Montserrat"/>
                <a:ea typeface="Montserrat"/>
                <a:cs typeface="Montserrat"/>
                <a:sym typeface="Montserrat"/>
              </a:rPr>
              <a:t>assembly </a:t>
            </a:r>
            <a:r>
              <a:rPr lang="it" sz="1300">
                <a:solidFill>
                  <a:srgbClr val="000000"/>
                </a:solidFill>
                <a:highlight>
                  <a:srgbClr val="FFFFFF"/>
                </a:highlight>
                <a:latin typeface="Montserrat"/>
                <a:ea typeface="Montserrat"/>
                <a:cs typeface="Montserrat"/>
                <a:sym typeface="Montserrat"/>
              </a:rPr>
              <a:t>o</a:t>
            </a:r>
            <a:r>
              <a:rPr b="1" lang="it" sz="1300">
                <a:solidFill>
                  <a:srgbClr val="000000"/>
                </a:solidFill>
                <a:highlight>
                  <a:srgbClr val="FFFFFF"/>
                </a:highlight>
                <a:latin typeface="Montserrat"/>
                <a:ea typeface="Montserrat"/>
                <a:cs typeface="Montserrat"/>
                <a:sym typeface="Montserrat"/>
              </a:rPr>
              <a:t> </a:t>
            </a:r>
            <a:r>
              <a:rPr lang="it" sz="1300">
                <a:solidFill>
                  <a:srgbClr val="000000"/>
                </a:solidFill>
                <a:highlight>
                  <a:srgbClr val="FFFFFF"/>
                </a:highlight>
                <a:latin typeface="Montserrat"/>
                <a:ea typeface="Montserrat"/>
                <a:cs typeface="Montserrat"/>
                <a:sym typeface="Montserrat"/>
              </a:rPr>
              <a:t>in un </a:t>
            </a:r>
            <a:r>
              <a:rPr b="1" lang="it" sz="1300">
                <a:solidFill>
                  <a:srgbClr val="000000"/>
                </a:solidFill>
                <a:highlight>
                  <a:srgbClr val="FFFFFF"/>
                </a:highlight>
                <a:latin typeface="Montserrat"/>
                <a:ea typeface="Montserrat"/>
                <a:cs typeface="Montserrat"/>
                <a:sym typeface="Montserrat"/>
              </a:rPr>
              <a:t>C </a:t>
            </a:r>
            <a:r>
              <a:rPr b="1" lang="it" sz="1300">
                <a:solidFill>
                  <a:srgbClr val="000000"/>
                </a:solidFill>
                <a:highlight>
                  <a:srgbClr val="FFFFFF"/>
                </a:highlight>
                <a:latin typeface="Montserrat"/>
                <a:ea typeface="Montserrat"/>
                <a:cs typeface="Montserrat"/>
                <a:sym typeface="Montserrat"/>
              </a:rPr>
              <a:t>ristretto</a:t>
            </a:r>
            <a:r>
              <a:rPr lang="it" sz="1300">
                <a:solidFill>
                  <a:srgbClr val="000000"/>
                </a:solidFill>
                <a:highlight>
                  <a:srgbClr val="FFFFFF"/>
                </a:highlight>
                <a:latin typeface="Montserrat"/>
                <a:ea typeface="Montserrat"/>
                <a:cs typeface="Montserrat"/>
                <a:sym typeface="Montserrat"/>
              </a:rPr>
              <a:t>, </a:t>
            </a:r>
            <a:r>
              <a:rPr lang="it" sz="1300">
                <a:solidFill>
                  <a:srgbClr val="000000"/>
                </a:solidFill>
                <a:latin typeface="Montserrat"/>
                <a:ea typeface="Montserrat"/>
                <a:cs typeface="Montserrat"/>
                <a:sym typeface="Montserrat"/>
              </a:rPr>
              <a:t>per poter essere definiti “</a:t>
            </a:r>
            <a:r>
              <a:rPr b="1" lang="it" sz="1300">
                <a:solidFill>
                  <a:srgbClr val="000000"/>
                </a:solidFill>
                <a:latin typeface="Montserrat"/>
                <a:ea typeface="Montserrat"/>
                <a:cs typeface="Montserrat"/>
                <a:sym typeface="Montserrat"/>
              </a:rPr>
              <a:t>sicuri</a:t>
            </a:r>
            <a:r>
              <a:rPr lang="it" sz="1300">
                <a:solidFill>
                  <a:srgbClr val="000000"/>
                </a:solidFill>
                <a:latin typeface="Montserrat"/>
                <a:ea typeface="Montserrat"/>
                <a:cs typeface="Montserrat"/>
                <a:sym typeface="Montserrat"/>
              </a:rPr>
              <a:t>”.</a:t>
            </a:r>
            <a:endParaRPr sz="1300">
              <a:solidFill>
                <a:srgbClr val="000000"/>
              </a:solidFill>
              <a:highlight>
                <a:schemeClr val="lt1"/>
              </a:highlight>
              <a:latin typeface="Montserrat"/>
              <a:ea typeface="Montserrat"/>
              <a:cs typeface="Montserrat"/>
              <a:sym typeface="Montserrat"/>
            </a:endParaRPr>
          </a:p>
        </p:txBody>
      </p:sp>
      <p:pic>
        <p:nvPicPr>
          <p:cNvPr id="73" name="Google Shape;73;p15"/>
          <p:cNvPicPr preferRelativeResize="0"/>
          <p:nvPr/>
        </p:nvPicPr>
        <p:blipFill>
          <a:blip r:embed="rId4">
            <a:alphaModFix/>
          </a:blip>
          <a:stretch>
            <a:fillRect/>
          </a:stretch>
        </p:blipFill>
        <p:spPr>
          <a:xfrm>
            <a:off x="311700" y="1248775"/>
            <a:ext cx="3417375" cy="32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Le carenze di eBPF</a:t>
            </a:r>
            <a:endParaRPr/>
          </a:p>
        </p:txBody>
      </p:sp>
      <p:sp>
        <p:nvSpPr>
          <p:cNvPr id="79" name="Google Shape;79;p16"/>
          <p:cNvSpPr txBox="1"/>
          <p:nvPr>
            <p:ph idx="1" type="body"/>
          </p:nvPr>
        </p:nvSpPr>
        <p:spPr>
          <a:xfrm>
            <a:off x="311700" y="1152475"/>
            <a:ext cx="8520600" cy="3133500"/>
          </a:xfrm>
          <a:prstGeom prst="rect">
            <a:avLst/>
          </a:prstGeom>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it" sz="1305">
                <a:solidFill>
                  <a:srgbClr val="343A40"/>
                </a:solidFill>
                <a:highlight>
                  <a:schemeClr val="lt1"/>
                </a:highlight>
                <a:latin typeface="Montserrat"/>
                <a:ea typeface="Montserrat"/>
                <a:cs typeface="Montserrat"/>
                <a:sym typeface="Montserrat"/>
              </a:rPr>
              <a:t>Infatti eBPF presenta alcuni carenze e problematiche:</a:t>
            </a:r>
            <a:endParaRPr sz="1305">
              <a:solidFill>
                <a:srgbClr val="343A40"/>
              </a:solidFill>
              <a:highlight>
                <a:schemeClr val="lt1"/>
              </a:highlight>
              <a:latin typeface="Montserrat"/>
              <a:ea typeface="Montserrat"/>
              <a:cs typeface="Montserrat"/>
              <a:sym typeface="Montserrat"/>
            </a:endParaRPr>
          </a:p>
          <a:p>
            <a:pPr indent="-311467" lvl="0" marL="457200" rtl="0" algn="just">
              <a:lnSpc>
                <a:spcPct val="150000"/>
              </a:lnSpc>
              <a:spcBef>
                <a:spcPts val="0"/>
              </a:spcBef>
              <a:spcAft>
                <a:spcPts val="0"/>
              </a:spcAft>
              <a:buClr>
                <a:srgbClr val="343A40"/>
              </a:buClr>
              <a:buSzPts val="1305"/>
              <a:buFont typeface="Montserrat"/>
              <a:buChar char="❏"/>
            </a:pPr>
            <a:r>
              <a:rPr lang="it" sz="1305">
                <a:solidFill>
                  <a:srgbClr val="343A40"/>
                </a:solidFill>
                <a:highlight>
                  <a:schemeClr val="lt1"/>
                </a:highlight>
                <a:latin typeface="Montserrat"/>
                <a:ea typeface="Montserrat"/>
                <a:cs typeface="Montserrat"/>
                <a:sym typeface="Montserrat"/>
              </a:rPr>
              <a:t>limitazioni </a:t>
            </a:r>
            <a:r>
              <a:rPr lang="it" sz="1305">
                <a:solidFill>
                  <a:srgbClr val="343A40"/>
                </a:solidFill>
                <a:highlight>
                  <a:schemeClr val="lt1"/>
                </a:highlight>
                <a:latin typeface="Montserrat"/>
                <a:ea typeface="Montserrat"/>
                <a:cs typeface="Montserrat"/>
                <a:sym typeface="Montserrat"/>
              </a:rPr>
              <a:t>causate dal verificatore (</a:t>
            </a:r>
            <a:r>
              <a:rPr lang="it" sz="1300">
                <a:solidFill>
                  <a:srgbClr val="343A40"/>
                </a:solidFill>
                <a:highlight>
                  <a:schemeClr val="lt1"/>
                </a:highlight>
                <a:latin typeface="Montserrat"/>
                <a:ea typeface="Montserrat"/>
                <a:cs typeface="Montserrat"/>
                <a:sym typeface="Montserrat"/>
              </a:rPr>
              <a:t>numero limitato di istruzioni, jump, ecc.</a:t>
            </a:r>
            <a:r>
              <a:rPr lang="it" sz="1305">
                <a:solidFill>
                  <a:srgbClr val="343A40"/>
                </a:solidFill>
                <a:highlight>
                  <a:schemeClr val="lt1"/>
                </a:highlight>
                <a:latin typeface="Montserrat"/>
                <a:ea typeface="Montserrat"/>
                <a:cs typeface="Montserrat"/>
                <a:sym typeface="Montserrat"/>
              </a:rPr>
              <a:t>);</a:t>
            </a:r>
            <a:endParaRPr sz="1305">
              <a:solidFill>
                <a:srgbClr val="343A40"/>
              </a:solidFill>
              <a:highlight>
                <a:schemeClr val="lt1"/>
              </a:highlight>
              <a:latin typeface="Montserrat"/>
              <a:ea typeface="Montserrat"/>
              <a:cs typeface="Montserrat"/>
              <a:sym typeface="Montserrat"/>
            </a:endParaRPr>
          </a:p>
          <a:p>
            <a:pPr indent="-311467" lvl="0" marL="457200" rtl="0" algn="just">
              <a:lnSpc>
                <a:spcPct val="150000"/>
              </a:lnSpc>
              <a:spcBef>
                <a:spcPts val="0"/>
              </a:spcBef>
              <a:spcAft>
                <a:spcPts val="0"/>
              </a:spcAft>
              <a:buClr>
                <a:srgbClr val="343A40"/>
              </a:buClr>
              <a:buSzPts val="1305"/>
              <a:buFont typeface="Montserrat"/>
              <a:buChar char="❏"/>
            </a:pPr>
            <a:r>
              <a:rPr lang="it" sz="1305">
                <a:solidFill>
                  <a:srgbClr val="343A40"/>
                </a:solidFill>
                <a:highlight>
                  <a:schemeClr val="lt1"/>
                </a:highlight>
                <a:latin typeface="Montserrat"/>
                <a:ea typeface="Montserrat"/>
                <a:cs typeface="Montserrat"/>
                <a:sym typeface="Montserrat"/>
              </a:rPr>
              <a:t>scrivere programmi complessi utilizzando le tail-call.</a:t>
            </a:r>
            <a:endParaRPr sz="1305">
              <a:solidFill>
                <a:srgbClr val="343A40"/>
              </a:solidFill>
              <a:highlight>
                <a:schemeClr val="lt1"/>
              </a:highlight>
              <a:latin typeface="Montserrat"/>
              <a:ea typeface="Montserrat"/>
              <a:cs typeface="Montserrat"/>
              <a:sym typeface="Montserrat"/>
            </a:endParaRPr>
          </a:p>
          <a:p>
            <a:pPr indent="0" lvl="0" marL="914400" rtl="0" algn="just">
              <a:lnSpc>
                <a:spcPct val="100000"/>
              </a:lnSpc>
              <a:spcBef>
                <a:spcPts val="0"/>
              </a:spcBef>
              <a:spcAft>
                <a:spcPts val="0"/>
              </a:spcAft>
              <a:buNone/>
            </a:pPr>
            <a:r>
              <a:t/>
            </a:r>
            <a:endParaRPr sz="1305">
              <a:solidFill>
                <a:srgbClr val="343A40"/>
              </a:solidFill>
              <a:highlight>
                <a:schemeClr val="lt1"/>
              </a:highlight>
              <a:latin typeface="Montserrat"/>
              <a:ea typeface="Montserrat"/>
              <a:cs typeface="Montserrat"/>
              <a:sym typeface="Montserrat"/>
            </a:endParaRPr>
          </a:p>
          <a:p>
            <a:pPr indent="0" lvl="0" marL="0" marR="0" rtl="0" algn="just">
              <a:lnSpc>
                <a:spcPct val="100000"/>
              </a:lnSpc>
              <a:spcBef>
                <a:spcPts val="0"/>
              </a:spcBef>
              <a:spcAft>
                <a:spcPts val="0"/>
              </a:spcAft>
              <a:buNone/>
            </a:pPr>
            <a:r>
              <a:rPr lang="it" sz="1305">
                <a:solidFill>
                  <a:srgbClr val="343A40"/>
                </a:solidFill>
                <a:highlight>
                  <a:schemeClr val="lt1"/>
                </a:highlight>
                <a:latin typeface="Montserrat"/>
                <a:ea typeface="Montserrat"/>
                <a:cs typeface="Montserrat"/>
                <a:sym typeface="Montserrat"/>
              </a:rPr>
              <a:t>eBPF utilizza il concetto di </a:t>
            </a:r>
            <a:r>
              <a:rPr b="1" lang="it" sz="1305">
                <a:solidFill>
                  <a:srgbClr val="343A40"/>
                </a:solidFill>
                <a:highlight>
                  <a:schemeClr val="lt1"/>
                </a:highlight>
                <a:latin typeface="Montserrat"/>
                <a:ea typeface="Montserrat"/>
                <a:cs typeface="Montserrat"/>
                <a:sym typeface="Montserrat"/>
              </a:rPr>
              <a:t>Tail-Call,</a:t>
            </a:r>
            <a:r>
              <a:rPr lang="it" sz="1305">
                <a:solidFill>
                  <a:srgbClr val="343A40"/>
                </a:solidFill>
                <a:highlight>
                  <a:schemeClr val="lt1"/>
                </a:highlight>
                <a:latin typeface="Montserrat"/>
                <a:ea typeface="Montserrat"/>
                <a:cs typeface="Montserrat"/>
                <a:sym typeface="Montserrat"/>
              </a:rPr>
              <a:t> un pattern diverso rispetto alla chiamata di funzione. </a:t>
            </a:r>
            <a:endParaRPr sz="1305">
              <a:solidFill>
                <a:srgbClr val="343A40"/>
              </a:solidFill>
              <a:highlight>
                <a:schemeClr val="lt1"/>
              </a:highlight>
              <a:latin typeface="Montserrat"/>
              <a:ea typeface="Montserrat"/>
              <a:cs typeface="Montserrat"/>
              <a:sym typeface="Montserrat"/>
            </a:endParaRPr>
          </a:p>
          <a:p>
            <a:pPr indent="0" lvl="0" marL="0" rtl="0" algn="just">
              <a:lnSpc>
                <a:spcPct val="100000"/>
              </a:lnSpc>
              <a:spcBef>
                <a:spcPts val="1000"/>
              </a:spcBef>
              <a:spcAft>
                <a:spcPts val="0"/>
              </a:spcAft>
              <a:buClr>
                <a:srgbClr val="000000"/>
              </a:buClr>
              <a:buSzPts val="935"/>
              <a:buFont typeface="Arial"/>
              <a:buNone/>
            </a:pPr>
            <a:r>
              <a:rPr lang="it" sz="1305">
                <a:solidFill>
                  <a:srgbClr val="343A40"/>
                </a:solidFill>
                <a:highlight>
                  <a:schemeClr val="lt1"/>
                </a:highlight>
                <a:latin typeface="Montserrat"/>
                <a:ea typeface="Montserrat"/>
                <a:cs typeface="Montserrat"/>
                <a:sym typeface="Montserrat"/>
              </a:rPr>
              <a:t>Le </a:t>
            </a:r>
            <a:r>
              <a:rPr b="1" lang="it" sz="1305">
                <a:solidFill>
                  <a:srgbClr val="343A40"/>
                </a:solidFill>
                <a:highlight>
                  <a:schemeClr val="lt1"/>
                </a:highlight>
                <a:latin typeface="Montserrat"/>
                <a:ea typeface="Montserrat"/>
                <a:cs typeface="Montserrat"/>
                <a:sym typeface="Montserrat"/>
              </a:rPr>
              <a:t>Tail-Call</a:t>
            </a:r>
            <a:r>
              <a:rPr lang="it" sz="1305">
                <a:solidFill>
                  <a:srgbClr val="343A40"/>
                </a:solidFill>
                <a:highlight>
                  <a:schemeClr val="lt1"/>
                </a:highlight>
                <a:latin typeface="Montserrat"/>
                <a:ea typeface="Montserrat"/>
                <a:cs typeface="Montserrat"/>
                <a:sym typeface="Montserrat"/>
              </a:rPr>
              <a:t> sono funzioni eBPF che consentono a un programma di avviarne un altro, ma non permettono di:</a:t>
            </a:r>
            <a:endParaRPr sz="1305">
              <a:solidFill>
                <a:srgbClr val="343A40"/>
              </a:solidFill>
              <a:highlight>
                <a:schemeClr val="lt1"/>
              </a:highlight>
              <a:latin typeface="Montserrat"/>
              <a:ea typeface="Montserrat"/>
              <a:cs typeface="Montserrat"/>
              <a:sym typeface="Montserrat"/>
            </a:endParaRPr>
          </a:p>
          <a:p>
            <a:pPr indent="-311467" lvl="0" marL="457200" rtl="0" algn="just">
              <a:lnSpc>
                <a:spcPct val="150000"/>
              </a:lnSpc>
              <a:spcBef>
                <a:spcPts val="0"/>
              </a:spcBef>
              <a:spcAft>
                <a:spcPts val="0"/>
              </a:spcAft>
              <a:buClr>
                <a:srgbClr val="343A40"/>
              </a:buClr>
              <a:buSzPts val="1305"/>
              <a:buFont typeface="Montserrat"/>
              <a:buChar char="❏"/>
            </a:pPr>
            <a:r>
              <a:rPr lang="it" sz="1305">
                <a:solidFill>
                  <a:srgbClr val="343A40"/>
                </a:solidFill>
                <a:highlight>
                  <a:schemeClr val="lt1"/>
                </a:highlight>
                <a:latin typeface="Montserrat"/>
                <a:ea typeface="Montserrat"/>
                <a:cs typeface="Montserrat"/>
                <a:sym typeface="Montserrat"/>
              </a:rPr>
              <a:t>passare direttamente i parametri, dal programma chiamante al programma chiamato;</a:t>
            </a:r>
            <a:endParaRPr sz="1305">
              <a:solidFill>
                <a:srgbClr val="343A40"/>
              </a:solidFill>
              <a:highlight>
                <a:schemeClr val="lt1"/>
              </a:highlight>
              <a:latin typeface="Montserrat"/>
              <a:ea typeface="Montserrat"/>
              <a:cs typeface="Montserrat"/>
              <a:sym typeface="Montserrat"/>
            </a:endParaRPr>
          </a:p>
          <a:p>
            <a:pPr indent="-311467" lvl="0" marL="457200" rtl="0" algn="just">
              <a:lnSpc>
                <a:spcPct val="150000"/>
              </a:lnSpc>
              <a:spcBef>
                <a:spcPts val="0"/>
              </a:spcBef>
              <a:spcAft>
                <a:spcPts val="0"/>
              </a:spcAft>
              <a:buClr>
                <a:srgbClr val="343A40"/>
              </a:buClr>
              <a:buSzPts val="1305"/>
              <a:buFont typeface="Montserrat"/>
              <a:buChar char="❏"/>
            </a:pPr>
            <a:r>
              <a:rPr lang="it" sz="1305">
                <a:solidFill>
                  <a:srgbClr val="343A40"/>
                </a:solidFill>
                <a:highlight>
                  <a:schemeClr val="lt1"/>
                </a:highlight>
                <a:latin typeface="Montserrat"/>
                <a:ea typeface="Montserrat"/>
                <a:cs typeface="Montserrat"/>
                <a:sym typeface="Montserrat"/>
              </a:rPr>
              <a:t>far tornare il flusso di esecuzione al programma chiamante.</a:t>
            </a:r>
            <a:endParaRPr sz="1305">
              <a:solidFill>
                <a:srgbClr val="343A40"/>
              </a:solidFill>
              <a:highlight>
                <a:schemeClr val="lt1"/>
              </a:highlight>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305">
              <a:solidFill>
                <a:srgbClr val="343A40"/>
              </a:solidFill>
              <a:highlight>
                <a:schemeClr val="lt1"/>
              </a:highlight>
              <a:latin typeface="Montserrat"/>
              <a:ea typeface="Montserrat"/>
              <a:cs typeface="Montserrat"/>
              <a:sym typeface="Montserrat"/>
            </a:endParaRPr>
          </a:p>
          <a:p>
            <a:pPr indent="0" lvl="0" marL="0" marR="0" rtl="0" algn="just">
              <a:lnSpc>
                <a:spcPct val="105000"/>
              </a:lnSpc>
              <a:spcBef>
                <a:spcPts val="0"/>
              </a:spcBef>
              <a:spcAft>
                <a:spcPts val="1200"/>
              </a:spcAft>
              <a:buNone/>
            </a:pPr>
            <a:r>
              <a:rPr lang="it" sz="1300">
                <a:solidFill>
                  <a:srgbClr val="343A40"/>
                </a:solidFill>
                <a:latin typeface="Montserrat"/>
                <a:ea typeface="Montserrat"/>
                <a:cs typeface="Montserrat"/>
                <a:sym typeface="Montserrat"/>
              </a:rPr>
              <a:t>Per risolvere alcune delle carenze di eBPF il netgroup di Tor Vergata ha progettato il </a:t>
            </a:r>
            <a:r>
              <a:rPr b="1" lang="it" sz="1300">
                <a:solidFill>
                  <a:srgbClr val="343A40"/>
                </a:solidFill>
                <a:latin typeface="Montserrat"/>
                <a:ea typeface="Montserrat"/>
                <a:cs typeface="Montserrat"/>
                <a:sym typeface="Montserrat"/>
              </a:rPr>
              <a:t>framework HIKe.</a:t>
            </a:r>
            <a:endParaRPr b="1" sz="1300">
              <a:solidFill>
                <a:srgbClr val="343A4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321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HIKe </a:t>
            </a:r>
            <a:endParaRPr/>
          </a:p>
          <a:p>
            <a:pPr indent="0" lvl="0" marL="0" rtl="0" algn="l">
              <a:spcBef>
                <a:spcPts val="0"/>
              </a:spcBef>
              <a:spcAft>
                <a:spcPts val="0"/>
              </a:spcAft>
              <a:buNone/>
            </a:pPr>
            <a:r>
              <a:rPr lang="it" sz="1866"/>
              <a:t>Heal, Improve and desKill eBPF</a:t>
            </a:r>
            <a:endParaRPr sz="1866"/>
          </a:p>
        </p:txBody>
      </p:sp>
      <p:sp>
        <p:nvSpPr>
          <p:cNvPr id="85" name="Google Shape;85;p17"/>
          <p:cNvSpPr txBox="1"/>
          <p:nvPr>
            <p:ph idx="1" type="body"/>
          </p:nvPr>
        </p:nvSpPr>
        <p:spPr>
          <a:xfrm>
            <a:off x="3836700" y="1128300"/>
            <a:ext cx="4995600" cy="3742800"/>
          </a:xfrm>
          <a:prstGeom prst="rect">
            <a:avLst/>
          </a:prstGeom>
        </p:spPr>
        <p:txBody>
          <a:bodyPr anchorCtr="0" anchor="t" bIns="91425" lIns="91425" spcFirstLastPara="1" rIns="91425" wrap="square" tIns="91425">
            <a:normAutofit fontScale="25000" lnSpcReduction="10000"/>
          </a:bodyPr>
          <a:lstStyle/>
          <a:p>
            <a:pPr indent="0" lvl="0" marL="0" rtl="0" algn="just">
              <a:spcBef>
                <a:spcPts val="0"/>
              </a:spcBef>
              <a:spcAft>
                <a:spcPts val="0"/>
              </a:spcAft>
              <a:buNone/>
            </a:pPr>
            <a:r>
              <a:rPr b="1" lang="it" sz="5200">
                <a:solidFill>
                  <a:srgbClr val="343A40"/>
                </a:solidFill>
                <a:highlight>
                  <a:srgbClr val="FFFFFF"/>
                </a:highlight>
                <a:latin typeface="Montserrat"/>
                <a:ea typeface="Montserrat"/>
                <a:cs typeface="Montserrat"/>
                <a:sym typeface="Montserrat"/>
              </a:rPr>
              <a:t>HIKe </a:t>
            </a:r>
            <a:r>
              <a:rPr lang="it" sz="5200">
                <a:solidFill>
                  <a:srgbClr val="343A40"/>
                </a:solidFill>
                <a:highlight>
                  <a:srgbClr val="FFFFFF"/>
                </a:highlight>
                <a:latin typeface="Montserrat"/>
                <a:ea typeface="Montserrat"/>
                <a:cs typeface="Montserrat"/>
                <a:sym typeface="Montserrat"/>
              </a:rPr>
              <a:t>si basa su un’astrazione aggiuntiva (la HIKe VM) al di sopra della VM eBPF.</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rPr lang="it" sz="5200">
                <a:solidFill>
                  <a:srgbClr val="343A40"/>
                </a:solidFill>
                <a:highlight>
                  <a:srgbClr val="FFFFFF"/>
                </a:highlight>
                <a:latin typeface="Montserrat"/>
                <a:ea typeface="Montserrat"/>
                <a:cs typeface="Montserrat"/>
                <a:sym typeface="Montserrat"/>
              </a:rPr>
              <a:t>Consente di comporre ed eseguire programmi eBPF/HIKe utilizzando il pattern di chiamata di funzione tradizionale.</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rPr lang="it" sz="5200">
                <a:solidFill>
                  <a:srgbClr val="343A40"/>
                </a:solidFill>
                <a:highlight>
                  <a:srgbClr val="FFFFFF"/>
                </a:highlight>
                <a:latin typeface="Montserrat"/>
                <a:ea typeface="Montserrat"/>
                <a:cs typeface="Montserrat"/>
                <a:sym typeface="Montserrat"/>
              </a:rPr>
              <a:t>I programmi HIKe sono </a:t>
            </a:r>
            <a:r>
              <a:rPr i="1" lang="it" sz="5200">
                <a:solidFill>
                  <a:srgbClr val="343A40"/>
                </a:solidFill>
                <a:highlight>
                  <a:srgbClr val="FFFFFF"/>
                </a:highlight>
                <a:latin typeface="Montserrat"/>
                <a:ea typeface="Montserrat"/>
                <a:cs typeface="Montserrat"/>
                <a:sym typeface="Montserrat"/>
              </a:rPr>
              <a:t>concatenati </a:t>
            </a:r>
            <a:r>
              <a:rPr lang="it" sz="5200">
                <a:solidFill>
                  <a:srgbClr val="343A40"/>
                </a:solidFill>
                <a:highlight>
                  <a:srgbClr val="FFFFFF"/>
                </a:highlight>
                <a:latin typeface="Montserrat"/>
                <a:ea typeface="Montserrat"/>
                <a:cs typeface="Montserrat"/>
                <a:sym typeface="Montserrat"/>
              </a:rPr>
              <a:t>in programmi di alto livello che prendono il nome di </a:t>
            </a:r>
            <a:r>
              <a:rPr b="1" lang="it" sz="5200">
                <a:solidFill>
                  <a:srgbClr val="343A40"/>
                </a:solidFill>
                <a:highlight>
                  <a:srgbClr val="FFFFFF"/>
                </a:highlight>
                <a:latin typeface="Montserrat"/>
                <a:ea typeface="Montserrat"/>
                <a:cs typeface="Montserrat"/>
                <a:sym typeface="Montserrat"/>
              </a:rPr>
              <a:t>HIKe Chain.</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rPr lang="it" sz="5200">
                <a:solidFill>
                  <a:srgbClr val="343A40"/>
                </a:solidFill>
                <a:highlight>
                  <a:srgbClr val="FFFFFF"/>
                </a:highlight>
                <a:latin typeface="Montserrat"/>
                <a:ea typeface="Montserrat"/>
                <a:cs typeface="Montserrat"/>
                <a:sym typeface="Montserrat"/>
              </a:rPr>
              <a:t>Quest’ultime </a:t>
            </a:r>
            <a:r>
              <a:rPr i="1" lang="it" sz="5200">
                <a:solidFill>
                  <a:srgbClr val="343A40"/>
                </a:solidFill>
                <a:highlight>
                  <a:schemeClr val="lt1"/>
                </a:highlight>
                <a:latin typeface="Montserrat"/>
                <a:ea typeface="Montserrat"/>
                <a:cs typeface="Montserrat"/>
                <a:sym typeface="Montserrat"/>
              </a:rPr>
              <a:t>non passano per la fase di verifica</a:t>
            </a:r>
            <a:r>
              <a:rPr lang="it" sz="5200">
                <a:solidFill>
                  <a:srgbClr val="343A40"/>
                </a:solidFill>
                <a:highlight>
                  <a:schemeClr val="lt1"/>
                </a:highlight>
                <a:latin typeface="Montserrat"/>
                <a:ea typeface="Montserrat"/>
                <a:cs typeface="Montserrat"/>
                <a:sym typeface="Montserrat"/>
              </a:rPr>
              <a:t>, in quanto composte da programmi HIKe/eBPF già verificati, </a:t>
            </a:r>
            <a:r>
              <a:rPr i="1" lang="it" sz="5200">
                <a:solidFill>
                  <a:srgbClr val="343A40"/>
                </a:solidFill>
                <a:highlight>
                  <a:schemeClr val="lt1"/>
                </a:highlight>
                <a:latin typeface="Montserrat"/>
                <a:ea typeface="Montserrat"/>
                <a:cs typeface="Montserrat"/>
                <a:sym typeface="Montserrat"/>
              </a:rPr>
              <a:t>semplificando così la scrittura e il </a:t>
            </a:r>
            <a:r>
              <a:rPr i="1" lang="it" sz="5200">
                <a:solidFill>
                  <a:srgbClr val="343A40"/>
                </a:solidFill>
                <a:highlight>
                  <a:schemeClr val="lt1"/>
                </a:highlight>
                <a:latin typeface="Montserrat"/>
                <a:ea typeface="Montserrat"/>
                <a:cs typeface="Montserrat"/>
                <a:sym typeface="Montserrat"/>
              </a:rPr>
              <a:t>riutilizzo del codice.</a:t>
            </a:r>
            <a:endParaRPr i="1" sz="5200">
              <a:solidFill>
                <a:srgbClr val="343A40"/>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rPr lang="it" sz="5200">
                <a:solidFill>
                  <a:srgbClr val="343A40"/>
                </a:solidFill>
                <a:highlight>
                  <a:schemeClr val="lt1"/>
                </a:highlight>
                <a:latin typeface="Montserrat"/>
                <a:ea typeface="Montserrat"/>
                <a:cs typeface="Montserrat"/>
                <a:sym typeface="Montserrat"/>
              </a:rPr>
              <a:t>La VM HIKe, fornisce un modello di chiamata unificato per invocare sia altre catene HIKe che programmi HIKe eBPF.</a:t>
            </a:r>
            <a:endParaRPr sz="5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i="1" sz="1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12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1200">
              <a:solidFill>
                <a:srgbClr val="343A40"/>
              </a:solidFill>
              <a:highlight>
                <a:srgbClr val="FFFFFF"/>
              </a:highlight>
              <a:latin typeface="Montserrat"/>
              <a:ea typeface="Montserrat"/>
              <a:cs typeface="Montserrat"/>
              <a:sym typeface="Montserrat"/>
            </a:endParaRPr>
          </a:p>
        </p:txBody>
      </p:sp>
      <p:pic>
        <p:nvPicPr>
          <p:cNvPr id="86" name="Google Shape;86;p17"/>
          <p:cNvPicPr preferRelativeResize="0"/>
          <p:nvPr/>
        </p:nvPicPr>
        <p:blipFill>
          <a:blip r:embed="rId4">
            <a:alphaModFix/>
          </a:blip>
          <a:stretch>
            <a:fillRect/>
          </a:stretch>
        </p:blipFill>
        <p:spPr>
          <a:xfrm>
            <a:off x="364350" y="1565225"/>
            <a:ext cx="3407550" cy="259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352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eCLAT  </a:t>
            </a:r>
            <a:endParaRPr/>
          </a:p>
          <a:p>
            <a:pPr indent="0" lvl="0" marL="0" rtl="0" algn="l">
              <a:spcBef>
                <a:spcPts val="0"/>
              </a:spcBef>
              <a:spcAft>
                <a:spcPts val="0"/>
              </a:spcAft>
              <a:buNone/>
            </a:pPr>
            <a:r>
              <a:rPr lang="it" sz="1866"/>
              <a:t>eBPF Chains Language And Toolset</a:t>
            </a:r>
            <a:endParaRPr sz="1866"/>
          </a:p>
        </p:txBody>
      </p:sp>
      <p:sp>
        <p:nvSpPr>
          <p:cNvPr id="92" name="Google Shape;92;p18"/>
          <p:cNvSpPr txBox="1"/>
          <p:nvPr>
            <p:ph idx="1" type="body"/>
          </p:nvPr>
        </p:nvSpPr>
        <p:spPr>
          <a:xfrm>
            <a:off x="3784150" y="1152475"/>
            <a:ext cx="50481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SzPts val="852"/>
              <a:buNone/>
            </a:pPr>
            <a:r>
              <a:rPr lang="it" sz="1300">
                <a:solidFill>
                  <a:srgbClr val="343A40"/>
                </a:solidFill>
                <a:latin typeface="Montserrat"/>
                <a:ea typeface="Montserrat"/>
                <a:cs typeface="Montserrat"/>
                <a:sym typeface="Montserrat"/>
              </a:rPr>
              <a:t>Tuttavia la barriera tecnica all'ingresso per sviluppare funzioni di rete con HIKe è ancora </a:t>
            </a:r>
            <a:r>
              <a:rPr lang="it" sz="1300">
                <a:solidFill>
                  <a:srgbClr val="343A40"/>
                </a:solidFill>
                <a:latin typeface="Montserrat"/>
                <a:ea typeface="Montserrat"/>
                <a:cs typeface="Montserrat"/>
                <a:sym typeface="Montserrat"/>
              </a:rPr>
              <a:t>alta</a:t>
            </a:r>
            <a:r>
              <a:rPr lang="it" sz="1300">
                <a:solidFill>
                  <a:srgbClr val="343A40"/>
                </a:solidFill>
                <a:latin typeface="Montserrat"/>
                <a:ea typeface="Montserrat"/>
                <a:cs typeface="Montserrat"/>
                <a:sym typeface="Montserrat"/>
              </a:rPr>
              <a:t>.</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SzPts val="852"/>
              <a:buNone/>
            </a:pPr>
            <a:r>
              <a:rPr lang="it" sz="1300">
                <a:solidFill>
                  <a:srgbClr val="343A40"/>
                </a:solidFill>
                <a:latin typeface="Montserrat"/>
                <a:ea typeface="Montserrat"/>
                <a:cs typeface="Montserrat"/>
                <a:sym typeface="Montserrat"/>
              </a:rPr>
              <a:t>Per questo il netgroup di Tor Vergata ha </a:t>
            </a:r>
            <a:r>
              <a:rPr lang="it" sz="1300">
                <a:solidFill>
                  <a:srgbClr val="343A40"/>
                </a:solidFill>
                <a:latin typeface="Montserrat"/>
                <a:ea typeface="Montserrat"/>
                <a:cs typeface="Montserrat"/>
                <a:sym typeface="Montserrat"/>
              </a:rPr>
              <a:t>progettato </a:t>
            </a:r>
            <a:r>
              <a:rPr lang="it" sz="1300">
                <a:solidFill>
                  <a:srgbClr val="343A40"/>
                </a:solidFill>
                <a:latin typeface="Montserrat"/>
                <a:ea typeface="Montserrat"/>
                <a:cs typeface="Montserrat"/>
                <a:sym typeface="Montserrat"/>
              </a:rPr>
              <a:t>il framework </a:t>
            </a:r>
            <a:r>
              <a:rPr b="1" lang="it" sz="1300">
                <a:solidFill>
                  <a:srgbClr val="343A40"/>
                </a:solidFill>
                <a:latin typeface="Montserrat"/>
                <a:ea typeface="Montserrat"/>
                <a:cs typeface="Montserrat"/>
                <a:sym typeface="Montserrat"/>
              </a:rPr>
              <a:t>eCLAT</a:t>
            </a:r>
            <a:r>
              <a:rPr lang="it" sz="1300">
                <a:solidFill>
                  <a:srgbClr val="343A40"/>
                </a:solidFill>
                <a:latin typeface="Montserrat"/>
                <a:ea typeface="Montserrat"/>
                <a:cs typeface="Montserrat"/>
                <a:sym typeface="Montserrat"/>
              </a:rPr>
              <a:t>, fornendo un’astrazione di programmazione di alto livello al framework HIKe. </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SzPts val="852"/>
              <a:buNone/>
            </a:pPr>
            <a:r>
              <a:rPr b="1" lang="it" sz="1300">
                <a:solidFill>
                  <a:srgbClr val="343A40"/>
                </a:solidFill>
                <a:latin typeface="Montserrat"/>
                <a:ea typeface="Montserrat"/>
                <a:cs typeface="Montserrat"/>
                <a:sym typeface="Montserrat"/>
              </a:rPr>
              <a:t>eCLAT </a:t>
            </a:r>
            <a:r>
              <a:rPr lang="it" sz="1300">
                <a:solidFill>
                  <a:srgbClr val="343A40"/>
                </a:solidFill>
                <a:latin typeface="Montserrat"/>
                <a:ea typeface="Montserrat"/>
                <a:cs typeface="Montserrat"/>
                <a:sym typeface="Montserrat"/>
              </a:rPr>
              <a:t>sfrutta le caratteristiche di modularità e componibilità di HIKe senza i problemi e le insidie della </a:t>
            </a:r>
            <a:r>
              <a:rPr i="1" lang="it" sz="1300">
                <a:solidFill>
                  <a:srgbClr val="343A40"/>
                </a:solidFill>
                <a:latin typeface="Montserrat"/>
                <a:ea typeface="Montserrat"/>
                <a:cs typeface="Montserrat"/>
                <a:sym typeface="Montserrat"/>
              </a:rPr>
              <a:t>eBPF VM</a:t>
            </a:r>
            <a:r>
              <a:rPr lang="it" sz="1300">
                <a:solidFill>
                  <a:srgbClr val="343A40"/>
                </a:solidFill>
                <a:latin typeface="Montserrat"/>
                <a:ea typeface="Montserrat"/>
                <a:cs typeface="Montserrat"/>
                <a:sym typeface="Montserrat"/>
              </a:rPr>
              <a:t>.</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SzPts val="852"/>
              <a:buNone/>
            </a:pPr>
            <a:r>
              <a:rPr lang="it" sz="1300">
                <a:solidFill>
                  <a:srgbClr val="343A40"/>
                </a:solidFill>
                <a:latin typeface="Montserrat"/>
                <a:ea typeface="Montserrat"/>
                <a:cs typeface="Montserrat"/>
                <a:sym typeface="Montserrat"/>
              </a:rPr>
              <a:t>S</a:t>
            </a:r>
            <a:r>
              <a:rPr lang="it" sz="1300">
                <a:solidFill>
                  <a:srgbClr val="343A40"/>
                </a:solidFill>
                <a:latin typeface="Montserrat"/>
                <a:ea typeface="Montserrat"/>
                <a:cs typeface="Montserrat"/>
                <a:sym typeface="Montserrat"/>
              </a:rPr>
              <a:t>posta </a:t>
            </a:r>
            <a:r>
              <a:rPr lang="it" sz="1300">
                <a:solidFill>
                  <a:srgbClr val="343A40"/>
                </a:solidFill>
                <a:latin typeface="Montserrat"/>
                <a:ea typeface="Montserrat"/>
                <a:cs typeface="Montserrat"/>
                <a:sym typeface="Montserrat"/>
              </a:rPr>
              <a:t>la programmazione dal C (o dal linguaggio assembly), verso script di alto livello </a:t>
            </a:r>
            <a:r>
              <a:rPr b="1" lang="it" sz="1300">
                <a:solidFill>
                  <a:srgbClr val="343A40"/>
                </a:solidFill>
                <a:latin typeface="Montserrat"/>
                <a:ea typeface="Montserrat"/>
                <a:cs typeface="Montserrat"/>
                <a:sym typeface="Montserrat"/>
              </a:rPr>
              <a:t>simil Python.</a:t>
            </a:r>
            <a:endParaRPr b="1" sz="1300">
              <a:solidFill>
                <a:srgbClr val="343A40"/>
              </a:solidFill>
              <a:latin typeface="Montserrat"/>
              <a:ea typeface="Montserrat"/>
              <a:cs typeface="Montserrat"/>
              <a:sym typeface="Montserrat"/>
            </a:endParaRPr>
          </a:p>
          <a:p>
            <a:pPr indent="0" lvl="0" marL="0" rtl="0" algn="just">
              <a:spcBef>
                <a:spcPts val="1200"/>
              </a:spcBef>
              <a:spcAft>
                <a:spcPts val="1200"/>
              </a:spcAft>
              <a:buSzPts val="852"/>
              <a:buNone/>
            </a:pPr>
            <a:r>
              <a:rPr lang="it" sz="1300">
                <a:solidFill>
                  <a:srgbClr val="343A40"/>
                </a:solidFill>
                <a:latin typeface="Montserrat"/>
                <a:ea typeface="Montserrat"/>
                <a:cs typeface="Montserrat"/>
                <a:sym typeface="Montserrat"/>
              </a:rPr>
              <a:t>S</a:t>
            </a:r>
            <a:r>
              <a:rPr i="1" lang="it" sz="1300">
                <a:solidFill>
                  <a:srgbClr val="343A40"/>
                </a:solidFill>
                <a:latin typeface="Montserrat"/>
                <a:ea typeface="Montserrat"/>
                <a:cs typeface="Montserrat"/>
                <a:sym typeface="Montserrat"/>
              </a:rPr>
              <a:t>emplifica il riutilizzo dei componenti</a:t>
            </a:r>
            <a:r>
              <a:rPr lang="it" sz="1300">
                <a:solidFill>
                  <a:srgbClr val="343A40"/>
                </a:solidFill>
                <a:latin typeface="Montserrat"/>
                <a:ea typeface="Montserrat"/>
                <a:cs typeface="Montserrat"/>
                <a:sym typeface="Montserrat"/>
              </a:rPr>
              <a:t>, rendendo possibile la creazione di servizi di inoltro e/o elaborazione più complessi.</a:t>
            </a:r>
            <a:endParaRPr sz="1300">
              <a:solidFill>
                <a:srgbClr val="343A40"/>
              </a:solidFill>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69450" y="1169850"/>
            <a:ext cx="3260777" cy="3137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32150" y="188950"/>
            <a:ext cx="8520600" cy="6261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it"/>
              <a:t>Funzioni</a:t>
            </a:r>
            <a:r>
              <a:rPr lang="it"/>
              <a:t> di eCLAT</a:t>
            </a:r>
            <a:endParaRPr/>
          </a:p>
        </p:txBody>
      </p:sp>
      <p:sp>
        <p:nvSpPr>
          <p:cNvPr id="99" name="Google Shape;99;p19"/>
          <p:cNvSpPr txBox="1"/>
          <p:nvPr>
            <p:ph idx="1" type="body"/>
          </p:nvPr>
        </p:nvSpPr>
        <p:spPr>
          <a:xfrm>
            <a:off x="361775" y="914075"/>
            <a:ext cx="4671600" cy="19956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343A40"/>
                </a:solidFill>
                <a:highlight>
                  <a:srgbClr val="FFFFFF"/>
                </a:highlight>
                <a:latin typeface="Montserrat"/>
                <a:ea typeface="Montserrat"/>
                <a:cs typeface="Montserrat"/>
                <a:sym typeface="Montserrat"/>
              </a:rPr>
              <a:t>Le principali funzioni di eCLAT sono:</a:t>
            </a:r>
            <a:endParaRPr sz="13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1300">
              <a:solidFill>
                <a:srgbClr val="343A40"/>
              </a:solidFill>
              <a:highlight>
                <a:srgbClr val="FFFFFF"/>
              </a:highlight>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b="1" lang="it" sz="1300">
                <a:solidFill>
                  <a:srgbClr val="343A40"/>
                </a:solidFill>
                <a:highlight>
                  <a:srgbClr val="FFFFFF"/>
                </a:highlight>
                <a:latin typeface="Montserrat"/>
                <a:ea typeface="Montserrat"/>
                <a:cs typeface="Montserrat"/>
                <a:sym typeface="Montserrat"/>
              </a:rPr>
              <a:t>Importare i programmi HIKe</a:t>
            </a:r>
            <a:r>
              <a:rPr lang="it" sz="1300">
                <a:solidFill>
                  <a:srgbClr val="343A40"/>
                </a:solidFill>
                <a:highlight>
                  <a:srgbClr val="FFFFFF"/>
                </a:highlight>
                <a:latin typeface="Montserrat"/>
                <a:ea typeface="Montserrat"/>
                <a:cs typeface="Montserrat"/>
                <a:sym typeface="Montserrat"/>
              </a:rPr>
              <a:t> </a:t>
            </a:r>
            <a:r>
              <a:rPr lang="it" sz="1300">
                <a:solidFill>
                  <a:srgbClr val="343A40"/>
                </a:solidFill>
                <a:highlight>
                  <a:srgbClr val="FFFFFF"/>
                </a:highlight>
                <a:latin typeface="Montserrat"/>
                <a:ea typeface="Montserrat"/>
                <a:cs typeface="Montserrat"/>
                <a:sym typeface="Montserrat"/>
              </a:rPr>
              <a:t>e associare ai loro ID dei nomi (stringhe univoche). </a:t>
            </a:r>
            <a:endParaRPr sz="1300">
              <a:solidFill>
                <a:srgbClr val="343A40"/>
              </a:solidFill>
              <a:highlight>
                <a:srgbClr val="FFFFFF"/>
              </a:highlight>
              <a:latin typeface="Montserrat"/>
              <a:ea typeface="Montserrat"/>
              <a:cs typeface="Montserrat"/>
              <a:sym typeface="Montserrat"/>
            </a:endParaRPr>
          </a:p>
          <a:p>
            <a:pPr indent="0" lvl="0" marL="457200" rtl="0" algn="just">
              <a:spcBef>
                <a:spcPts val="0"/>
              </a:spcBef>
              <a:spcAft>
                <a:spcPts val="0"/>
              </a:spcAft>
              <a:buNone/>
            </a:pPr>
            <a:r>
              <a:t/>
            </a:r>
            <a:endParaRPr sz="1300">
              <a:solidFill>
                <a:srgbClr val="343A40"/>
              </a:solidFill>
              <a:highlight>
                <a:srgbClr val="FFFFFF"/>
              </a:highlight>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b="1" lang="it" sz="1300">
                <a:solidFill>
                  <a:srgbClr val="343A40"/>
                </a:solidFill>
                <a:highlight>
                  <a:schemeClr val="lt1"/>
                </a:highlight>
                <a:latin typeface="Montserrat"/>
                <a:ea typeface="Montserrat"/>
                <a:cs typeface="Montserrat"/>
                <a:sym typeface="Montserrat"/>
              </a:rPr>
              <a:t>Configurare e interagire con i programmi HIKe</a:t>
            </a:r>
            <a:r>
              <a:rPr lang="it" sz="1300">
                <a:solidFill>
                  <a:srgbClr val="343A40"/>
                </a:solidFill>
                <a:highlight>
                  <a:schemeClr val="lt1"/>
                </a:highlight>
                <a:latin typeface="Montserrat"/>
                <a:ea typeface="Montserrat"/>
                <a:cs typeface="Montserrat"/>
                <a:sym typeface="Montserrat"/>
              </a:rPr>
              <a:t> popolando e interagendo con le mappe dei programmi HIKe in modo semplice e intuitivo;</a:t>
            </a:r>
            <a:endParaRPr sz="1300">
              <a:solidFill>
                <a:srgbClr val="343A40"/>
              </a:solidFill>
              <a:highlight>
                <a:srgbClr val="FFFFFF"/>
              </a:highlight>
              <a:latin typeface="Montserrat"/>
              <a:ea typeface="Montserrat"/>
              <a:cs typeface="Montserrat"/>
              <a:sym typeface="Montserrat"/>
            </a:endParaRPr>
          </a:p>
        </p:txBody>
      </p:sp>
      <p:pic>
        <p:nvPicPr>
          <p:cNvPr id="100" name="Google Shape;100;p19"/>
          <p:cNvPicPr preferRelativeResize="0"/>
          <p:nvPr/>
        </p:nvPicPr>
        <p:blipFill>
          <a:blip r:embed="rId4">
            <a:alphaModFix/>
          </a:blip>
          <a:stretch>
            <a:fillRect/>
          </a:stretch>
        </p:blipFill>
        <p:spPr>
          <a:xfrm>
            <a:off x="5107992" y="1242725"/>
            <a:ext cx="3774382" cy="1856400"/>
          </a:xfrm>
          <a:prstGeom prst="rect">
            <a:avLst/>
          </a:prstGeom>
          <a:noFill/>
          <a:ln>
            <a:noFill/>
          </a:ln>
        </p:spPr>
      </p:pic>
      <p:sp>
        <p:nvSpPr>
          <p:cNvPr id="101" name="Google Shape;101;p19"/>
          <p:cNvSpPr txBox="1"/>
          <p:nvPr/>
        </p:nvSpPr>
        <p:spPr>
          <a:xfrm>
            <a:off x="361775" y="3099125"/>
            <a:ext cx="8520600" cy="13053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rgbClr val="343A40"/>
              </a:buClr>
              <a:buSzPts val="1300"/>
              <a:buFont typeface="Montserrat"/>
              <a:buChar char="❏"/>
            </a:pPr>
            <a:r>
              <a:rPr b="1" lang="it" sz="1300">
                <a:solidFill>
                  <a:srgbClr val="343A40"/>
                </a:solidFill>
                <a:highlight>
                  <a:schemeClr val="lt1"/>
                </a:highlight>
                <a:latin typeface="Montserrat"/>
                <a:ea typeface="Montserrat"/>
                <a:cs typeface="Montserrat"/>
                <a:sym typeface="Montserrat"/>
              </a:rPr>
              <a:t>Definire un entry point (Chain Loader)</a:t>
            </a:r>
            <a:r>
              <a:rPr lang="it" sz="1300">
                <a:solidFill>
                  <a:srgbClr val="343A40"/>
                </a:solidFill>
                <a:highlight>
                  <a:schemeClr val="lt1"/>
                </a:highlight>
                <a:latin typeface="Montserrat"/>
                <a:ea typeface="Montserrat"/>
                <a:cs typeface="Montserrat"/>
                <a:sym typeface="Montserrat"/>
              </a:rPr>
              <a:t> che sia il programma eBPF responsabile dell'attivazione di una catena HIKe. </a:t>
            </a:r>
            <a:endParaRPr sz="1300">
              <a:solidFill>
                <a:srgbClr val="343A40"/>
              </a:solidFill>
              <a:highlight>
                <a:schemeClr val="lt1"/>
              </a:highlight>
              <a:latin typeface="Montserrat"/>
              <a:ea typeface="Montserrat"/>
              <a:cs typeface="Montserrat"/>
              <a:sym typeface="Montserrat"/>
            </a:endParaRPr>
          </a:p>
          <a:p>
            <a:pPr indent="0" lvl="0" marL="914400" rtl="0" algn="just">
              <a:lnSpc>
                <a:spcPct val="115000"/>
              </a:lnSpc>
              <a:spcBef>
                <a:spcPts val="0"/>
              </a:spcBef>
              <a:spcAft>
                <a:spcPts val="0"/>
              </a:spcAft>
              <a:buNone/>
            </a:pPr>
            <a:r>
              <a:t/>
            </a:r>
            <a:endParaRPr sz="1300">
              <a:solidFill>
                <a:srgbClr val="343A40"/>
              </a:solidFill>
              <a:highlight>
                <a:schemeClr val="lt1"/>
              </a:highlight>
              <a:latin typeface="Montserrat"/>
              <a:ea typeface="Montserrat"/>
              <a:cs typeface="Montserrat"/>
              <a:sym typeface="Montserrat"/>
            </a:endParaRPr>
          </a:p>
          <a:p>
            <a:pPr indent="-311150" lvl="0" marL="457200" rtl="0" algn="just">
              <a:lnSpc>
                <a:spcPct val="115000"/>
              </a:lnSpc>
              <a:spcBef>
                <a:spcPts val="0"/>
              </a:spcBef>
              <a:spcAft>
                <a:spcPts val="0"/>
              </a:spcAft>
              <a:buClr>
                <a:srgbClr val="343A40"/>
              </a:buClr>
              <a:buSzPts val="1300"/>
              <a:buFont typeface="Montserrat"/>
              <a:buChar char="❏"/>
            </a:pPr>
            <a:r>
              <a:rPr b="1" lang="it" sz="1300">
                <a:solidFill>
                  <a:srgbClr val="343A40"/>
                </a:solidFill>
                <a:highlight>
                  <a:schemeClr val="lt1"/>
                </a:highlight>
                <a:latin typeface="Montserrat"/>
                <a:ea typeface="Montserrat"/>
                <a:cs typeface="Montserrat"/>
                <a:sym typeface="Montserrat"/>
              </a:rPr>
              <a:t>Definire e caricare le catene HIKe</a:t>
            </a:r>
            <a:r>
              <a:rPr lang="it" sz="1300">
                <a:solidFill>
                  <a:srgbClr val="343A40"/>
                </a:solidFill>
                <a:highlight>
                  <a:schemeClr val="lt1"/>
                </a:highlight>
                <a:latin typeface="Montserrat"/>
                <a:ea typeface="Montserrat"/>
                <a:cs typeface="Montserrat"/>
                <a:sym typeface="Montserrat"/>
              </a:rPr>
              <a:t> che possono essere liste di programmi HIKe o di catene HIKe (chain-in-chain);</a:t>
            </a:r>
            <a:endParaRPr sz="15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385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Architettura Transpiler</a:t>
            </a:r>
            <a:endParaRPr/>
          </a:p>
        </p:txBody>
      </p:sp>
      <p:sp>
        <p:nvSpPr>
          <p:cNvPr id="107" name="Google Shape;107;p20"/>
          <p:cNvSpPr txBox="1"/>
          <p:nvPr>
            <p:ph idx="1" type="body"/>
          </p:nvPr>
        </p:nvSpPr>
        <p:spPr>
          <a:xfrm>
            <a:off x="401238" y="2819975"/>
            <a:ext cx="8341500" cy="19956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343A40"/>
                </a:solidFill>
                <a:highlight>
                  <a:srgbClr val="FFFFFF"/>
                </a:highlight>
                <a:latin typeface="Montserrat"/>
                <a:ea typeface="Montserrat"/>
                <a:cs typeface="Montserrat"/>
                <a:sym typeface="Montserrat"/>
              </a:rPr>
              <a:t>Il Transpiler eCLAT può essere suddiviso in tre parti, ovvero:</a:t>
            </a:r>
            <a:endParaRPr sz="1300">
              <a:solidFill>
                <a:srgbClr val="343A40"/>
              </a:solidFill>
              <a:highlight>
                <a:srgbClr val="FFFFFF"/>
              </a:highlight>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b="1" lang="it" sz="1300">
                <a:solidFill>
                  <a:srgbClr val="343A40"/>
                </a:solidFill>
                <a:highlight>
                  <a:srgbClr val="FFFFFF"/>
                </a:highlight>
                <a:latin typeface="Montserrat"/>
                <a:ea typeface="Montserrat"/>
                <a:cs typeface="Montserrat"/>
                <a:sym typeface="Montserrat"/>
              </a:rPr>
              <a:t>Lexer</a:t>
            </a:r>
            <a:r>
              <a:rPr lang="it" sz="1300">
                <a:solidFill>
                  <a:srgbClr val="343A40"/>
                </a:solidFill>
                <a:highlight>
                  <a:srgbClr val="FFFFFF"/>
                </a:highlight>
                <a:latin typeface="Montserrat"/>
                <a:ea typeface="Montserrat"/>
                <a:cs typeface="Montserrat"/>
                <a:sym typeface="Montserrat"/>
              </a:rPr>
              <a:t>: prende in input lo script eCLAT e restituisce la lista dei token;</a:t>
            </a:r>
            <a:endParaRPr sz="1300">
              <a:solidFill>
                <a:srgbClr val="343A40"/>
              </a:solidFill>
              <a:highlight>
                <a:srgbClr val="FFFFFF"/>
              </a:highlight>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b="1" lang="it" sz="1300">
                <a:solidFill>
                  <a:srgbClr val="343A40"/>
                </a:solidFill>
                <a:highlight>
                  <a:srgbClr val="FFFFFF"/>
                </a:highlight>
                <a:latin typeface="Montserrat"/>
                <a:ea typeface="Montserrat"/>
                <a:cs typeface="Montserrat"/>
                <a:sym typeface="Montserrat"/>
              </a:rPr>
              <a:t>Parser</a:t>
            </a:r>
            <a:r>
              <a:rPr lang="it" sz="1300">
                <a:solidFill>
                  <a:srgbClr val="343A40"/>
                </a:solidFill>
                <a:highlight>
                  <a:srgbClr val="FFFFFF"/>
                </a:highlight>
                <a:latin typeface="Montserrat"/>
                <a:ea typeface="Montserrat"/>
                <a:cs typeface="Montserrat"/>
                <a:sym typeface="Montserrat"/>
              </a:rPr>
              <a:t>: prende in input la lista dei token e restituisce l’albero sintattico;</a:t>
            </a:r>
            <a:endParaRPr sz="1300">
              <a:solidFill>
                <a:srgbClr val="343A40"/>
              </a:solidFill>
              <a:highlight>
                <a:srgbClr val="FFFFFF"/>
              </a:highlight>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b="1" lang="it" sz="1300">
                <a:solidFill>
                  <a:srgbClr val="343A40"/>
                </a:solidFill>
                <a:highlight>
                  <a:srgbClr val="FFFFFF"/>
                </a:highlight>
                <a:latin typeface="Montserrat"/>
                <a:ea typeface="Montserrat"/>
                <a:cs typeface="Montserrat"/>
                <a:sym typeface="Montserrat"/>
              </a:rPr>
              <a:t>AST (Abstract Syntax Tree)</a:t>
            </a:r>
            <a:r>
              <a:rPr lang="it" sz="1300">
                <a:solidFill>
                  <a:srgbClr val="343A40"/>
                </a:solidFill>
                <a:highlight>
                  <a:srgbClr val="FFFFFF"/>
                </a:highlight>
                <a:latin typeface="Montserrat"/>
                <a:ea typeface="Montserrat"/>
                <a:cs typeface="Montserrat"/>
                <a:sym typeface="Montserrat"/>
              </a:rPr>
              <a:t>: viene eseguita una visita dell’albero per effettuare la traduzione.</a:t>
            </a:r>
            <a:endParaRPr sz="1300">
              <a:solidFill>
                <a:srgbClr val="343A40"/>
              </a:solidFill>
              <a:highlight>
                <a:srgbClr val="FFFFFF"/>
              </a:highlight>
              <a:latin typeface="Montserrat"/>
              <a:ea typeface="Montserrat"/>
              <a:cs typeface="Montserrat"/>
              <a:sym typeface="Montserrat"/>
            </a:endParaRPr>
          </a:p>
          <a:p>
            <a:pPr indent="0" lvl="0" marL="0" rtl="0" algn="just">
              <a:spcBef>
                <a:spcPts val="0"/>
              </a:spcBef>
              <a:spcAft>
                <a:spcPts val="0"/>
              </a:spcAft>
              <a:buNone/>
            </a:pPr>
            <a:r>
              <a:t/>
            </a:r>
            <a:endParaRPr sz="1300">
              <a:solidFill>
                <a:srgbClr val="343A40"/>
              </a:solidFill>
              <a:highlight>
                <a:schemeClr val="lt1"/>
              </a:highlight>
              <a:latin typeface="Montserrat"/>
              <a:ea typeface="Montserrat"/>
              <a:cs typeface="Montserrat"/>
              <a:sym typeface="Montserrat"/>
            </a:endParaRPr>
          </a:p>
          <a:p>
            <a:pPr indent="0" lvl="0" marL="0" rtl="0" algn="just">
              <a:spcBef>
                <a:spcPts val="0"/>
              </a:spcBef>
              <a:spcAft>
                <a:spcPts val="0"/>
              </a:spcAft>
              <a:buNone/>
            </a:pPr>
            <a:r>
              <a:rPr lang="it" sz="1300">
                <a:solidFill>
                  <a:srgbClr val="343A40"/>
                </a:solidFill>
                <a:highlight>
                  <a:schemeClr val="lt1"/>
                </a:highlight>
                <a:latin typeface="Montserrat"/>
                <a:ea typeface="Montserrat"/>
                <a:cs typeface="Montserrat"/>
                <a:sym typeface="Montserrat"/>
              </a:rPr>
              <a:t>L'analisi del Parser si basa sullo stesso algoritmo </a:t>
            </a:r>
            <a:r>
              <a:rPr b="1" lang="it" sz="1300">
                <a:solidFill>
                  <a:srgbClr val="343A40"/>
                </a:solidFill>
                <a:highlight>
                  <a:schemeClr val="lt1"/>
                </a:highlight>
                <a:latin typeface="Montserrat"/>
                <a:ea typeface="Montserrat"/>
                <a:cs typeface="Montserrat"/>
                <a:sym typeface="Montserrat"/>
              </a:rPr>
              <a:t>LALR </a:t>
            </a:r>
            <a:r>
              <a:rPr lang="it" sz="1300">
                <a:solidFill>
                  <a:srgbClr val="343A40"/>
                </a:solidFill>
                <a:highlight>
                  <a:schemeClr val="lt1"/>
                </a:highlight>
                <a:latin typeface="Montserrat"/>
                <a:ea typeface="Montserrat"/>
                <a:cs typeface="Montserrat"/>
                <a:sym typeface="Montserrat"/>
              </a:rPr>
              <a:t>utilizzato da molti strumenti yacc, infatti per facilitare lo sviluppo è stata utilizzata la libreria </a:t>
            </a:r>
            <a:r>
              <a:rPr b="1" lang="it" sz="1300">
                <a:solidFill>
                  <a:srgbClr val="343A40"/>
                </a:solidFill>
                <a:highlight>
                  <a:schemeClr val="lt1"/>
                </a:highlight>
                <a:latin typeface="Montserrat"/>
                <a:ea typeface="Montserrat"/>
                <a:cs typeface="Montserrat"/>
                <a:sym typeface="Montserrat"/>
              </a:rPr>
              <a:t>rPLY</a:t>
            </a:r>
            <a:r>
              <a:rPr lang="it" sz="1300">
                <a:solidFill>
                  <a:srgbClr val="343A40"/>
                </a:solidFill>
                <a:highlight>
                  <a:schemeClr val="lt1"/>
                </a:highlight>
                <a:latin typeface="Montserrat"/>
                <a:ea typeface="Montserrat"/>
                <a:cs typeface="Montserrat"/>
                <a:sym typeface="Montserrat"/>
              </a:rPr>
              <a:t>, cioè una semplice implementazione di lex/yacc, comunemente usati per scrivere parser e compilatori. </a:t>
            </a:r>
            <a:endParaRPr sz="1300">
              <a:solidFill>
                <a:srgbClr val="343A40"/>
              </a:solidFill>
              <a:highlight>
                <a:srgbClr val="FFFFFF"/>
              </a:highlight>
              <a:latin typeface="Montserrat"/>
              <a:ea typeface="Montserrat"/>
              <a:cs typeface="Montserrat"/>
              <a:sym typeface="Montserrat"/>
            </a:endParaRPr>
          </a:p>
        </p:txBody>
      </p:sp>
      <p:sp>
        <p:nvSpPr>
          <p:cNvPr id="108" name="Google Shape;108;p20"/>
          <p:cNvSpPr txBox="1"/>
          <p:nvPr/>
        </p:nvSpPr>
        <p:spPr>
          <a:xfrm>
            <a:off x="433200" y="864625"/>
            <a:ext cx="8399100" cy="86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it" sz="1300">
                <a:solidFill>
                  <a:srgbClr val="343A40"/>
                </a:solidFill>
                <a:highlight>
                  <a:schemeClr val="lt1"/>
                </a:highlight>
                <a:latin typeface="Montserrat"/>
                <a:ea typeface="Montserrat"/>
                <a:cs typeface="Montserrat"/>
                <a:sym typeface="Montserrat"/>
              </a:rPr>
              <a:t>Il modulo del</a:t>
            </a:r>
            <a:r>
              <a:rPr lang="it" sz="1300">
                <a:solidFill>
                  <a:srgbClr val="343A40"/>
                </a:solidFill>
                <a:highlight>
                  <a:schemeClr val="lt1"/>
                </a:highlight>
                <a:latin typeface="Montserrat"/>
                <a:ea typeface="Montserrat"/>
                <a:cs typeface="Montserrat"/>
                <a:sym typeface="Montserrat"/>
              </a:rPr>
              <a:t> </a:t>
            </a:r>
            <a:r>
              <a:rPr b="1" lang="it" sz="1300">
                <a:solidFill>
                  <a:srgbClr val="343A40"/>
                </a:solidFill>
                <a:highlight>
                  <a:schemeClr val="lt1"/>
                </a:highlight>
                <a:latin typeface="Montserrat"/>
                <a:ea typeface="Montserrat"/>
                <a:cs typeface="Montserrat"/>
                <a:sym typeface="Montserrat"/>
              </a:rPr>
              <a:t>Transpiler</a:t>
            </a:r>
            <a:r>
              <a:rPr lang="it" sz="1300">
                <a:solidFill>
                  <a:srgbClr val="343A40"/>
                </a:solidFill>
                <a:highlight>
                  <a:schemeClr val="lt1"/>
                </a:highlight>
                <a:latin typeface="Montserrat"/>
                <a:ea typeface="Montserrat"/>
                <a:cs typeface="Montserrat"/>
                <a:sym typeface="Montserrat"/>
              </a:rPr>
              <a:t>, ha il compito di tradurre gli script eCLAT in un codice C (</a:t>
            </a:r>
            <a:r>
              <a:rPr lang="it" sz="1300">
                <a:solidFill>
                  <a:srgbClr val="343A40"/>
                </a:solidFill>
                <a:highlight>
                  <a:schemeClr val="lt1"/>
                </a:highlight>
                <a:latin typeface="Montserrat"/>
                <a:ea typeface="Montserrat"/>
                <a:cs typeface="Montserrat"/>
                <a:sym typeface="Montserrat"/>
              </a:rPr>
              <a:t>ristretto</a:t>
            </a:r>
            <a:r>
              <a:rPr lang="it" sz="1300">
                <a:solidFill>
                  <a:srgbClr val="343A40"/>
                </a:solidFill>
                <a:highlight>
                  <a:schemeClr val="lt1"/>
                </a:highlight>
                <a:latin typeface="Montserrat"/>
                <a:ea typeface="Montserrat"/>
                <a:cs typeface="Montserrat"/>
                <a:sym typeface="Montserrat"/>
              </a:rPr>
              <a:t>) equivalente e automatizzare il processo di sviluppo di un’applicazione HIKe. </a:t>
            </a:r>
            <a:endParaRPr sz="1300">
              <a:solidFill>
                <a:srgbClr val="343A40"/>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pic>
        <p:nvPicPr>
          <p:cNvPr id="109" name="Google Shape;109;p20"/>
          <p:cNvPicPr preferRelativeResize="0"/>
          <p:nvPr/>
        </p:nvPicPr>
        <p:blipFill rotWithShape="1">
          <a:blip r:embed="rId4">
            <a:alphaModFix/>
          </a:blip>
          <a:srcRect b="72279" l="0" r="12556" t="0"/>
          <a:stretch/>
        </p:blipFill>
        <p:spPr>
          <a:xfrm>
            <a:off x="1634425" y="1394150"/>
            <a:ext cx="5996650" cy="142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60950"/>
            <a:ext cx="8520600" cy="77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Lexer</a:t>
            </a:r>
            <a:endParaRPr/>
          </a:p>
          <a:p>
            <a:pPr indent="0" lvl="0" marL="0" rtl="0" algn="l">
              <a:spcBef>
                <a:spcPts val="0"/>
              </a:spcBef>
              <a:spcAft>
                <a:spcPts val="0"/>
              </a:spcAft>
              <a:buNone/>
            </a:pPr>
            <a:r>
              <a:rPr lang="it" sz="1866"/>
              <a:t>eCLAT Transpiler </a:t>
            </a:r>
            <a:endParaRPr sz="1866"/>
          </a:p>
        </p:txBody>
      </p:sp>
      <p:sp>
        <p:nvSpPr>
          <p:cNvPr id="115" name="Google Shape;115;p21"/>
          <p:cNvSpPr txBox="1"/>
          <p:nvPr>
            <p:ph idx="1" type="body"/>
          </p:nvPr>
        </p:nvSpPr>
        <p:spPr>
          <a:xfrm>
            <a:off x="4013975" y="1190050"/>
            <a:ext cx="4772400" cy="18432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343A40"/>
                </a:solidFill>
                <a:latin typeface="Montserrat"/>
                <a:ea typeface="Montserrat"/>
                <a:cs typeface="Montserrat"/>
                <a:sym typeface="Montserrat"/>
              </a:rPr>
              <a:t>I </a:t>
            </a:r>
            <a:r>
              <a:rPr b="1" lang="it" sz="1300">
                <a:solidFill>
                  <a:srgbClr val="343A40"/>
                </a:solidFill>
                <a:latin typeface="Montserrat"/>
                <a:ea typeface="Montserrat"/>
                <a:cs typeface="Montserrat"/>
                <a:sym typeface="Montserrat"/>
              </a:rPr>
              <a:t>Token </a:t>
            </a:r>
            <a:r>
              <a:rPr lang="it" sz="1300">
                <a:solidFill>
                  <a:srgbClr val="343A40"/>
                </a:solidFill>
                <a:latin typeface="Montserrat"/>
                <a:ea typeface="Montserrat"/>
                <a:cs typeface="Montserrat"/>
                <a:sym typeface="Montserrat"/>
              </a:rPr>
              <a:t>sono definiti attraverso </a:t>
            </a:r>
            <a:r>
              <a:rPr i="1" lang="it" sz="1300">
                <a:solidFill>
                  <a:srgbClr val="343A40"/>
                </a:solidFill>
                <a:latin typeface="Montserrat"/>
                <a:ea typeface="Montserrat"/>
                <a:cs typeface="Montserrat"/>
                <a:sym typeface="Montserrat"/>
              </a:rPr>
              <a:t>espressioni regolari</a:t>
            </a:r>
            <a:r>
              <a:rPr lang="it" sz="1300">
                <a:solidFill>
                  <a:srgbClr val="343A40"/>
                </a:solidFill>
                <a:latin typeface="Montserrat"/>
                <a:ea typeface="Montserrat"/>
                <a:cs typeface="Montserrat"/>
                <a:sym typeface="Montserrat"/>
              </a:rPr>
              <a:t>. </a:t>
            </a:r>
            <a:endParaRPr sz="1300">
              <a:solidFill>
                <a:srgbClr val="343A40"/>
              </a:solidFill>
              <a:latin typeface="Montserrat"/>
              <a:ea typeface="Montserrat"/>
              <a:cs typeface="Montserrat"/>
              <a:sym typeface="Montserrat"/>
            </a:endParaRPr>
          </a:p>
          <a:p>
            <a:pPr indent="0" lvl="0" marL="0" rtl="0" algn="just">
              <a:spcBef>
                <a:spcPts val="1200"/>
              </a:spcBef>
              <a:spcAft>
                <a:spcPts val="0"/>
              </a:spcAft>
              <a:buNone/>
            </a:pPr>
            <a:r>
              <a:rPr lang="it" sz="1300">
                <a:solidFill>
                  <a:srgbClr val="343A40"/>
                </a:solidFill>
                <a:latin typeface="Montserrat"/>
                <a:ea typeface="Montserrat"/>
                <a:cs typeface="Montserrat"/>
                <a:sym typeface="Montserrat"/>
              </a:rPr>
              <a:t>Composti da una coppia di valori, ovvero:</a:t>
            </a:r>
            <a:endParaRPr sz="1300">
              <a:solidFill>
                <a:srgbClr val="343A40"/>
              </a:solidFill>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il </a:t>
            </a:r>
            <a:r>
              <a:rPr b="1" lang="it" sz="1300">
                <a:solidFill>
                  <a:srgbClr val="343A40"/>
                </a:solidFill>
                <a:latin typeface="Montserrat"/>
                <a:ea typeface="Montserrat"/>
                <a:cs typeface="Montserrat"/>
                <a:sym typeface="Montserrat"/>
              </a:rPr>
              <a:t>nome </a:t>
            </a:r>
            <a:r>
              <a:rPr lang="it" sz="1300">
                <a:solidFill>
                  <a:srgbClr val="343A40"/>
                </a:solidFill>
                <a:latin typeface="Montserrat"/>
                <a:ea typeface="Montserrat"/>
                <a:cs typeface="Montserrat"/>
                <a:sym typeface="Montserrat"/>
              </a:rPr>
              <a:t>del token </a:t>
            </a:r>
            <a:endParaRPr sz="1300">
              <a:solidFill>
                <a:srgbClr val="343A40"/>
              </a:solidFill>
              <a:latin typeface="Montserrat"/>
              <a:ea typeface="Montserrat"/>
              <a:cs typeface="Montserrat"/>
              <a:sym typeface="Montserrat"/>
            </a:endParaRPr>
          </a:p>
          <a:p>
            <a:pPr indent="-311150" lvl="0" marL="457200" rtl="0" algn="just">
              <a:spcBef>
                <a:spcPts val="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il </a:t>
            </a:r>
            <a:r>
              <a:rPr b="1" lang="it" sz="1300">
                <a:solidFill>
                  <a:srgbClr val="343A40"/>
                </a:solidFill>
                <a:latin typeface="Montserrat"/>
                <a:ea typeface="Montserrat"/>
                <a:cs typeface="Montserrat"/>
                <a:sym typeface="Montserrat"/>
              </a:rPr>
              <a:t>lessemma</a:t>
            </a:r>
            <a:r>
              <a:rPr lang="it" sz="1300">
                <a:solidFill>
                  <a:srgbClr val="343A40"/>
                </a:solidFill>
                <a:latin typeface="Montserrat"/>
                <a:ea typeface="Montserrat"/>
                <a:cs typeface="Montserrat"/>
                <a:sym typeface="Montserrat"/>
              </a:rPr>
              <a:t>, sequenza di caratteri indivisibili. </a:t>
            </a:r>
            <a:endParaRPr sz="1300">
              <a:solidFill>
                <a:srgbClr val="343A40"/>
              </a:solidFill>
              <a:latin typeface="Montserrat"/>
              <a:ea typeface="Montserrat"/>
              <a:cs typeface="Montserrat"/>
              <a:sym typeface="Montserrat"/>
            </a:endParaRPr>
          </a:p>
          <a:p>
            <a:pPr indent="0" lvl="0" marL="0" rtl="0" algn="just">
              <a:spcBef>
                <a:spcPts val="1200"/>
              </a:spcBef>
              <a:spcAft>
                <a:spcPts val="1200"/>
              </a:spcAft>
              <a:buNone/>
            </a:pPr>
            <a:r>
              <a:rPr lang="it" sz="1300">
                <a:solidFill>
                  <a:srgbClr val="343A40"/>
                </a:solidFill>
                <a:latin typeface="Montserrat"/>
                <a:ea typeface="Montserrat"/>
                <a:cs typeface="Montserrat"/>
                <a:sym typeface="Montserrat"/>
              </a:rPr>
              <a:t>I token corrispondono ai simboli terminali della grammatica di eCLAT.</a:t>
            </a:r>
            <a:endParaRPr sz="1300">
              <a:solidFill>
                <a:srgbClr val="343A40"/>
              </a:solidFill>
              <a:latin typeface="Montserrat"/>
              <a:ea typeface="Montserrat"/>
              <a:cs typeface="Montserrat"/>
              <a:sym typeface="Montserrat"/>
            </a:endParaRPr>
          </a:p>
        </p:txBody>
      </p:sp>
      <p:sp>
        <p:nvSpPr>
          <p:cNvPr id="116" name="Google Shape;116;p21"/>
          <p:cNvSpPr txBox="1"/>
          <p:nvPr/>
        </p:nvSpPr>
        <p:spPr>
          <a:xfrm>
            <a:off x="298200" y="3187150"/>
            <a:ext cx="8547600" cy="125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1300">
                <a:solidFill>
                  <a:srgbClr val="343A40"/>
                </a:solidFill>
                <a:latin typeface="Montserrat"/>
                <a:ea typeface="Montserrat"/>
                <a:cs typeface="Montserrat"/>
                <a:sym typeface="Montserrat"/>
              </a:rPr>
              <a:t>Il Lexer implementa </a:t>
            </a:r>
            <a:r>
              <a:rPr i="1" lang="it" sz="1300">
                <a:solidFill>
                  <a:srgbClr val="343A40"/>
                </a:solidFill>
                <a:latin typeface="Montserrat"/>
                <a:ea typeface="Montserrat"/>
                <a:cs typeface="Montserrat"/>
                <a:sym typeface="Montserrat"/>
              </a:rPr>
              <a:t>un componente interno, </a:t>
            </a:r>
            <a:r>
              <a:rPr lang="it" sz="1300">
                <a:solidFill>
                  <a:srgbClr val="343A40"/>
                </a:solidFill>
                <a:latin typeface="Montserrat"/>
                <a:ea typeface="Montserrat"/>
                <a:cs typeface="Montserrat"/>
                <a:sym typeface="Montserrat"/>
              </a:rPr>
              <a:t>denominato </a:t>
            </a:r>
            <a:r>
              <a:rPr b="1" i="1" lang="it" sz="1300">
                <a:solidFill>
                  <a:srgbClr val="343A40"/>
                </a:solidFill>
                <a:latin typeface="Montserrat"/>
                <a:ea typeface="Montserrat"/>
                <a:cs typeface="Montserrat"/>
                <a:sym typeface="Montserrat"/>
              </a:rPr>
              <a:t>preprocessore</a:t>
            </a:r>
            <a:r>
              <a:rPr lang="it" sz="1300">
                <a:solidFill>
                  <a:srgbClr val="343A40"/>
                </a:solidFill>
                <a:latin typeface="Montserrat"/>
                <a:ea typeface="Montserrat"/>
                <a:cs typeface="Montserrat"/>
                <a:sym typeface="Montserrat"/>
              </a:rPr>
              <a:t>, il quale si occupa di:</a:t>
            </a:r>
            <a:endParaRPr sz="1300">
              <a:solidFill>
                <a:srgbClr val="343A40"/>
              </a:solidFill>
              <a:latin typeface="Montserrat"/>
              <a:ea typeface="Montserrat"/>
              <a:cs typeface="Montserrat"/>
              <a:sym typeface="Montserrat"/>
            </a:endParaRPr>
          </a:p>
          <a:p>
            <a:pPr indent="-311150" lvl="0" marL="914400" rtl="0" algn="just">
              <a:spcBef>
                <a:spcPts val="100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rimuovere i commenti utilizzando le espressioni regolari;</a:t>
            </a:r>
            <a:endParaRPr sz="1300">
              <a:solidFill>
                <a:srgbClr val="343A40"/>
              </a:solidFill>
              <a:latin typeface="Montserrat"/>
              <a:ea typeface="Montserrat"/>
              <a:cs typeface="Montserrat"/>
              <a:sym typeface="Montserrat"/>
            </a:endParaRPr>
          </a:p>
          <a:p>
            <a:pPr indent="-311150" lvl="0" marL="914400" rtl="0" algn="just">
              <a:spcBef>
                <a:spcPts val="1000"/>
              </a:spcBef>
              <a:spcAft>
                <a:spcPts val="0"/>
              </a:spcAft>
              <a:buClr>
                <a:srgbClr val="343A40"/>
              </a:buClr>
              <a:buSzPts val="1300"/>
              <a:buFont typeface="Montserrat"/>
              <a:buChar char="❏"/>
            </a:pPr>
            <a:r>
              <a:rPr lang="it" sz="1300">
                <a:solidFill>
                  <a:srgbClr val="343A40"/>
                </a:solidFill>
                <a:latin typeface="Montserrat"/>
                <a:ea typeface="Montserrat"/>
                <a:cs typeface="Montserrat"/>
                <a:sym typeface="Montserrat"/>
              </a:rPr>
              <a:t>inserire i token per gestire l’indentazione, controllando allo stesso tempo che sia corretta.</a:t>
            </a:r>
            <a:endParaRPr sz="1300">
              <a:solidFill>
                <a:srgbClr val="343A40"/>
              </a:solidFill>
              <a:latin typeface="Montserrat"/>
              <a:ea typeface="Montserrat"/>
              <a:cs typeface="Montserrat"/>
              <a:sym typeface="Montserrat"/>
            </a:endParaRPr>
          </a:p>
          <a:p>
            <a:pPr indent="0" lvl="0" marL="0" rtl="0" algn="just">
              <a:spcBef>
                <a:spcPts val="0"/>
              </a:spcBef>
              <a:spcAft>
                <a:spcPts val="0"/>
              </a:spcAft>
              <a:buNone/>
            </a:pPr>
            <a:r>
              <a:t/>
            </a:r>
            <a:endParaRPr>
              <a:solidFill>
                <a:schemeClr val="dk2"/>
              </a:solidFill>
              <a:latin typeface="Montserrat"/>
              <a:ea typeface="Montserrat"/>
              <a:cs typeface="Montserrat"/>
              <a:sym typeface="Montserrat"/>
            </a:endParaRPr>
          </a:p>
        </p:txBody>
      </p:sp>
      <p:pic>
        <p:nvPicPr>
          <p:cNvPr id="117" name="Google Shape;117;p21"/>
          <p:cNvPicPr preferRelativeResize="0"/>
          <p:nvPr/>
        </p:nvPicPr>
        <p:blipFill>
          <a:blip r:embed="rId3">
            <a:alphaModFix/>
          </a:blip>
          <a:stretch>
            <a:fillRect/>
          </a:stretch>
        </p:blipFill>
        <p:spPr>
          <a:xfrm>
            <a:off x="311700" y="1190050"/>
            <a:ext cx="3481624" cy="180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