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8" r:id="rId5"/>
    <p:sldId id="279" r:id="rId6"/>
    <p:sldId id="286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6EC6-B3D5-463C-81D6-CFCB32E6316D}" type="datetime1">
              <a:rPr lang="it-IT" smtClean="0"/>
              <a:t>02/01/2025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3BC0E-9824-4C89-AFF3-76AD45D5EAD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788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3BD83F-4E98-4492-9EEF-7E22B46C52B7}" type="datetime1">
              <a:rPr lang="it-IT" noProof="0" smtClean="0"/>
              <a:t>02/01/2025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81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30EA8-14E0-449E-BAE3-251675D71AE6}" type="datetime1">
              <a:rPr lang="it-IT" noProof="0" smtClean="0"/>
              <a:t>02/01/2025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78D5D-AA22-4573-9291-14D0AF71C42B}" type="datetime1">
              <a:rPr lang="it-IT" noProof="0" smtClean="0"/>
              <a:t>02/01/2025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78ABFA-54CE-43CD-826A-3027CF279575}" type="datetime1">
              <a:rPr lang="it-IT" noProof="0" smtClean="0"/>
              <a:t>02/01/2025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BAB2A0-48BA-414C-9B57-A788F181FD55}" type="datetime1">
              <a:rPr lang="it-IT" noProof="0" smtClean="0"/>
              <a:t>02/01/2025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Casella di tes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63BDD-0DE4-44A9-968C-0F85F7310FF1}" type="datetime1">
              <a:rPr lang="it-IT" noProof="0" smtClean="0"/>
              <a:t>02/01/2025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E01353-0AF6-44A0-B56A-EC9948C56E05}" type="datetime1">
              <a:rPr lang="it-IT" noProof="0" smtClean="0"/>
              <a:t>02/01/2025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magin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magin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E39B2-8246-4CE7-8324-4F270EFD3EA1}" type="datetime1">
              <a:rPr lang="it-IT" noProof="0" smtClean="0"/>
              <a:t>02/01/2025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BD73F-1D7D-41AA-92C7-1C9F1FD86CC7}" type="datetime1">
              <a:rPr lang="it-IT" noProof="0" smtClean="0"/>
              <a:t>02/01/2025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BD0A3-4FDD-4105-8508-C4D976B5E040}" type="datetime1">
              <a:rPr lang="it-IT" noProof="0" smtClean="0"/>
              <a:t>02/01/2025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7ECA7-39D9-4859-87B6-739D39A2DFF4}" type="datetime1">
              <a:rPr lang="it-IT" noProof="0" smtClean="0"/>
              <a:t>02/01/2025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magin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EC704-95ED-497D-8A83-2665E273E4A0}" type="datetime1">
              <a:rPr lang="it-IT" noProof="0" smtClean="0"/>
              <a:t>02/01/2025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F8B62-C02F-4DCC-BF7C-5E5DD2E64A59}" type="datetime1">
              <a:rPr lang="it-IT" noProof="0" smtClean="0"/>
              <a:t>02/01/2025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C0D22-0C9C-4097-9FAB-102F6555ACEA}" type="datetime1">
              <a:rPr lang="it-IT" noProof="0" smtClean="0"/>
              <a:t>02/01/2025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0E368-2E43-4CDB-872B-57DD268A5739}" type="datetime1">
              <a:rPr lang="it-IT" noProof="0" smtClean="0"/>
              <a:t>02/01/2025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7B06D-763E-4405-9BAD-7DE5E79BD4A9}" type="datetime1">
              <a:rPr lang="it-IT" noProof="0" smtClean="0"/>
              <a:t>02/01/2025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91637636-B1F9-4ACF-A85F-2E09AC1D2476}" type="datetime1">
              <a:rPr lang="it-IT" noProof="0" smtClean="0"/>
              <a:t>02/01/2025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igura a mano libera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30964" cy="2420504"/>
          </a:xfrm>
        </p:spPr>
        <p:txBody>
          <a:bodyPr rtlCol="0">
            <a:normAutofit/>
          </a:bodyPr>
          <a:lstStyle/>
          <a:p>
            <a:pPr algn="l"/>
            <a:r>
              <a:rPr lang="en-US" sz="4000" dirty="0"/>
              <a:t>Agents for DDD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Back and Forth</a:t>
            </a:r>
            <a:endParaRPr lang="it-IT" sz="4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70000" lnSpcReduction="20000"/>
          </a:bodyPr>
          <a:lstStyle/>
          <a:p>
            <a:pPr algn="l" rtl="0">
              <a:lnSpc>
                <a:spcPct val="120000"/>
              </a:lnSpc>
            </a:pPr>
            <a:r>
              <a:rPr lang="it-IT" sz="2300" dirty="0"/>
              <a:t>Andrea Bedei</a:t>
            </a:r>
          </a:p>
          <a:p>
            <a:pPr algn="l" rtl="0">
              <a:lnSpc>
                <a:spcPct val="120000"/>
              </a:lnSpc>
            </a:pPr>
            <a:r>
              <a:rPr lang="it-IT" dirty="0"/>
              <a:t>Fabio Notaro</a:t>
            </a:r>
            <a:br>
              <a:rPr lang="it-IT" dirty="0"/>
            </a:br>
            <a:r>
              <a:rPr lang="it-IT" dirty="0"/>
              <a:t>Giacomo Leo Bertuccioli</a:t>
            </a:r>
            <a:endParaRPr lang="it-IT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tango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/>
              <a:t>Introduzione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it-IT" sz="2000" dirty="0"/>
              <a:t>Sia DDD che AOSE riguardano il ridurre la complessità, ma con sottili differenze:</a:t>
            </a:r>
          </a:p>
          <a:p>
            <a:pPr lvl="1"/>
            <a:r>
              <a:rPr lang="it-IT" sz="1800" dirty="0"/>
              <a:t>DDD mira alla complessità strutturale, statica</a:t>
            </a:r>
          </a:p>
          <a:p>
            <a:pPr lvl="1"/>
            <a:r>
              <a:rPr lang="it-IT" sz="2000" dirty="0"/>
              <a:t>AOSE mira alla complessità dinamica, di interazione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48A76-2405-CEC2-81C8-776FF464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F82035-7646-BD2D-0FC6-D946D245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8" y="609600"/>
            <a:ext cx="11053009" cy="1257300"/>
          </a:xfrm>
        </p:spPr>
        <p:txBody>
          <a:bodyPr>
            <a:normAutofit fontScale="90000"/>
          </a:bodyPr>
          <a:lstStyle/>
          <a:p>
            <a:r>
              <a:rPr lang="it-IT" dirty="0"/>
              <a:t>PANORAMICA SUL DOMAIN-DRIVEN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B0BFFB-766A-577B-0CC9-DA28A37D3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Sono riportati i concetti del DDD come ci sono stati presentati a lezione</a:t>
            </a:r>
          </a:p>
          <a:p>
            <a:r>
              <a:rPr lang="it-IT" dirty="0"/>
              <a:t>Come riassunto da Evans il DDD è un approccio allo sviluppo di software complessi in cui i progettisti e gli sviluppatori:</a:t>
            </a:r>
          </a:p>
          <a:p>
            <a:pPr lvl="1"/>
            <a:r>
              <a:rPr lang="it-IT" dirty="0"/>
              <a:t>si concentrano sul dominio principale</a:t>
            </a:r>
          </a:p>
          <a:p>
            <a:pPr lvl="1"/>
            <a:r>
              <a:rPr lang="it-IT" dirty="0"/>
              <a:t>esplorano modelli in una collaborazione creativa di professionisti del dominio</a:t>
            </a:r>
          </a:p>
          <a:p>
            <a:pPr lvl="1"/>
            <a:r>
              <a:rPr lang="it-IT" dirty="0"/>
              <a:t>parlano un linguaggio </a:t>
            </a:r>
            <a:r>
              <a:rPr lang="it-IT" dirty="0" err="1"/>
              <a:t>obliquitos</a:t>
            </a:r>
            <a:r>
              <a:rPr lang="it-IT" dirty="0"/>
              <a:t> all'interno di </a:t>
            </a:r>
            <a:r>
              <a:rPr lang="it-IT" dirty="0" err="1"/>
              <a:t>bounded</a:t>
            </a:r>
            <a:r>
              <a:rPr lang="it-IT" dirty="0"/>
              <a:t> context</a:t>
            </a:r>
          </a:p>
          <a:p>
            <a:r>
              <a:rPr lang="it-IT" dirty="0"/>
              <a:t> Spiegazione dei concetti di: dominio e modello, dominio suddiviso in </a:t>
            </a:r>
            <a:r>
              <a:rPr lang="it-IT" dirty="0" err="1"/>
              <a:t>bounded</a:t>
            </a:r>
            <a:r>
              <a:rPr lang="it-IT" dirty="0"/>
              <a:t> context e loro integrazione</a:t>
            </a:r>
          </a:p>
        </p:txBody>
      </p:sp>
    </p:spTree>
    <p:extLst>
      <p:ext uri="{BB962C8B-B14F-4D97-AF65-F5344CB8AC3E}">
        <p14:creationId xmlns:p14="http://schemas.microsoft.com/office/powerpoint/2010/main" val="224281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EF3628-5618-F1E1-8D23-CCC1D457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RILEVANZA DEL DDD PER AGENTI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4C8EBB-EC83-C039-6213-0813675D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L'autore suggerisce di usare il DDD per strutturare il domain model dentro un MAS.</a:t>
            </a:r>
          </a:p>
          <a:p>
            <a:r>
              <a:rPr lang="it-IT" dirty="0"/>
              <a:t>Nel Multi Agent Programming tradizionale gli elementi del dominio appartengono o all'agente, o all'ambiente o all'organizzazione e possono essere visti come layer orizzontali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/>
              <a:t>domini complessi difficili da rappresentare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/>
              <a:t>DDD aiuta a identificare </a:t>
            </a:r>
            <a:r>
              <a:rPr lang="it-IT" dirty="0" err="1"/>
              <a:t>bounded</a:t>
            </a:r>
            <a:r>
              <a:rPr lang="it-IT" dirty="0"/>
              <a:t> context per rompere complessità e scorporare in porzioni isolate</a:t>
            </a:r>
          </a:p>
        </p:txBody>
      </p:sp>
    </p:spTree>
    <p:extLst>
      <p:ext uri="{BB962C8B-B14F-4D97-AF65-F5344CB8AC3E}">
        <p14:creationId xmlns:p14="http://schemas.microsoft.com/office/powerpoint/2010/main" val="232690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44CA68-E8F6-B76C-9845-83528518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7" y="609600"/>
            <a:ext cx="11871158" cy="1257300"/>
          </a:xfrm>
        </p:spPr>
        <p:txBody>
          <a:bodyPr>
            <a:normAutofit fontScale="90000"/>
          </a:bodyPr>
          <a:lstStyle/>
          <a:p>
            <a:r>
              <a:rPr lang="it-IT" dirty="0"/>
              <a:t>LIMITI DEL DDD CHE RICHIAMANO GLI AGENTI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771EA3-3A9A-2486-5F71-0EC4BC41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Landre in un suo paper rimarca che DDD è grandioso per affrontare complessità strutturale ma non complessità dinamica, tipica dei sistemi autonomi, che si manifesta in interazioni mutevoli e comunicazioni arbitrarie tra agenti.</a:t>
            </a:r>
          </a:p>
        </p:txBody>
      </p:sp>
    </p:spTree>
    <p:extLst>
      <p:ext uri="{BB962C8B-B14F-4D97-AF65-F5344CB8AC3E}">
        <p14:creationId xmlns:p14="http://schemas.microsoft.com/office/powerpoint/2010/main" val="23005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6F9B3-F80C-D57D-3765-570AC689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COME MIGLIORARE DDD CON LA MODELLAZIONE AGENT-ORIENTED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B87F95-A563-D900-46D8-7DFEC4EF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Dentro un singolo </a:t>
            </a:r>
            <a:r>
              <a:rPr lang="it-IT" dirty="0" err="1"/>
              <a:t>bounded</a:t>
            </a:r>
            <a:r>
              <a:rPr lang="it-IT" dirty="0"/>
              <a:t> context i concetti di AOSE possono essere applicati per arricchire il modello di dominio e migliorare la capacità del sistema a reagire e adattarsi ai cambiamenti dinamici</a:t>
            </a:r>
          </a:p>
          <a:p>
            <a:r>
              <a:rPr lang="it-IT" dirty="0"/>
              <a:t>A livello di integrazione di </a:t>
            </a:r>
            <a:r>
              <a:rPr lang="it-IT" dirty="0" err="1"/>
              <a:t>bounded</a:t>
            </a:r>
            <a:r>
              <a:rPr lang="it-IT" dirty="0"/>
              <a:t> context, l'AOSE può migliorare la gestione delle interazioni delle dipendenze tra di essi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495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B4E4E6-4E5B-5DF1-A229-49706D92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0526"/>
            <a:ext cx="10353762" cy="1257300"/>
          </a:xfrm>
        </p:spPr>
        <p:txBody>
          <a:bodyPr/>
          <a:lstStyle/>
          <a:p>
            <a:r>
              <a:rPr lang="it-IT" dirty="0"/>
              <a:t>SINGOLO BOUNDED CONTEXT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5A365E-C9D8-33AF-6450-C4ADE700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80" y="1267326"/>
            <a:ext cx="5549031" cy="5390148"/>
          </a:xfrm>
        </p:spPr>
        <p:txBody>
          <a:bodyPr>
            <a:normAutofit fontScale="85000" lnSpcReduction="20000"/>
          </a:bodyPr>
          <a:lstStyle/>
          <a:p>
            <a:r>
              <a:rPr lang="it-IT" b="1" dirty="0"/>
              <a:t>O mappare un </a:t>
            </a:r>
            <a:r>
              <a:rPr lang="it-IT" b="1" dirty="0" err="1"/>
              <a:t>bounded</a:t>
            </a:r>
            <a:r>
              <a:rPr lang="it-IT" b="1" dirty="0"/>
              <a:t> context come un singolo agente:</a:t>
            </a:r>
            <a:r>
              <a:rPr lang="it-IT" dirty="0"/>
              <a:t> in una smart room un termostato può essere modellato come un agente, con credenze di temperatura attuale e preferita e piano di accendere o spegnere riscaldamento</a:t>
            </a:r>
          </a:p>
          <a:p>
            <a:r>
              <a:rPr lang="it-IT" b="1" dirty="0"/>
              <a:t>O mappare un </a:t>
            </a:r>
            <a:r>
              <a:rPr lang="it-IT" b="1" dirty="0" err="1"/>
              <a:t>bounded</a:t>
            </a:r>
            <a:r>
              <a:rPr lang="it-IT" b="1" dirty="0"/>
              <a:t> context con un singolo agente + ambiente separato:</a:t>
            </a:r>
            <a:r>
              <a:rPr lang="it-IT" dirty="0"/>
              <a:t> in un </a:t>
            </a:r>
            <a:r>
              <a:rPr lang="it-IT" dirty="0" err="1"/>
              <a:t>bounded</a:t>
            </a:r>
            <a:r>
              <a:rPr lang="it-IT" dirty="0"/>
              <a:t> context, l'ambiente può essere rappresentato da artefatti (</a:t>
            </a:r>
            <a:r>
              <a:rPr lang="it-IT" dirty="0" err="1"/>
              <a:t>essitono</a:t>
            </a:r>
            <a:r>
              <a:rPr lang="it-IT" dirty="0"/>
              <a:t> dunque artefatti individuali, come risorse private o database locali) o artefatti condivisi (come registro degli eventi o API gateway). Es: l'agente termostato può interagire con sensori di temperatura modellati come artefatti</a:t>
            </a:r>
          </a:p>
          <a:p>
            <a:r>
              <a:rPr lang="it-IT" b="1" dirty="0"/>
              <a:t>O mappare un </a:t>
            </a:r>
            <a:r>
              <a:rPr lang="it-IT" b="1" dirty="0" err="1"/>
              <a:t>bounded</a:t>
            </a:r>
            <a:r>
              <a:rPr lang="it-IT" b="1" dirty="0"/>
              <a:t> context come MAS</a:t>
            </a:r>
            <a:r>
              <a:rPr lang="it-IT" dirty="0"/>
              <a:t> (se un singolo </a:t>
            </a:r>
            <a:r>
              <a:rPr lang="it-IT" dirty="0" err="1"/>
              <a:t>bounded</a:t>
            </a:r>
            <a:r>
              <a:rPr lang="it-IT" dirty="0"/>
              <a:t> context è troppo complicato per un singolo agente)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D44A91-C7F0-186F-B881-164494F24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755" y="1267326"/>
            <a:ext cx="4643521" cy="305814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FB1373A-24C7-C771-4372-AA1E50C14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11" y="4399087"/>
            <a:ext cx="6354209" cy="238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0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BD619-8499-FA61-8E96-8086442F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609600"/>
            <a:ext cx="11493500" cy="1257300"/>
          </a:xfrm>
        </p:spPr>
        <p:txBody>
          <a:bodyPr>
            <a:normAutofit fontScale="90000"/>
          </a:bodyPr>
          <a:lstStyle/>
          <a:p>
            <a:r>
              <a:rPr lang="it-IT" dirty="0"/>
              <a:t>INTEGRAZIONE TRA BOUNDED CONTEXT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FCD2FD-B637-B4A2-7C9D-006BBD9E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L'AOSE può migliorare interazioni e dipendenze tra </a:t>
            </a:r>
            <a:r>
              <a:rPr lang="it-IT" dirty="0" err="1"/>
              <a:t>bounded</a:t>
            </a:r>
            <a:r>
              <a:rPr lang="it-IT" dirty="0"/>
              <a:t> context in diversi modi:</a:t>
            </a:r>
          </a:p>
          <a:p>
            <a:pPr lvl="1"/>
            <a:r>
              <a:rPr lang="it-IT" b="1" dirty="0" err="1"/>
              <a:t>Bounded</a:t>
            </a:r>
            <a:r>
              <a:rPr lang="it-IT" b="1" dirty="0"/>
              <a:t> context come agenti interagenti:</a:t>
            </a:r>
            <a:r>
              <a:rPr lang="it-IT" dirty="0"/>
              <a:t> ogni </a:t>
            </a:r>
            <a:r>
              <a:rPr lang="it-IT" dirty="0" err="1"/>
              <a:t>bounded</a:t>
            </a:r>
            <a:r>
              <a:rPr lang="it-IT" dirty="0"/>
              <a:t> context = un agente autonomo che interagisce con gli altri attraverso protocolli d'interazione standard che prediligano </a:t>
            </a:r>
            <a:r>
              <a:rPr lang="it-IT" dirty="0" err="1"/>
              <a:t>asincronicità</a:t>
            </a:r>
            <a:r>
              <a:rPr lang="it-IT" dirty="0"/>
              <a:t> (MQTT, Kafka...), in modo da garantire disaccoppiamento e scalabilità</a:t>
            </a:r>
          </a:p>
          <a:p>
            <a:pPr lvl="1"/>
            <a:r>
              <a:rPr lang="it-IT" b="1" dirty="0" err="1"/>
              <a:t>Bounded</a:t>
            </a:r>
            <a:r>
              <a:rPr lang="it-IT" b="1" dirty="0"/>
              <a:t> context come organizzazioni di agenti:</a:t>
            </a:r>
            <a:r>
              <a:rPr lang="it-IT" dirty="0"/>
              <a:t> un </a:t>
            </a:r>
            <a:r>
              <a:rPr lang="it-IT" dirty="0" err="1"/>
              <a:t>bounded</a:t>
            </a:r>
            <a:r>
              <a:rPr lang="it-IT" dirty="0"/>
              <a:t> context = più agenti, in cui ci sono ruoli che definiscono le responsabilità di ciascun agente ed esistono protocolli di comunicazione (tipo Moise) basati su queste gerarchie e ruoli</a:t>
            </a:r>
          </a:p>
        </p:txBody>
      </p:sp>
    </p:spTree>
    <p:extLst>
      <p:ext uri="{BB962C8B-B14F-4D97-AF65-F5344CB8AC3E}">
        <p14:creationId xmlns:p14="http://schemas.microsoft.com/office/powerpoint/2010/main" val="257910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77A5B-5D07-E1C7-6091-36AEFC3F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D2D7BB-7218-A138-1830-D8FB0FF0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2076450"/>
            <a:ext cx="11607799" cy="4527550"/>
          </a:xfrm>
        </p:spPr>
        <p:txBody>
          <a:bodyPr>
            <a:normAutofit/>
          </a:bodyPr>
          <a:lstStyle/>
          <a:p>
            <a:r>
              <a:rPr lang="it-IT" dirty="0"/>
              <a:t>Pro dell'integrazione tra DDD e AOSE comporta:</a:t>
            </a:r>
          </a:p>
          <a:p>
            <a:pPr lvl="1"/>
            <a:r>
              <a:rPr lang="it-IT" b="1" dirty="0"/>
              <a:t>gestione facilitata della complessità strutturale e dinamica</a:t>
            </a:r>
          </a:p>
          <a:p>
            <a:pPr lvl="1"/>
            <a:r>
              <a:rPr lang="it-IT" b="1" dirty="0"/>
              <a:t>adattabilità e resilienza:</a:t>
            </a:r>
            <a:r>
              <a:rPr lang="it-IT" dirty="0"/>
              <a:t> AOSE introduce i concetti di autonomia, reattività e supervisione, che migliorano la capacità dei </a:t>
            </a:r>
            <a:r>
              <a:rPr lang="it-IT" dirty="0" err="1"/>
              <a:t>bounded</a:t>
            </a:r>
            <a:r>
              <a:rPr lang="it-IT" dirty="0"/>
              <a:t> context di adattarsi ai cambiamenti</a:t>
            </a:r>
          </a:p>
          <a:p>
            <a:pPr lvl="1"/>
            <a:r>
              <a:rPr lang="it-IT" b="1" dirty="0"/>
              <a:t>disaccoppiamento e scalabilità:</a:t>
            </a:r>
            <a:r>
              <a:rPr lang="it-IT" dirty="0"/>
              <a:t> grazie a comunicazioni asincrone ed eventi, che riducono le dipendenze tra </a:t>
            </a:r>
            <a:r>
              <a:rPr lang="it-IT" dirty="0" err="1"/>
              <a:t>bounded</a:t>
            </a:r>
            <a:r>
              <a:rPr lang="it-IT" dirty="0"/>
              <a:t> context</a:t>
            </a:r>
          </a:p>
          <a:p>
            <a:r>
              <a:rPr lang="it-IT" dirty="0"/>
              <a:t>Svantaggi e sfide:</a:t>
            </a:r>
          </a:p>
          <a:p>
            <a:pPr lvl="1"/>
            <a:r>
              <a:rPr lang="it-IT" b="1" dirty="0"/>
              <a:t>complessità progettuale</a:t>
            </a:r>
          </a:p>
          <a:p>
            <a:pPr lvl="1"/>
            <a:r>
              <a:rPr lang="it-IT" b="1" dirty="0"/>
              <a:t>problemi di performance a causa delle comunicazioni asincrone</a:t>
            </a:r>
          </a:p>
          <a:p>
            <a:pPr lvl="1"/>
            <a:r>
              <a:rPr lang="it-IT" b="1" dirty="0"/>
              <a:t>problemi di complessità a mantenere bilanciati nel tempo sia DDD che AOSE</a:t>
            </a:r>
          </a:p>
        </p:txBody>
      </p:sp>
    </p:spTree>
    <p:extLst>
      <p:ext uri="{BB962C8B-B14F-4D97-AF65-F5344CB8AC3E}">
        <p14:creationId xmlns:p14="http://schemas.microsoft.com/office/powerpoint/2010/main" val="752008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9_TF55705232.potx" id="{9AB85140-8137-4882-A269-A99A969389E2}" vid="{91349CD9-E240-460F-BB33-26349DC4D0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{1EEABF1B-45A1-4082-AD5A-D6911AE16328}tf55705232_win32</Template>
  <TotalTime>55</TotalTime>
  <Words>599</Words>
  <Application>Microsoft Office PowerPoint</Application>
  <PresentationFormat>Widescreen</PresentationFormat>
  <Paragraphs>41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Calibri</vt:lpstr>
      <vt:lpstr>Goudy Old Style</vt:lpstr>
      <vt:lpstr>Wingdings</vt:lpstr>
      <vt:lpstr>Wingdings 2</vt:lpstr>
      <vt:lpstr>SlateVTI</vt:lpstr>
      <vt:lpstr>Agents for DDD  Back and Forth</vt:lpstr>
      <vt:lpstr>Introduzione</vt:lpstr>
      <vt:lpstr>PANORAMICA SUL DOMAIN-DRIVEN DESIGN</vt:lpstr>
      <vt:lpstr>RILEVANZA DEL DDD PER AGENTI</vt:lpstr>
      <vt:lpstr>LIMITI DEL DDD CHE RICHIAMANO GLI AGENTI</vt:lpstr>
      <vt:lpstr>COME MIGLIORARE DDD CON LA MODELLAZIONE AGENT-ORIENTED</vt:lpstr>
      <vt:lpstr>SINGOLO BOUNDED CONTEXT</vt:lpstr>
      <vt:lpstr>INTEGRAZIONE TRA BOUNDED CONTEXT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Bedei - andrea.bedei2@studio.unibo.it</dc:creator>
  <cp:lastModifiedBy>Andrea Bedei - andrea.bedei2@studio.unibo.it</cp:lastModifiedBy>
  <cp:revision>2</cp:revision>
  <dcterms:created xsi:type="dcterms:W3CDTF">2024-12-27T08:43:58Z</dcterms:created>
  <dcterms:modified xsi:type="dcterms:W3CDTF">2025-01-02T11:02:23Z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