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5" r:id="rId8"/>
    <p:sldId id="281" r:id="rId9"/>
    <p:sldId id="282" r:id="rId10"/>
    <p:sldId id="283" r:id="rId11"/>
    <p:sldId id="284" r:id="rId12"/>
    <p:sldId id="287" r:id="rId13"/>
    <p:sldId id="286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A6D5C-0545-4EEE-BABC-986BCD8F3527}" v="5" dt="2025-01-10T16:10:28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14/01/2025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it-IT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30EA8-14E0-449E-BAE3-251675D71AE6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78D5D-AA22-4573-9291-14D0AF71C42B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78ABFA-54CE-43CD-826A-3027CF279575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BAB2A0-48BA-414C-9B57-A788F181FD55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3BDD-0DE4-44A9-968C-0F85F7310FF1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01353-0AF6-44A0-B56A-EC9948C56E05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E39B2-8246-4CE7-8324-4F270EFD3EA1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6BD73F-1D7D-41AA-92C7-1C9F1FD86CC7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BD0A3-4FDD-4105-8508-C4D976B5E040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7ECA7-39D9-4859-87B6-739D39A2DFF4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EC704-95ED-497D-8A83-2665E273E4A0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F8B62-C02F-4DCC-BF7C-5E5DD2E64A59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C0D22-0C9C-4097-9FAB-102F6555ACEA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0E368-2E43-4CDB-872B-57DD268A5739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7B06D-763E-4405-9BAD-7DE5E79BD4A9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1637636-B1F9-4ACF-A85F-2E09AC1D2476}" type="datetime1">
              <a:rPr lang="it-IT" noProof="0" smtClean="0"/>
              <a:t>14/01/2025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it-IT" sz="4000" dirty="0"/>
              <a:t>CINEWEB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70000" lnSpcReduction="20000"/>
          </a:bodyPr>
          <a:lstStyle/>
          <a:p>
            <a:pPr algn="l" rtl="0"/>
            <a:r>
              <a:rPr lang="it-IT" sz="2300" dirty="0"/>
              <a:t>Andrea Bedei</a:t>
            </a:r>
          </a:p>
          <a:p>
            <a:pPr algn="l" rtl="0"/>
            <a:r>
              <a:rPr lang="it-IT" dirty="0"/>
              <a:t>Fabio Notaro</a:t>
            </a:r>
          </a:p>
          <a:p>
            <a:pPr algn="l" rtl="0"/>
            <a:r>
              <a:rPr lang="it-IT" sz="2300" dirty="0"/>
              <a:t>Giacomo Leo Bertuccioli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7418B-7AAF-BA4C-A96A-7A9FD596A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70EB2-C2C9-774E-B9DD-7B9A9F63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Sostenibilità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88298FB-AF2A-0BBE-D044-9E821C502E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559300" y="2987748"/>
            <a:ext cx="6533669" cy="3487479"/>
          </a:xfr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FC6AD89-B822-F408-B01A-4AE7183F9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1871472"/>
            <a:ext cx="6379535" cy="191371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dirty="0"/>
              <a:t>Applicazione delle buone pratiche emerse durante il seminario sullo sviluppo sostenibile del web:</a:t>
            </a:r>
          </a:p>
          <a:p>
            <a:pPr lvl="1"/>
            <a:r>
              <a:rPr lang="it-IT" dirty="0"/>
              <a:t>Immagini in formato .</a:t>
            </a:r>
            <a:r>
              <a:rPr lang="it-IT" dirty="0" err="1"/>
              <a:t>webp</a:t>
            </a:r>
            <a:endParaRPr lang="it-IT" dirty="0"/>
          </a:p>
          <a:p>
            <a:pPr lvl="1"/>
            <a:r>
              <a:rPr lang="it-IT" dirty="0"/>
              <a:t>Verifica dell’</a:t>
            </a:r>
            <a:r>
              <a:rPr lang="it-IT" dirty="0" err="1"/>
              <a:t>ecograder</a:t>
            </a:r>
            <a:r>
              <a:rPr lang="it-IT" dirty="0"/>
              <a:t> score.</a:t>
            </a:r>
          </a:p>
        </p:txBody>
      </p:sp>
    </p:spTree>
    <p:extLst>
      <p:ext uri="{BB962C8B-B14F-4D97-AF65-F5344CB8AC3E}">
        <p14:creationId xmlns:p14="http://schemas.microsoft.com/office/powerpoint/2010/main" val="61032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tango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 err="1"/>
              <a:t>Cineweb</a:t>
            </a:r>
            <a:r>
              <a:rPr lang="it-IT" sz="4000" dirty="0"/>
              <a:t>	</a:t>
            </a:r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it-IT" sz="2400" dirty="0"/>
              <a:t>Architettura</a:t>
            </a:r>
          </a:p>
          <a:p>
            <a:pPr rtl="0"/>
            <a:r>
              <a:rPr lang="it-IT" sz="2400" dirty="0"/>
              <a:t>Mockup</a:t>
            </a:r>
          </a:p>
          <a:p>
            <a:pPr rtl="0"/>
            <a:r>
              <a:rPr lang="it-IT" sz="2400" dirty="0"/>
              <a:t>Tecnologie usate</a:t>
            </a:r>
          </a:p>
          <a:p>
            <a:pPr rtl="0"/>
            <a:r>
              <a:rPr lang="it-IT" sz="2400" dirty="0" err="1"/>
              <a:t>WebSocket</a:t>
            </a:r>
            <a:endParaRPr lang="it-IT" sz="2400" dirty="0"/>
          </a:p>
          <a:p>
            <a:pPr rtl="0"/>
            <a:r>
              <a:rPr lang="it-IT" sz="2400" dirty="0"/>
              <a:t>Accessibilità</a:t>
            </a:r>
          </a:p>
          <a:p>
            <a:pPr rtl="0"/>
            <a:r>
              <a:rPr lang="it-IT" sz="2400" dirty="0"/>
              <a:t>Test interfacce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8789C-754A-EDDB-4C1A-933DA088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dell’architettura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842ADC-1ECE-E1DC-1376-7BBF5F19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Stack architetturale MEVN</a:t>
            </a:r>
          </a:p>
          <a:p>
            <a:r>
              <a:rPr lang="it-IT" dirty="0"/>
              <a:t>Single Page Application</a:t>
            </a:r>
          </a:p>
          <a:p>
            <a:r>
              <a:rPr lang="it-IT" dirty="0"/>
              <a:t>Security by design: garantita tramite suddivisione </a:t>
            </a:r>
            <a:r>
              <a:rPr lang="it-IT" dirty="0" err="1"/>
              <a:t>role-based</a:t>
            </a:r>
            <a:r>
              <a:rPr lang="it-IT" dirty="0"/>
              <a:t> dei permessi tra amministratori e clienti e crittografia delle password con funzioni </a:t>
            </a:r>
            <a:r>
              <a:rPr lang="it-IT" dirty="0" err="1"/>
              <a:t>hash</a:t>
            </a:r>
            <a:r>
              <a:rPr lang="it-IT" dirty="0"/>
              <a:t> e sale</a:t>
            </a:r>
          </a:p>
          <a:p>
            <a:r>
              <a:rPr lang="it-IT" dirty="0" err="1"/>
              <a:t>Sustainabilty</a:t>
            </a:r>
            <a:r>
              <a:rPr lang="it-IT" dirty="0"/>
              <a:t> by design</a:t>
            </a:r>
          </a:p>
          <a:p>
            <a:r>
              <a:rPr lang="it-IT" dirty="0"/>
              <a:t>Accessibility by design.</a:t>
            </a:r>
          </a:p>
        </p:txBody>
      </p:sp>
    </p:spTree>
    <p:extLst>
      <p:ext uri="{BB962C8B-B14F-4D97-AF65-F5344CB8AC3E}">
        <p14:creationId xmlns:p14="http://schemas.microsoft.com/office/powerpoint/2010/main" val="24514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479B9B-5355-0DFC-E6F3-5D492BC5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usate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5ECF0-2391-6385-42FB-377B7441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Tutte le tecnologie previste dallo </a:t>
            </a:r>
            <a:r>
              <a:rPr lang="it-IT" b="1" dirty="0"/>
              <a:t>stack architetturale MEVN </a:t>
            </a:r>
            <a:r>
              <a:rPr lang="it-IT" dirty="0"/>
              <a:t>(MongoDB,Express.js, Vue.js e Node.js) </a:t>
            </a:r>
          </a:p>
          <a:p>
            <a:r>
              <a:rPr lang="it-IT" b="1" dirty="0"/>
              <a:t>Linguaggio </a:t>
            </a:r>
            <a:r>
              <a:rPr lang="it-IT" b="1" dirty="0" err="1"/>
              <a:t>Typescript</a:t>
            </a:r>
            <a:r>
              <a:rPr lang="it-IT" dirty="0"/>
              <a:t>: utile perché aggiunge tipizzazione statica a JavaScript</a:t>
            </a:r>
          </a:p>
          <a:p>
            <a:r>
              <a:rPr lang="it-IT" b="1" dirty="0"/>
              <a:t>Framework </a:t>
            </a:r>
            <a:r>
              <a:rPr lang="it-IT" b="1" dirty="0" err="1"/>
              <a:t>Tailwind</a:t>
            </a:r>
            <a:r>
              <a:rPr lang="it-IT" b="1" dirty="0"/>
              <a:t> CSS</a:t>
            </a:r>
            <a:r>
              <a:rPr lang="it-IT" dirty="0"/>
              <a:t>: evoluzione di Bootstrap che permette di creare interfacce utente mobile first e altamente personalizzabili in modo rapido</a:t>
            </a:r>
          </a:p>
          <a:p>
            <a:r>
              <a:rPr lang="it-IT" b="1" dirty="0"/>
              <a:t>Libreria </a:t>
            </a:r>
            <a:r>
              <a:rPr lang="it-IT" b="1" dirty="0" err="1"/>
              <a:t>Mongoose</a:t>
            </a:r>
            <a:r>
              <a:rPr lang="it-IT" dirty="0"/>
              <a:t>: semplifica l’interazione con MongoDB </a:t>
            </a:r>
          </a:p>
          <a:p>
            <a:r>
              <a:rPr lang="it-IT" b="1" dirty="0"/>
              <a:t>Libreria </a:t>
            </a:r>
            <a:r>
              <a:rPr lang="it-IT" b="1" dirty="0" err="1"/>
              <a:t>Socket.io</a:t>
            </a:r>
            <a:r>
              <a:rPr lang="it-IT" dirty="0"/>
              <a:t>: agevola la comunicazione a bassa latenza, bidirezionale, e ad eventi tra client e server</a:t>
            </a:r>
          </a:p>
          <a:p>
            <a:r>
              <a:rPr lang="it-IT" b="1" dirty="0" err="1"/>
              <a:t>Axios</a:t>
            </a:r>
            <a:r>
              <a:rPr lang="it-IT" dirty="0"/>
              <a:t>: libreria che semplifica le richieste HTTP con una sintassi chiara e funzionalità avanzate</a:t>
            </a:r>
          </a:p>
          <a:p>
            <a:r>
              <a:rPr lang="it-IT" b="1" dirty="0" err="1"/>
              <a:t>Pinia</a:t>
            </a:r>
            <a:r>
              <a:rPr lang="it-IT" dirty="0"/>
              <a:t>: fornisce una gestione dello stato degli utenti semplice, reattiva e scalabile per le applicazioni Vue.js, semplificando la con-divisione e la gestione dei dati tra i componenti</a:t>
            </a:r>
          </a:p>
          <a:p>
            <a:r>
              <a:rPr lang="it-IT" b="1" dirty="0" err="1"/>
              <a:t>CryptoJS</a:t>
            </a:r>
            <a:r>
              <a:rPr lang="it-IT" dirty="0"/>
              <a:t>: libreria per implementare algoritmi di crittografia, utile per cifrare e decifrare le password degli utenti.</a:t>
            </a:r>
          </a:p>
        </p:txBody>
      </p:sp>
    </p:spTree>
    <p:extLst>
      <p:ext uri="{BB962C8B-B14F-4D97-AF65-F5344CB8AC3E}">
        <p14:creationId xmlns:p14="http://schemas.microsoft.com/office/powerpoint/2010/main" val="227792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28868-CF53-070D-DC10-1D047FC6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it-IT" dirty="0"/>
              <a:t>Design delle interfacce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35E3E1-8FA0-41A9-022B-B9BA3A7D9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r>
              <a:rPr lang="it-IT" dirty="0" err="1"/>
              <a:t>Accesibility</a:t>
            </a:r>
            <a:r>
              <a:rPr lang="it-IT" dirty="0"/>
              <a:t> by design</a:t>
            </a:r>
          </a:p>
          <a:p>
            <a:r>
              <a:rPr lang="it-IT" dirty="0"/>
              <a:t>Mobile first</a:t>
            </a:r>
          </a:p>
          <a:p>
            <a:r>
              <a:rPr lang="it-IT" dirty="0"/>
              <a:t>Layout responsive</a:t>
            </a:r>
          </a:p>
          <a:p>
            <a:r>
              <a:rPr lang="it-IT" dirty="0"/>
              <a:t>Uso di mockup</a:t>
            </a:r>
          </a:p>
          <a:p>
            <a:r>
              <a:rPr lang="it-IT" dirty="0"/>
              <a:t>Focus group con stakeholder.</a:t>
            </a:r>
          </a:p>
        </p:txBody>
      </p:sp>
      <p:pic>
        <p:nvPicPr>
          <p:cNvPr id="5" name="Immagine 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9379166D-35FE-CA9A-B0B1-0FB93421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16" y="2552156"/>
            <a:ext cx="4856841" cy="2671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69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E5DBC-F486-0480-0120-FF78B1CF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dirty="0" err="1"/>
              <a:t>Mockup</a:t>
            </a:r>
            <a:r>
              <a:rPr lang="it-IT" dirty="0"/>
              <a:t>: User vs Admin</a:t>
            </a:r>
          </a:p>
        </p:txBody>
      </p:sp>
      <p:pic>
        <p:nvPicPr>
          <p:cNvPr id="6" name="Segnaposto contenuto 5" descr="Immagine che contiene testo, schermata, Rettangolo, Parallelo&#10;&#10;Descrizione generata automaticamente">
            <a:extLst>
              <a:ext uri="{FF2B5EF4-FFF2-40B4-BE49-F238E27FC236}">
                <a16:creationId xmlns:a16="http://schemas.microsoft.com/office/drawing/2014/main" id="{C916A235-84D6-0A8F-F82D-35EDD52D3B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9371" y="2076450"/>
            <a:ext cx="4026221" cy="3622675"/>
          </a:xfrm>
        </p:spPr>
      </p:pic>
      <p:pic>
        <p:nvPicPr>
          <p:cNvPr id="8" name="Segnaposto contenuto 7" descr="Immagine che contiene testo, schermata, Rettangolo, design&#10;&#10;Descrizione generata automaticamente">
            <a:extLst>
              <a:ext uri="{FF2B5EF4-FFF2-40B4-BE49-F238E27FC236}">
                <a16:creationId xmlns:a16="http://schemas.microsoft.com/office/drawing/2014/main" id="{745402BA-8639-9FD5-B98F-DEACBC5E1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877" y="2076450"/>
            <a:ext cx="4346646" cy="3622675"/>
          </a:xfrm>
        </p:spPr>
      </p:pic>
    </p:spTree>
    <p:extLst>
      <p:ext uri="{BB962C8B-B14F-4D97-AF65-F5344CB8AC3E}">
        <p14:creationId xmlns:p14="http://schemas.microsoft.com/office/powerpoint/2010/main" val="84755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2A704-65F6-C3AB-264F-38DE0114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 err="1"/>
              <a:t>WebSocket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DC94BB-5127-3C6C-C876-4FB70E2E1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871472"/>
            <a:ext cx="10680797" cy="362267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Utilizzo per le notifiche</a:t>
            </a:r>
          </a:p>
          <a:p>
            <a:pPr lvl="1"/>
            <a:r>
              <a:rPr lang="it-IT" dirty="0"/>
              <a:t>Notifica a un amministratore ogni volta che una recensione è stata pubblicata da un cliente</a:t>
            </a:r>
          </a:p>
          <a:p>
            <a:pPr lvl="1"/>
            <a:r>
              <a:rPr lang="it-IT" dirty="0"/>
              <a:t>Notifica a un cliente quando è stata aggiunta una proiezione di suo interesse</a:t>
            </a:r>
          </a:p>
          <a:p>
            <a:pPr lvl="1"/>
            <a:r>
              <a:rPr lang="it-IT" dirty="0"/>
              <a:t>Notifica a un cliente in caso di modifiche a proiezioni da lui prenotate (cambio ora, prezzo, …)</a:t>
            </a:r>
          </a:p>
          <a:p>
            <a:pPr lvl="1"/>
            <a:r>
              <a:rPr lang="it-IT" dirty="0"/>
              <a:t>Aggiornamento automatico dei dati delle proiezioni se l’utente ha una prenotazione su quella proiezione</a:t>
            </a:r>
          </a:p>
          <a:p>
            <a:pPr lvl="1"/>
            <a:r>
              <a:rPr lang="it-IT" dirty="0"/>
              <a:t>Aggiornamento automatico dei commenti nella pagina dell’amministratore se qualcuno aggiunge un commento.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468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C05F36-6066-659B-AFD4-F7DF5688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Accessibilità</a:t>
            </a:r>
          </a:p>
        </p:txBody>
      </p:sp>
      <p:pic>
        <p:nvPicPr>
          <p:cNvPr id="9" name="Segnaposto contenuto 8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56B6B8BA-F93A-0618-313C-3A7C399156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5122" y="2591749"/>
            <a:ext cx="4856163" cy="2592076"/>
          </a:xfr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8EA7B27-B47A-F234-5222-3A14FA8925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Utilizzo elementi come:</a:t>
            </a:r>
          </a:p>
          <a:p>
            <a:pPr lvl="1"/>
            <a:r>
              <a:rPr lang="it-IT" dirty="0"/>
              <a:t>Ruoli ARIA e degli attributi dinamici aria-</a:t>
            </a:r>
            <a:r>
              <a:rPr lang="it-IT" dirty="0" err="1"/>
              <a:t>disabled</a:t>
            </a:r>
            <a:r>
              <a:rPr lang="it-IT" dirty="0"/>
              <a:t>, aria-</a:t>
            </a:r>
            <a:r>
              <a:rPr lang="it-IT" dirty="0" err="1"/>
              <a:t>select</a:t>
            </a:r>
            <a:r>
              <a:rPr lang="it-IT" dirty="0"/>
              <a:t> ed aria-label    </a:t>
            </a:r>
          </a:p>
          <a:p>
            <a:pPr lvl="1"/>
            <a:r>
              <a:rPr lang="it-IT" dirty="0"/>
              <a:t>Titoli e descrizioni per ogni pulsante, la disabilitazione è segnalata sia visivamente (:</a:t>
            </a:r>
            <a:r>
              <a:rPr lang="it-IT" dirty="0" err="1"/>
              <a:t>disabled</a:t>
            </a:r>
            <a:r>
              <a:rPr lang="it-IT" dirty="0"/>
              <a:t>) sia semanticamente (aria-</a:t>
            </a:r>
            <a:r>
              <a:rPr lang="it-IT" dirty="0" err="1"/>
              <a:t>disabled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Testo alternativo</a:t>
            </a:r>
          </a:p>
          <a:p>
            <a:pPr lvl="1"/>
            <a:r>
              <a:rPr lang="it-IT" dirty="0"/>
              <a:t>Tabelle accessibili</a:t>
            </a:r>
          </a:p>
          <a:p>
            <a:pPr lvl="1"/>
            <a:r>
              <a:rPr lang="it-IT" dirty="0"/>
              <a:t>Ogni pagina è stata validata sia per la strutta dell’HTML che per l’accessibilità, per ogni pagina per </a:t>
            </a:r>
            <a:r>
              <a:rPr lang="it-IT"/>
              <a:t>ogni elemento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17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D25F2-19CB-1C88-FDDA-32262C9B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05911-62C4-8171-6202-943F8C20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66054A4D-33FE-9507-8B25-A67DD8B5E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114800" y="3091543"/>
            <a:ext cx="7695145" cy="3485147"/>
          </a:xfr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5496C5F-62A3-5173-32DB-8F9D73378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430" y="1502292"/>
            <a:ext cx="11990570" cy="3622672"/>
          </a:xfrm>
        </p:spPr>
        <p:txBody>
          <a:bodyPr>
            <a:normAutofit/>
          </a:bodyPr>
          <a:lstStyle/>
          <a:p>
            <a:r>
              <a:rPr lang="it-IT" dirty="0"/>
              <a:t>Co-</a:t>
            </a:r>
            <a:r>
              <a:rPr lang="it-IT" dirty="0" err="1"/>
              <a:t>discovery</a:t>
            </a:r>
            <a:r>
              <a:rPr lang="it-IT" dirty="0"/>
              <a:t> learning con think </a:t>
            </a:r>
            <a:r>
              <a:rPr lang="it-IT" dirty="0" err="1"/>
              <a:t>aloud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per validazione del prototipo</a:t>
            </a:r>
          </a:p>
          <a:p>
            <a:r>
              <a:rPr lang="it-IT" dirty="0"/>
              <a:t>Verifica del rispetto delle euristiche di Nielsen</a:t>
            </a:r>
          </a:p>
          <a:p>
            <a:r>
              <a:rPr lang="it-IT" dirty="0"/>
              <a:t>Questionari su usabilità e user-</a:t>
            </a:r>
            <a:r>
              <a:rPr lang="it-IT" dirty="0" err="1"/>
              <a:t>experience</a:t>
            </a:r>
            <a:r>
              <a:rPr lang="it-IT" dirty="0"/>
              <a:t>: punteggi SUS tutti superiori a 75/100 e un punteggio 100/100</a:t>
            </a:r>
          </a:p>
          <a:p>
            <a:r>
              <a:rPr lang="it-IT" dirty="0"/>
              <a:t>Test di validazione dei campi</a:t>
            </a:r>
          </a:p>
          <a:p>
            <a:r>
              <a:rPr lang="it-IT" dirty="0"/>
              <a:t>Test di sostenibilità</a:t>
            </a:r>
          </a:p>
        </p:txBody>
      </p:sp>
    </p:spTree>
    <p:extLst>
      <p:ext uri="{BB962C8B-B14F-4D97-AF65-F5344CB8AC3E}">
        <p14:creationId xmlns:p14="http://schemas.microsoft.com/office/powerpoint/2010/main" val="2742039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AF0B0BCC99C64BAEE3636705749181" ma:contentTypeVersion="15" ma:contentTypeDescription="Create a new document." ma:contentTypeScope="" ma:versionID="53d51448ad37dd50dd1b2c9ca944247c">
  <xsd:schema xmlns:xsd="http://www.w3.org/2001/XMLSchema" xmlns:xs="http://www.w3.org/2001/XMLSchema" xmlns:p="http://schemas.microsoft.com/office/2006/metadata/properties" xmlns:ns3="6149ad73-68cb-484b-9a43-7dbe8c89501a" xmlns:ns4="10dcc929-1977-4edb-84a8-194d4ce81613" targetNamespace="http://schemas.microsoft.com/office/2006/metadata/properties" ma:root="true" ma:fieldsID="e8326d0763c5235ac46323720b317b02" ns3:_="" ns4:_="">
    <xsd:import namespace="6149ad73-68cb-484b-9a43-7dbe8c89501a"/>
    <xsd:import namespace="10dcc929-1977-4edb-84a8-194d4ce816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49ad73-68cb-484b-9a43-7dbe8c8950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cc929-1977-4edb-84a8-194d4ce81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dcc929-1977-4edb-84a8-194d4ce816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4A267-06D8-4FF2-B607-8D78BC675E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49ad73-68cb-484b-9a43-7dbe8c89501a"/>
    <ds:schemaRef ds:uri="10dcc929-1977-4edb-84a8-194d4ce81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elements/1.1/"/>
    <ds:schemaRef ds:uri="http://schemas.microsoft.com/office/2006/metadata/properties"/>
    <ds:schemaRef ds:uri="http://www.w3.org/XML/1998/namespace"/>
    <ds:schemaRef ds:uri="10dcc929-1977-4edb-84a8-194d4ce81613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6149ad73-68cb-484b-9a43-7dbe8c89501a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{72DCE077-E3A9-4905-849D-9B5D3EC55AE0}tf55705232_win32</Template>
  <TotalTime>0</TotalTime>
  <Words>439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CINEWEB</vt:lpstr>
      <vt:lpstr>Cineweb </vt:lpstr>
      <vt:lpstr>Design dell’architettura</vt:lpstr>
      <vt:lpstr>Tecnologie usate</vt:lpstr>
      <vt:lpstr>Design delle interfacce</vt:lpstr>
      <vt:lpstr> Mockup: User vs Admin</vt:lpstr>
      <vt:lpstr>WebSocket</vt:lpstr>
      <vt:lpstr>Accessibilità</vt:lpstr>
      <vt:lpstr>Test</vt:lpstr>
      <vt:lpstr>Sostenibilità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Bedei - andrea.bedei2@studio.unibo.it</dc:creator>
  <cp:lastModifiedBy>Fabio Notaro - fabio.notaro2@studio.unibo.it</cp:lastModifiedBy>
  <cp:revision>4</cp:revision>
  <dcterms:created xsi:type="dcterms:W3CDTF">2025-01-10T12:06:16Z</dcterms:created>
  <dcterms:modified xsi:type="dcterms:W3CDTF">2025-01-14T15:32:42Z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0x010100B7AF0B0BCC99C64BAEE3636705749181</vt:lpwstr>
  </property>
</Properties>
</file>