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801BA-1AB5-43A0-8E4F-D644240B185A}" v="512" dt="2023-05-30T20:51:05.610"/>
    <p1510:client id="{5F2C983E-FC50-4374-A7A3-4B74DF951228}" v="2434" dt="2023-05-30T19:55:10.429"/>
    <p1510:client id="{86B2C67D-AAB8-9433-A62C-F3BD26E54199}" v="1" dt="2023-05-30T20:20:01.932"/>
    <p1510:client id="{94F78E58-34FB-3B47-3646-6B2A909DEAA2}" v="8" dt="2023-05-30T20:56:54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30/05/2023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30/05/2023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30/05/2023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11D6-0AD4-CCAB-3A55-71378B4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FUNZIONALITÁ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59D984-392C-DCD1-1278-E981E01E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3672511"/>
            <a:ext cx="5393100" cy="2934999"/>
          </a:xfrm>
        </p:spPr>
        <p:txBody>
          <a:bodyPr>
            <a:normAutofit fontScale="85000" lnSpcReduction="10000"/>
          </a:bodyPr>
          <a:lstStyle/>
          <a:p>
            <a:r>
              <a:rPr lang="it-IT"/>
              <a:t>Aggiunta nuovo avvistamento (anche con foto)</a:t>
            </a:r>
          </a:p>
          <a:p>
            <a:r>
              <a:rPr lang="it-IT"/>
              <a:t>Visualizzazione informazioni specie di un animale</a:t>
            </a:r>
          </a:p>
          <a:p>
            <a:r>
              <a:rPr lang="it-IT"/>
              <a:t>Riconoscimento automatico tramite ML della specie a partire dalle foto caricate</a:t>
            </a:r>
          </a:p>
          <a:p>
            <a:r>
              <a:rPr lang="it-IT"/>
              <a:t>Inserimento automatico delle coordinate GPS in fase di creazione avvistamento</a:t>
            </a:r>
          </a:p>
          <a:p>
            <a:r>
              <a:rPr lang="it-IT"/>
              <a:t>Visualizzazione della distribuzione degli avvistamenti in una mappa tramite marker diversi a seconda dell’animale</a:t>
            </a:r>
          </a:p>
          <a:p>
            <a:r>
              <a:rPr lang="it-IT"/>
              <a:t>Possibilità di contattare avvistatori tramite mail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B8F6A8-3F2B-ED6C-5E3A-47063677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3" y="2250892"/>
            <a:ext cx="11029615" cy="553373"/>
          </a:xfrm>
        </p:spPr>
        <p:txBody>
          <a:bodyPr/>
          <a:lstStyle/>
          <a:p>
            <a:r>
              <a:rPr lang="it-IT"/>
              <a:t>L’applicazione </a:t>
            </a:r>
            <a:r>
              <a:rPr lang="it-IT" err="1"/>
              <a:t>SeaWatch</a:t>
            </a:r>
            <a:r>
              <a:rPr lang="it-IT"/>
              <a:t> è un portale che permette di aggiungere, consultare e modificare avvistamenti marini pensata per i ricercatori di questo ambito.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370502-6773-033C-80E5-C1F870A6A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068" y="3672510"/>
            <a:ext cx="5393100" cy="2934999"/>
          </a:xfrm>
        </p:spPr>
        <p:txBody>
          <a:bodyPr>
            <a:normAutofit fontScale="85000" lnSpcReduction="10000"/>
          </a:bodyPr>
          <a:lstStyle/>
          <a:p>
            <a:r>
              <a:rPr lang="it-IT"/>
              <a:t>Visualizzazione ed eliminazione delle immagini degli avvistamenti dalla galleria</a:t>
            </a:r>
          </a:p>
          <a:p>
            <a:r>
              <a:rPr lang="it-IT"/>
              <a:t>Visualizzazione (anche con filtri e preferiti) e modifica di tutti gli avvistamenti</a:t>
            </a:r>
          </a:p>
          <a:p>
            <a:r>
              <a:rPr lang="it-IT"/>
              <a:t>Notifiche tra utenti a seguito di modifiche nel portale web</a:t>
            </a:r>
          </a:p>
          <a:p>
            <a:r>
              <a:rPr lang="it-IT"/>
              <a:t>Scelta di impostazioni generiche</a:t>
            </a:r>
          </a:p>
          <a:p>
            <a:r>
              <a:rPr lang="it-IT"/>
              <a:t>Visualizzazione di statistiche rilevanti</a:t>
            </a:r>
          </a:p>
          <a:p>
            <a:r>
              <a:rPr lang="it-IT"/>
              <a:t>Funzionamento anche senza internet, garantendo la possibilità di inserimento di avvistamenti temporaneamente locali.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D13E33-CA5E-81D1-A17D-E2E5A533545E}"/>
              </a:ext>
            </a:extLst>
          </p:cNvPr>
          <p:cNvSpPr txBox="1"/>
          <p:nvPr/>
        </p:nvSpPr>
        <p:spPr>
          <a:xfrm>
            <a:off x="581192" y="3057525"/>
            <a:ext cx="11017976" cy="371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/>
              <a:t>FUNZIONALITA’ SPECIFICHE</a:t>
            </a:r>
          </a:p>
        </p:txBody>
      </p:sp>
    </p:spTree>
    <p:extLst>
      <p:ext uri="{BB962C8B-B14F-4D97-AF65-F5344CB8AC3E}">
        <p14:creationId xmlns:p14="http://schemas.microsoft.com/office/powerpoint/2010/main" val="3241426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11D6-0AD4-CCAB-3A55-71378B4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FUNZIONALITÁ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59D984-392C-DCD1-1278-E981E01E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638425"/>
            <a:ext cx="5393100" cy="3969085"/>
          </a:xfrm>
        </p:spPr>
        <p:txBody>
          <a:bodyPr>
            <a:normAutofit lnSpcReduction="10000"/>
          </a:bodyPr>
          <a:lstStyle/>
          <a:p>
            <a:r>
              <a:rPr lang="it-IT"/>
              <a:t>Login, logout e registrazione</a:t>
            </a:r>
          </a:p>
          <a:p>
            <a:r>
              <a:rPr lang="it-IT"/>
              <a:t>Profilo utente con foto profilo</a:t>
            </a:r>
          </a:p>
          <a:p>
            <a:r>
              <a:rPr lang="it-IT"/>
              <a:t>Salvataggio dati su database sia locale che remoto</a:t>
            </a:r>
          </a:p>
          <a:p>
            <a:r>
              <a:rPr lang="it-IT"/>
              <a:t>Homepage con lista di avvistamenti, filtri e preferiti</a:t>
            </a:r>
          </a:p>
          <a:p>
            <a:r>
              <a:rPr lang="it-IT"/>
              <a:t>Impostazioni con scelta tema chiaro/scuro e modifica della password</a:t>
            </a:r>
          </a:p>
          <a:p>
            <a:r>
              <a:rPr lang="it-IT"/>
              <a:t>Mappa che visualizza la distribuzione degli avvistamenti</a:t>
            </a:r>
          </a:p>
          <a:p>
            <a:r>
              <a:rPr lang="it-IT"/>
              <a:t>Classifica avvistatori come elemento di </a:t>
            </a:r>
            <a:r>
              <a:rPr lang="it-IT" err="1"/>
              <a:t>gamification</a:t>
            </a:r>
            <a:endParaRPr lang="it-IT"/>
          </a:p>
          <a:p>
            <a:r>
              <a:rPr lang="it-IT"/>
              <a:t>Schermata statistiche come elementi di data </a:t>
            </a:r>
            <a:r>
              <a:rPr lang="it-IT" err="1"/>
              <a:t>visualization</a:t>
            </a:r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370502-6773-033C-80E5-C1F870A6A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068" y="2638424"/>
            <a:ext cx="5393100" cy="3969085"/>
          </a:xfrm>
        </p:spPr>
        <p:txBody>
          <a:bodyPr>
            <a:normAutofit lnSpcReduction="10000"/>
          </a:bodyPr>
          <a:lstStyle/>
          <a:p>
            <a:endParaRPr lang="it-IT"/>
          </a:p>
          <a:p>
            <a:r>
              <a:rPr lang="it-IT" err="1"/>
              <a:t>Intent</a:t>
            </a:r>
            <a:r>
              <a:rPr lang="it-IT"/>
              <a:t> per mail, fotocamera e visualizzazione immagini</a:t>
            </a:r>
          </a:p>
          <a:p>
            <a:r>
              <a:rPr lang="it-IT"/>
              <a:t>Notifiche in app</a:t>
            </a:r>
          </a:p>
          <a:p>
            <a:r>
              <a:rPr lang="it-IT"/>
              <a:t>Uso di sensori biometrici.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D13E33-CA5E-81D1-A17D-E2E5A533545E}"/>
              </a:ext>
            </a:extLst>
          </p:cNvPr>
          <p:cNvSpPr txBox="1"/>
          <p:nvPr/>
        </p:nvSpPr>
        <p:spPr>
          <a:xfrm>
            <a:off x="590717" y="2047875"/>
            <a:ext cx="11017976" cy="3788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/>
              <a:t>FUNZIONALITA’ OBBLIGATORIE RICHIESTE E FACOLTATIVE SUGGERITE</a:t>
            </a:r>
          </a:p>
        </p:txBody>
      </p:sp>
    </p:spTree>
    <p:extLst>
      <p:ext uri="{BB962C8B-B14F-4D97-AF65-F5344CB8AC3E}">
        <p14:creationId xmlns:p14="http://schemas.microsoft.com/office/powerpoint/2010/main" val="306989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D5FA3-A3E0-CDE4-A208-9242AAD3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TECNOLOGIE UTILIZZATE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77643D-9C8C-7C60-1755-8ACB84E9D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038350"/>
            <a:ext cx="5393100" cy="3822701"/>
          </a:xfrm>
        </p:spPr>
        <p:txBody>
          <a:bodyPr>
            <a:normAutofit lnSpcReduction="10000"/>
          </a:bodyPr>
          <a:lstStyle/>
          <a:p>
            <a:r>
              <a:rPr lang="it-IT"/>
              <a:t>Implementazione di </a:t>
            </a:r>
            <a:r>
              <a:rPr lang="it-IT" err="1"/>
              <a:t>DataStore</a:t>
            </a:r>
            <a:r>
              <a:rPr lang="it-IT"/>
              <a:t> per la me-</a:t>
            </a:r>
            <a:r>
              <a:rPr lang="it-IT" err="1"/>
              <a:t>morizzazione</a:t>
            </a:r>
            <a:r>
              <a:rPr lang="it-IT"/>
              <a:t> dei dati di preferenza</a:t>
            </a:r>
          </a:p>
          <a:p>
            <a:r>
              <a:rPr lang="it-IT" err="1"/>
              <a:t>Leaflet</a:t>
            </a:r>
            <a:r>
              <a:rPr lang="it-IT"/>
              <a:t> per la visualizzazione di mappe interattive</a:t>
            </a:r>
          </a:p>
          <a:p>
            <a:r>
              <a:rPr lang="it-IT" err="1"/>
              <a:t>Biometric</a:t>
            </a:r>
            <a:r>
              <a:rPr lang="it-IT"/>
              <a:t> per supporto all’autenticazione biometrica su Android</a:t>
            </a:r>
          </a:p>
          <a:p>
            <a:r>
              <a:rPr lang="it-IT"/>
              <a:t>Play-services-location: come API di localizzazione di Google Play Services</a:t>
            </a:r>
          </a:p>
          <a:p>
            <a:r>
              <a:rPr lang="it-IT"/>
              <a:t>Room come libreria di persistenza di dati locali basata su </a:t>
            </a:r>
            <a:r>
              <a:rPr lang="it-IT" err="1"/>
              <a:t>SQLite</a:t>
            </a:r>
            <a:endParaRPr lang="it-IT"/>
          </a:p>
          <a:p>
            <a:r>
              <a:rPr lang="it-IT"/>
              <a:t>Okhttp3 per richieste POST HTTPS su Android e comunicazioni con database remoto contenente tutti i dati e le immagini degli avvistamenti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97D94F-18C8-5036-6ED3-0F39DD93D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038350"/>
            <a:ext cx="5393100" cy="3822701"/>
          </a:xfrm>
        </p:spPr>
        <p:txBody>
          <a:bodyPr>
            <a:normAutofit lnSpcReduction="10000"/>
          </a:bodyPr>
          <a:lstStyle/>
          <a:p>
            <a:r>
              <a:rPr lang="it-IT"/>
              <a:t>Castle come libreria crittografica per Java</a:t>
            </a:r>
          </a:p>
          <a:p>
            <a:r>
              <a:rPr lang="it-IT" err="1"/>
              <a:t>Gson</a:t>
            </a:r>
            <a:r>
              <a:rPr lang="it-IT"/>
              <a:t> come libreria per la conversione di oggetti Java in formato JSON e viceversa</a:t>
            </a:r>
          </a:p>
          <a:p>
            <a:r>
              <a:rPr lang="it-IT"/>
              <a:t>Coil come libreria per il caricamento e la visualizzazione di immagini su Android</a:t>
            </a:r>
          </a:p>
          <a:p>
            <a:r>
              <a:rPr lang="it-IT" err="1"/>
              <a:t>Tehras</a:t>
            </a:r>
            <a:r>
              <a:rPr lang="it-IT"/>
              <a:t>-charts come libreria di grafici per Android</a:t>
            </a:r>
          </a:p>
          <a:p>
            <a:r>
              <a:rPr lang="it-IT" err="1"/>
              <a:t>Material</a:t>
            </a:r>
            <a:r>
              <a:rPr lang="it-IT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172125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33BC-9934-5BCE-C87F-AFF71A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MoCKUP</a:t>
            </a:r>
            <a:endParaRPr lang="en-US"/>
          </a:p>
        </p:txBody>
      </p:sp>
      <p:pic>
        <p:nvPicPr>
          <p:cNvPr id="8" name="Immagine 7" descr="Immagine che contiene schermata, testo, Rettangolo, Cellulare&#10;&#10;Descrizione generata automaticamente">
            <a:extLst>
              <a:ext uri="{FF2B5EF4-FFF2-40B4-BE49-F238E27FC236}">
                <a16:creationId xmlns:a16="http://schemas.microsoft.com/office/drawing/2014/main" id="{05AA638A-B4DF-FEB6-144E-A1194647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06" y="1976555"/>
            <a:ext cx="2177101" cy="4042313"/>
          </a:xfrm>
          <a:prstGeom prst="rect">
            <a:avLst/>
          </a:prstGeom>
        </p:spPr>
      </p:pic>
      <p:pic>
        <p:nvPicPr>
          <p:cNvPr id="10" name="Immagine 9" descr="Immagine che contiene schermata, Cellulare, Rettangolo, design&#10;&#10;Descrizione generata automaticamente">
            <a:extLst>
              <a:ext uri="{FF2B5EF4-FFF2-40B4-BE49-F238E27FC236}">
                <a16:creationId xmlns:a16="http://schemas.microsoft.com/office/drawing/2014/main" id="{2D5F5CA6-4321-510D-CDF0-763FFF36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38" y="1976555"/>
            <a:ext cx="2177101" cy="4042314"/>
          </a:xfrm>
          <a:prstGeom prst="rect">
            <a:avLst/>
          </a:prstGeom>
        </p:spPr>
      </p:pic>
      <p:pic>
        <p:nvPicPr>
          <p:cNvPr id="12" name="Immagine 11" descr="Immagine che contiene schermata, Cellulare, design, smartphone&#10;&#10;Descrizione generata automaticamente">
            <a:extLst>
              <a:ext uri="{FF2B5EF4-FFF2-40B4-BE49-F238E27FC236}">
                <a16:creationId xmlns:a16="http://schemas.microsoft.com/office/drawing/2014/main" id="{6E0AFD2F-C02B-7227-461B-1599D542A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975" y="1994900"/>
            <a:ext cx="2177101" cy="4023968"/>
          </a:xfrm>
          <a:prstGeom prst="rect">
            <a:avLst/>
          </a:prstGeom>
        </p:spPr>
      </p:pic>
      <p:pic>
        <p:nvPicPr>
          <p:cNvPr id="14" name="Immagine 13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CDF3B1DD-F46E-9186-C97E-12112F89E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3" y="1958209"/>
            <a:ext cx="2167221" cy="402396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4B6F46-99A0-612C-89E9-D45B7EA9B6D9}"/>
              </a:ext>
            </a:extLst>
          </p:cNvPr>
          <p:cNvSpPr txBox="1"/>
          <p:nvPr/>
        </p:nvSpPr>
        <p:spPr>
          <a:xfrm>
            <a:off x="945696" y="623519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Registrazione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5F68AF-41F9-F964-D37D-2165D9F21722}"/>
              </a:ext>
            </a:extLst>
          </p:cNvPr>
          <p:cNvSpPr txBox="1"/>
          <p:nvPr/>
        </p:nvSpPr>
        <p:spPr>
          <a:xfrm>
            <a:off x="4255719" y="623519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Login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B0DA15-C004-18F4-9562-04112D0291F9}"/>
              </a:ext>
            </a:extLst>
          </p:cNvPr>
          <p:cNvSpPr txBox="1"/>
          <p:nvPr/>
        </p:nvSpPr>
        <p:spPr>
          <a:xfrm>
            <a:off x="6946313" y="62351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Homepage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D81CC1-8846-8B2D-3A24-D7AA6A317EAD}"/>
              </a:ext>
            </a:extLst>
          </p:cNvPr>
          <p:cNvSpPr txBox="1"/>
          <p:nvPr/>
        </p:nvSpPr>
        <p:spPr>
          <a:xfrm>
            <a:off x="9705365" y="6096698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Visualizzazione </a:t>
            </a:r>
          </a:p>
          <a:p>
            <a:pPr algn="ctr"/>
            <a:r>
              <a:rPr lang="it-IT"/>
              <a:t>avvistamento</a:t>
            </a:r>
          </a:p>
        </p:txBody>
      </p:sp>
    </p:spTree>
    <p:extLst>
      <p:ext uri="{BB962C8B-B14F-4D97-AF65-F5344CB8AC3E}">
        <p14:creationId xmlns:p14="http://schemas.microsoft.com/office/powerpoint/2010/main" val="3820207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33BC-9934-5BCE-C87F-AFF71A4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MoCKUP</a:t>
            </a:r>
            <a:endParaRPr lang="en-US"/>
          </a:p>
        </p:txBody>
      </p:sp>
      <p:pic>
        <p:nvPicPr>
          <p:cNvPr id="4" name="Immagine 3" descr="Immagine che contiene schermata, Cellulare, gadget, testo&#10;&#10;Descrizione generata automaticamente">
            <a:extLst>
              <a:ext uri="{FF2B5EF4-FFF2-40B4-BE49-F238E27FC236}">
                <a16:creationId xmlns:a16="http://schemas.microsoft.com/office/drawing/2014/main" id="{D0731D5C-823E-9800-38ED-76075162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40" y="2019199"/>
            <a:ext cx="2167669" cy="4024802"/>
          </a:xfrm>
          <a:prstGeom prst="rect">
            <a:avLst/>
          </a:prstGeom>
        </p:spPr>
      </p:pic>
      <p:pic>
        <p:nvPicPr>
          <p:cNvPr id="6" name="Immagine 5" descr="Immagine che contiene testo, schermata, Cellulare, gadget&#10;&#10;Descrizione generata automaticamente">
            <a:extLst>
              <a:ext uri="{FF2B5EF4-FFF2-40B4-BE49-F238E27FC236}">
                <a16:creationId xmlns:a16="http://schemas.microsoft.com/office/drawing/2014/main" id="{CFADA5BB-0AA3-C5A1-7E64-BB6D7DF9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68" y="2019199"/>
            <a:ext cx="2167670" cy="4024802"/>
          </a:xfrm>
          <a:prstGeom prst="rect">
            <a:avLst/>
          </a:prstGeom>
        </p:spPr>
      </p:pic>
      <p:pic>
        <p:nvPicPr>
          <p:cNvPr id="8" name="Immagine 7" descr="Immagine che contiene schermata, testo, Cellulare, Dispositivo mobile&#10;&#10;Descrizione generata automaticamente">
            <a:extLst>
              <a:ext uri="{FF2B5EF4-FFF2-40B4-BE49-F238E27FC236}">
                <a16:creationId xmlns:a16="http://schemas.microsoft.com/office/drawing/2014/main" id="{48AB981F-2D3A-35EA-A6C1-B9F994F6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" y="2019201"/>
            <a:ext cx="2167669" cy="4024800"/>
          </a:xfrm>
          <a:prstGeom prst="rect">
            <a:avLst/>
          </a:prstGeom>
        </p:spPr>
      </p:pic>
      <p:pic>
        <p:nvPicPr>
          <p:cNvPr id="10" name="Immagine 9" descr="Immagine che contiene elettronica, schermata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8FA57E19-00AA-8B1E-F07C-0756619E8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198" y="2019201"/>
            <a:ext cx="2167669" cy="40248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9F35F4-55E1-04F0-8F64-0C2BD8CBB072}"/>
              </a:ext>
            </a:extLst>
          </p:cNvPr>
          <p:cNvSpPr txBox="1"/>
          <p:nvPr/>
        </p:nvSpPr>
        <p:spPr>
          <a:xfrm>
            <a:off x="975609" y="626623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Impostazioni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510F00B-2A4C-1630-D797-6621A2071201}"/>
              </a:ext>
            </a:extLst>
          </p:cNvPr>
          <p:cNvSpPr txBox="1"/>
          <p:nvPr/>
        </p:nvSpPr>
        <p:spPr>
          <a:xfrm>
            <a:off x="3910992" y="6108076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Impostazioni</a:t>
            </a:r>
          </a:p>
          <a:p>
            <a:pPr algn="ctr"/>
            <a:r>
              <a:rPr lang="it-IT"/>
              <a:t>schermo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C57159-57FA-BF2B-A153-F200B0D1629E}"/>
              </a:ext>
            </a:extLst>
          </p:cNvPr>
          <p:cNvSpPr txBox="1"/>
          <p:nvPr/>
        </p:nvSpPr>
        <p:spPr>
          <a:xfrm>
            <a:off x="6861497" y="6127739"/>
            <a:ext cx="139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Aggiunta</a:t>
            </a:r>
          </a:p>
          <a:p>
            <a:pPr algn="ctr"/>
            <a:r>
              <a:rPr lang="it-IT"/>
              <a:t>avvistamento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0D0D9E-9CC2-0E3F-782B-F21EF041FD28}"/>
              </a:ext>
            </a:extLst>
          </p:cNvPr>
          <p:cNvSpPr txBox="1"/>
          <p:nvPr/>
        </p:nvSpPr>
        <p:spPr>
          <a:xfrm>
            <a:off x="9958548" y="6246575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Statistiche</a:t>
            </a:r>
          </a:p>
        </p:txBody>
      </p:sp>
    </p:spTree>
    <p:extLst>
      <p:ext uri="{BB962C8B-B14F-4D97-AF65-F5344CB8AC3E}">
        <p14:creationId xmlns:p14="http://schemas.microsoft.com/office/powerpoint/2010/main" val="3870776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6E92E-4F68-4FB0-A369-56E1EA5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Screenshot</a:t>
            </a:r>
            <a:endParaRPr lang="it-IT"/>
          </a:p>
        </p:txBody>
      </p:sp>
      <p:pic>
        <p:nvPicPr>
          <p:cNvPr id="8" name="Immagine 7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6DE766D0-7384-8EA9-DDF2-CA326D61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72" y="2054942"/>
            <a:ext cx="1887056" cy="4193458"/>
          </a:xfrm>
          <a:prstGeom prst="rect">
            <a:avLst/>
          </a:prstGeom>
        </p:spPr>
      </p:pic>
      <p:pic>
        <p:nvPicPr>
          <p:cNvPr id="10" name="Immagine 9" descr="Immagine che contiene testo, schermata, diagramma, mappa&#10;&#10;Descrizione generata automaticamente">
            <a:extLst>
              <a:ext uri="{FF2B5EF4-FFF2-40B4-BE49-F238E27FC236}">
                <a16:creationId xmlns:a16="http://schemas.microsoft.com/office/drawing/2014/main" id="{E536C086-0A27-CF0B-0E1A-0A8A43E0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53" y="2054942"/>
            <a:ext cx="1887056" cy="4193458"/>
          </a:xfrm>
          <a:prstGeom prst="rect">
            <a:avLst/>
          </a:prstGeom>
        </p:spPr>
      </p:pic>
      <p:pic>
        <p:nvPicPr>
          <p:cNvPr id="12" name="Immagine 11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55A7D0B-091A-A106-7BF3-9032C4C3E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054942"/>
            <a:ext cx="1887056" cy="419345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77F1F0-C10F-4E3E-C954-5E7EBA9A5DEB}"/>
              </a:ext>
            </a:extLst>
          </p:cNvPr>
          <p:cNvSpPr txBox="1"/>
          <p:nvPr/>
        </p:nvSpPr>
        <p:spPr>
          <a:xfrm>
            <a:off x="841679" y="636049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Registrazione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4E11C71-A2F9-3EEF-5C7F-10D73B1E68C5}"/>
              </a:ext>
            </a:extLst>
          </p:cNvPr>
          <p:cNvSpPr txBox="1"/>
          <p:nvPr/>
        </p:nvSpPr>
        <p:spPr>
          <a:xfrm>
            <a:off x="5751192" y="62434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Login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B61551-FA8A-8456-D4D3-C39AD09B55C6}"/>
              </a:ext>
            </a:extLst>
          </p:cNvPr>
          <p:cNvSpPr txBox="1"/>
          <p:nvPr/>
        </p:nvSpPr>
        <p:spPr>
          <a:xfrm>
            <a:off x="10072406" y="62116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593585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6E92E-4F68-4FB0-A369-56E1EA5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Screenshot</a:t>
            </a:r>
            <a:endParaRPr lang="it-IT"/>
          </a:p>
        </p:txBody>
      </p:sp>
      <p:pic>
        <p:nvPicPr>
          <p:cNvPr id="4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80DE59A-32A5-FD1E-69E7-C2052B7A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72" y="2054942"/>
            <a:ext cx="1887056" cy="4193458"/>
          </a:xfrm>
          <a:prstGeom prst="rect">
            <a:avLst/>
          </a:prstGeom>
        </p:spPr>
      </p:pic>
      <p:pic>
        <p:nvPicPr>
          <p:cNvPr id="6" name="Immagine 5" descr="Immagine che contiene testo, uccello, schermata&#10;&#10;Descrizione generata automaticamente">
            <a:extLst>
              <a:ext uri="{FF2B5EF4-FFF2-40B4-BE49-F238E27FC236}">
                <a16:creationId xmlns:a16="http://schemas.microsoft.com/office/drawing/2014/main" id="{E96013F2-997F-6702-D5CF-DC42617F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751" y="2054942"/>
            <a:ext cx="1887056" cy="4193458"/>
          </a:xfrm>
          <a:prstGeom prst="rect">
            <a:avLst/>
          </a:prstGeom>
        </p:spPr>
      </p:pic>
      <p:pic>
        <p:nvPicPr>
          <p:cNvPr id="9" name="Immagine 8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A2A397E2-2817-98CE-F630-F7146F4FD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2054942"/>
            <a:ext cx="1887056" cy="419345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EAAAA2-8CC9-969B-736E-E6215DC75E26}"/>
              </a:ext>
            </a:extLst>
          </p:cNvPr>
          <p:cNvSpPr txBox="1"/>
          <p:nvPr/>
        </p:nvSpPr>
        <p:spPr>
          <a:xfrm>
            <a:off x="390500" y="6350168"/>
            <a:ext cx="226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Aggiunta avvistamento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A4B60-0FA4-AB59-A777-83619A6284C0}"/>
              </a:ext>
            </a:extLst>
          </p:cNvPr>
          <p:cNvSpPr txBox="1"/>
          <p:nvPr/>
        </p:nvSpPr>
        <p:spPr>
          <a:xfrm>
            <a:off x="5527573" y="6243408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Statistiche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85DC8E-FC89-CB8A-A7A4-0C40184C7B23}"/>
              </a:ext>
            </a:extLst>
          </p:cNvPr>
          <p:cNvSpPr txBox="1"/>
          <p:nvPr/>
        </p:nvSpPr>
        <p:spPr>
          <a:xfrm>
            <a:off x="9882451" y="62116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Visualizzazione</a:t>
            </a:r>
          </a:p>
          <a:p>
            <a:pPr algn="ctr"/>
            <a:r>
              <a:rPr lang="it-IT"/>
              <a:t>avvistamento</a:t>
            </a:r>
          </a:p>
        </p:txBody>
      </p:sp>
    </p:spTree>
    <p:extLst>
      <p:ext uri="{BB962C8B-B14F-4D97-AF65-F5344CB8AC3E}">
        <p14:creationId xmlns:p14="http://schemas.microsoft.com/office/powerpoint/2010/main" val="3933384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6E92E-4F68-4FB0-A369-56E1EA51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Screenshot</a:t>
            </a:r>
            <a:endParaRPr lang="it-IT"/>
          </a:p>
        </p:txBody>
      </p: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8D1ECF3F-E245-CEF8-9E60-D0F38E2D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919" y="2081980"/>
            <a:ext cx="1888162" cy="4195916"/>
          </a:xfrm>
          <a:prstGeom prst="rect">
            <a:avLst/>
          </a:prstGeom>
        </p:spPr>
      </p:pic>
      <p:pic>
        <p:nvPicPr>
          <p:cNvPr id="6" name="Immagine 5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98A14445-646E-557E-DA0D-3491D224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647" y="2081980"/>
            <a:ext cx="1888162" cy="4195916"/>
          </a:xfrm>
          <a:prstGeom prst="rect">
            <a:avLst/>
          </a:prstGeom>
        </p:spPr>
      </p:pic>
      <p:pic>
        <p:nvPicPr>
          <p:cNvPr id="9" name="Immagine 8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720136A8-A207-3A69-6FBC-4A979F7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081980"/>
            <a:ext cx="1888162" cy="419591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9500F0-C303-F62A-3087-F95C374AFD87}"/>
              </a:ext>
            </a:extLst>
          </p:cNvPr>
          <p:cNvSpPr txBox="1"/>
          <p:nvPr/>
        </p:nvSpPr>
        <p:spPr>
          <a:xfrm>
            <a:off x="841679" y="63604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Notifiche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AEC9E32-285D-679E-AFC6-E76C536C0809}"/>
              </a:ext>
            </a:extLst>
          </p:cNvPr>
          <p:cNvSpPr txBox="1"/>
          <p:nvPr/>
        </p:nvSpPr>
        <p:spPr>
          <a:xfrm>
            <a:off x="5695570" y="6243408"/>
            <a:ext cx="8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Profilo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942427-C443-115D-EF1B-F7D54CE795B0}"/>
              </a:ext>
            </a:extLst>
          </p:cNvPr>
          <p:cNvSpPr txBox="1"/>
          <p:nvPr/>
        </p:nvSpPr>
        <p:spPr>
          <a:xfrm>
            <a:off x="9984243" y="621166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/>
              <a:t>Impostazioni</a:t>
            </a:r>
          </a:p>
        </p:txBody>
      </p:sp>
    </p:spTree>
    <p:extLst>
      <p:ext uri="{BB962C8B-B14F-4D97-AF65-F5344CB8AC3E}">
        <p14:creationId xmlns:p14="http://schemas.microsoft.com/office/powerpoint/2010/main" val="671467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F0B0BCC99C64BAEE3636705749181" ma:contentTypeVersion="12" ma:contentTypeDescription="Create a new document." ma:contentTypeScope="" ma:versionID="ee8d00a137df102de886bcf5c7573794">
  <xsd:schema xmlns:xsd="http://www.w3.org/2001/XMLSchema" xmlns:xs="http://www.w3.org/2001/XMLSchema" xmlns:p="http://schemas.microsoft.com/office/2006/metadata/properties" xmlns:ns3="6149ad73-68cb-484b-9a43-7dbe8c89501a" xmlns:ns4="10dcc929-1977-4edb-84a8-194d4ce81613" targetNamespace="http://schemas.microsoft.com/office/2006/metadata/properties" ma:root="true" ma:fieldsID="285dd08a225c66ca30a67e4adc3134e5" ns3:_="" ns4:_="">
    <xsd:import namespace="6149ad73-68cb-484b-9a43-7dbe8c89501a"/>
    <xsd:import namespace="10dcc929-1977-4edb-84a8-194d4ce816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9ad73-68cb-484b-9a43-7dbe8c8950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cc929-1977-4edb-84a8-194d4ce81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dcc929-1977-4edb-84a8-194d4ce816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537C02-A0FD-4CBA-BDC8-6F2A41149123}">
  <ds:schemaRefs>
    <ds:schemaRef ds:uri="10dcc929-1977-4edb-84a8-194d4ce81613"/>
    <ds:schemaRef ds:uri="6149ad73-68cb-484b-9a43-7dbe8c895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025676-F1F8-4A99-98CF-4B2231847CE7}">
  <ds:schemaRefs>
    <ds:schemaRef ds:uri="10dcc929-1977-4edb-84a8-194d4ce81613"/>
    <ds:schemaRef ds:uri="6149ad73-68cb-484b-9a43-7dbe8c8950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872513-04D0-4D12-BBBC-E9F8CEBA7A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{F229C3D5-CBFC-4B87-924B-802FC3B20D0F}tf56390039_win32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Dividendo</vt:lpstr>
      <vt:lpstr>FUNZIONALITÁ</vt:lpstr>
      <vt:lpstr>FUNZIONALITÁ</vt:lpstr>
      <vt:lpstr>TECNOLOGIE UTILIZZATE</vt:lpstr>
      <vt:lpstr>MoCKUP</vt:lpstr>
      <vt:lpstr>MoCKUP</vt:lpstr>
      <vt:lpstr>Screenshot</vt:lpstr>
      <vt:lpstr>Screenshot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tecnologico</dc:title>
  <dc:creator>andrea bedei</dc:creator>
  <cp:revision>6</cp:revision>
  <dcterms:created xsi:type="dcterms:W3CDTF">2023-05-30T19:08:02Z</dcterms:created>
  <dcterms:modified xsi:type="dcterms:W3CDTF">2023-05-30T20:57:41Z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0x010100B7AF0B0BCC99C64BAEE3636705749181</vt:lpwstr>
  </property>
</Properties>
</file>