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D1288F-7B0D-4D0A-8051-151F86A721D9}">
  <a:tblStyle styleId="{97D1288F-7B0D-4D0A-8051-151F86A72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exen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exen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374b3d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374b3d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374b3dc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374b3dc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374b3dc6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374b3dc6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374b3dc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374b3dc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374b3dc6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374b3dc6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374b3dc6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374b3dc6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77138"/>
            <a:ext cx="85206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4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Object Distance Estimation Using Kinect Sensor</a:t>
            </a:r>
            <a:endParaRPr b="1" sz="4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1700" y="335825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311700" y="4001150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5400000">
            <a:off x="8032500" y="343025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8032500" y="4001150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983400" y="541575"/>
            <a:ext cx="31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Proof Of Concept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67" name="Google Shape;67;p14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71" name="Google Shape;71;p14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75" name="Google Shape;75;p14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79" name="Google Shape;79;p14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rot="-5400000">
            <a:off x="2893700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5400000">
            <a:off x="6160400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75" y="1668334"/>
            <a:ext cx="3020750" cy="2265575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275" y="1218900"/>
            <a:ext cx="2057800" cy="1543375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263" y="2824450"/>
            <a:ext cx="2057800" cy="154335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4"/>
          <p:cNvSpPr/>
          <p:nvPr/>
        </p:nvSpPr>
        <p:spPr>
          <a:xfrm>
            <a:off x="3798075" y="2245513"/>
            <a:ext cx="582600" cy="11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2778275" y="561075"/>
            <a:ext cx="36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Intrinsic Calibration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103" name="Google Shape;103;p15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107" name="Google Shape;107;p15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111" name="Google Shape;111;p15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115" name="Google Shape;115;p15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rot="-5400000">
            <a:off x="2688575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387575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 rot="10800000">
            <a:off x="1507300" y="1903550"/>
            <a:ext cx="0" cy="18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1507300" y="3744950"/>
            <a:ext cx="22377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5"/>
          <p:cNvCxnSpPr/>
          <p:nvPr/>
        </p:nvCxnSpPr>
        <p:spPr>
          <a:xfrm flipH="1" rot="10800000">
            <a:off x="1515075" y="2470850"/>
            <a:ext cx="1833600" cy="89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0" name="Google Shape;130;p15"/>
          <p:cNvSpPr txBox="1"/>
          <p:nvPr/>
        </p:nvSpPr>
        <p:spPr>
          <a:xfrm>
            <a:off x="1406300" y="3706100"/>
            <a:ext cx="279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0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3170475" y="3796350"/>
            <a:ext cx="966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255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755600" y="3585650"/>
            <a:ext cx="250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</a:rPr>
              <a:t>RGB VALUES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181775" y="1639113"/>
            <a:ext cx="250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</a:rPr>
              <a:t>DISTANCES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108050" y="3181550"/>
            <a:ext cx="539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0.5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108050" y="2297100"/>
            <a:ext cx="643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4.5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071050" y="1893937"/>
            <a:ext cx="1447500" cy="1400100"/>
          </a:xfrm>
          <a:prstGeom prst="roundRect">
            <a:avLst>
              <a:gd fmla="val 4565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10800000">
            <a:off x="5074757" y="2699654"/>
            <a:ext cx="1441200" cy="592200"/>
          </a:xfrm>
          <a:prstGeom prst="round2SameRect">
            <a:avLst>
              <a:gd fmla="val 9723" name="adj1"/>
              <a:gd fmla="val 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5071050" y="1893937"/>
            <a:ext cx="1447500" cy="1400100"/>
          </a:xfrm>
          <a:prstGeom prst="roundRect">
            <a:avLst>
              <a:gd fmla="val 456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5371205" y="2095313"/>
            <a:ext cx="404100" cy="378900"/>
          </a:xfrm>
          <a:prstGeom prst="ellipse">
            <a:avLst/>
          </a:prstGeom>
          <a:solidFill>
            <a:srgbClr val="66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5"/>
          <p:cNvCxnSpPr>
            <a:stCxn id="139" idx="4"/>
          </p:cNvCxnSpPr>
          <p:nvPr/>
        </p:nvCxnSpPr>
        <p:spPr>
          <a:xfrm flipH="1">
            <a:off x="5572055" y="2474213"/>
            <a:ext cx="1200" cy="8199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/>
          <p:nvPr/>
        </p:nvCxnSpPr>
        <p:spPr>
          <a:xfrm flipH="1" rot="10800000">
            <a:off x="5579164" y="1710518"/>
            <a:ext cx="204900" cy="57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2" name="Google Shape;142;p15"/>
          <p:cNvSpPr txBox="1"/>
          <p:nvPr/>
        </p:nvSpPr>
        <p:spPr>
          <a:xfrm>
            <a:off x="5459202" y="1425287"/>
            <a:ext cx="672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90cm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737459" y="1893926"/>
            <a:ext cx="1447500" cy="1400100"/>
          </a:xfrm>
          <a:prstGeom prst="roundRect">
            <a:avLst>
              <a:gd fmla="val 4565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10800000">
            <a:off x="6741166" y="2699644"/>
            <a:ext cx="1441200" cy="592200"/>
          </a:xfrm>
          <a:prstGeom prst="round2SameRect">
            <a:avLst>
              <a:gd fmla="val 9723" name="adj1"/>
              <a:gd fmla="val 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737459" y="1893926"/>
            <a:ext cx="1447500" cy="1400100"/>
          </a:xfrm>
          <a:prstGeom prst="roundRect">
            <a:avLst>
              <a:gd fmla="val 456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525820" y="2095303"/>
            <a:ext cx="294900" cy="273000"/>
          </a:xfrm>
          <a:prstGeom prst="ellipse">
            <a:avLst/>
          </a:prstGeom>
          <a:solidFill>
            <a:srgbClr val="828282"/>
          </a:solidFill>
          <a:ln cap="flat" cmpd="sng" w="28575">
            <a:solidFill>
              <a:srgbClr val="828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5"/>
          <p:cNvCxnSpPr>
            <a:stCxn id="146" idx="4"/>
          </p:cNvCxnSpPr>
          <p:nvPr/>
        </p:nvCxnSpPr>
        <p:spPr>
          <a:xfrm>
            <a:off x="7673270" y="2368303"/>
            <a:ext cx="5400" cy="924300"/>
          </a:xfrm>
          <a:prstGeom prst="straightConnector1">
            <a:avLst/>
          </a:prstGeom>
          <a:noFill/>
          <a:ln cap="flat" cmpd="sng" w="38100">
            <a:solidFill>
              <a:srgbClr val="82828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>
            <a:endCxn id="149" idx="2"/>
          </p:cNvCxnSpPr>
          <p:nvPr/>
        </p:nvCxnSpPr>
        <p:spPr>
          <a:xfrm rot="10800000">
            <a:off x="7501225" y="1751675"/>
            <a:ext cx="225000" cy="49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9" name="Google Shape;149;p15"/>
          <p:cNvSpPr txBox="1"/>
          <p:nvPr/>
        </p:nvSpPr>
        <p:spPr>
          <a:xfrm>
            <a:off x="7113325" y="1425275"/>
            <a:ext cx="775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120cm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686750" y="3517275"/>
            <a:ext cx="3906600" cy="7350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 = (value1 - value0) / (calib_distance_1 - calib_distance_0)</a:t>
            </a:r>
            <a:endParaRPr b="1" sz="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dist0 = (0 - (value1 - m * calib_distance_1)) / m</a:t>
            </a:r>
            <a:endParaRPr b="1" sz="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dist255 = (255 - (value1 - m * calib_distance_1)) / m</a:t>
            </a:r>
            <a:endParaRPr b="1" sz="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2778275" y="561075"/>
            <a:ext cx="36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Ex</a:t>
            </a: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trinsic Calibration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159" name="Google Shape;159;p16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163" name="Google Shape;163;p16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6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167" name="Google Shape;167;p16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171" name="Google Shape;171;p16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6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 rot="-5400000">
            <a:off x="2688575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 rot="5400000">
            <a:off x="6387575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2417400" y="1669638"/>
            <a:ext cx="1639800" cy="1673700"/>
          </a:xfrm>
          <a:prstGeom prst="roundRect">
            <a:avLst>
              <a:gd fmla="val 4565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flipH="1" rot="10800000">
            <a:off x="2421600" y="2632788"/>
            <a:ext cx="1632900" cy="708000"/>
          </a:xfrm>
          <a:prstGeom prst="round2SameRect">
            <a:avLst>
              <a:gd fmla="val 9723" name="adj1"/>
              <a:gd fmla="val 0" name="adj2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2846050" y="2037213"/>
            <a:ext cx="334200" cy="326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567250" y="1669763"/>
            <a:ext cx="1639800" cy="1673700"/>
          </a:xfrm>
          <a:prstGeom prst="roundRect">
            <a:avLst>
              <a:gd fmla="val 4565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 flipH="1" rot="10800000">
            <a:off x="5571450" y="2632913"/>
            <a:ext cx="1632900" cy="708000"/>
          </a:xfrm>
          <a:prstGeom prst="round2SameRect">
            <a:avLst>
              <a:gd fmla="val 9723" name="adj1"/>
              <a:gd fmla="val 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5567250" y="1669763"/>
            <a:ext cx="1639800" cy="1673700"/>
          </a:xfrm>
          <a:prstGeom prst="roundRect">
            <a:avLst>
              <a:gd fmla="val 456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5907300" y="1910500"/>
            <a:ext cx="457800" cy="453000"/>
          </a:xfrm>
          <a:prstGeom prst="ellipse">
            <a:avLst/>
          </a:prstGeom>
          <a:solidFill>
            <a:srgbClr val="66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16"/>
          <p:cNvCxnSpPr>
            <a:stCxn id="189" idx="4"/>
          </p:cNvCxnSpPr>
          <p:nvPr/>
        </p:nvCxnSpPr>
        <p:spPr>
          <a:xfrm flipH="1">
            <a:off x="6135000" y="2363500"/>
            <a:ext cx="1200" cy="980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6"/>
          <p:cNvSpPr/>
          <p:nvPr/>
        </p:nvSpPr>
        <p:spPr>
          <a:xfrm>
            <a:off x="5958150" y="1964638"/>
            <a:ext cx="354900" cy="34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893650" y="1900000"/>
            <a:ext cx="485100" cy="4740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16"/>
          <p:cNvCxnSpPr/>
          <p:nvPr/>
        </p:nvCxnSpPr>
        <p:spPr>
          <a:xfrm>
            <a:off x="2417400" y="2632988"/>
            <a:ext cx="1639800" cy="0"/>
          </a:xfrm>
          <a:prstGeom prst="straightConnector1">
            <a:avLst/>
          </a:prstGeom>
          <a:noFill/>
          <a:ln cap="flat" cmpd="sng" w="19050">
            <a:solidFill>
              <a:srgbClr val="B5A39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6"/>
          <p:cNvCxnSpPr/>
          <p:nvPr/>
        </p:nvCxnSpPr>
        <p:spPr>
          <a:xfrm>
            <a:off x="2417400" y="2986988"/>
            <a:ext cx="1639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>
            <a:stCxn id="196" idx="2"/>
          </p:cNvCxnSpPr>
          <p:nvPr/>
        </p:nvCxnSpPr>
        <p:spPr>
          <a:xfrm flipH="1" rot="10800000">
            <a:off x="3238050" y="2643938"/>
            <a:ext cx="3900" cy="699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6"/>
          <p:cNvSpPr/>
          <p:nvPr/>
        </p:nvSpPr>
        <p:spPr>
          <a:xfrm>
            <a:off x="2773250" y="2797338"/>
            <a:ext cx="84000" cy="41100"/>
          </a:xfrm>
          <a:prstGeom prst="ellipse">
            <a:avLst/>
          </a:prstGeom>
          <a:solidFill>
            <a:srgbClr val="B5A39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2773250" y="3135538"/>
            <a:ext cx="84000" cy="41100"/>
          </a:xfrm>
          <a:prstGeom prst="ellipse">
            <a:avLst/>
          </a:prstGeom>
          <a:solidFill>
            <a:srgbClr val="B5A39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3622750" y="2797338"/>
            <a:ext cx="84000" cy="41100"/>
          </a:xfrm>
          <a:prstGeom prst="ellipse">
            <a:avLst/>
          </a:prstGeom>
          <a:solidFill>
            <a:srgbClr val="B5A39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3622750" y="3135538"/>
            <a:ext cx="84000" cy="41100"/>
          </a:xfrm>
          <a:prstGeom prst="ellipse">
            <a:avLst/>
          </a:prstGeom>
          <a:solidFill>
            <a:srgbClr val="B5A39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6"/>
          <p:cNvCxnSpPr>
            <a:stCxn id="185" idx="4"/>
          </p:cNvCxnSpPr>
          <p:nvPr/>
        </p:nvCxnSpPr>
        <p:spPr>
          <a:xfrm flipH="1">
            <a:off x="3011950" y="2363613"/>
            <a:ext cx="1200" cy="980100"/>
          </a:xfrm>
          <a:prstGeom prst="straightConnector1">
            <a:avLst/>
          </a:prstGeom>
          <a:noFill/>
          <a:ln cap="flat" cmpd="sng" w="28575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6"/>
          <p:cNvSpPr/>
          <p:nvPr/>
        </p:nvSpPr>
        <p:spPr>
          <a:xfrm>
            <a:off x="2846050" y="2037213"/>
            <a:ext cx="334200" cy="32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2418150" y="1669838"/>
            <a:ext cx="1639800" cy="1673700"/>
          </a:xfrm>
          <a:prstGeom prst="roundRect">
            <a:avLst>
              <a:gd fmla="val 456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6"/>
          <p:cNvCxnSpPr>
            <a:stCxn id="204" idx="2"/>
          </p:cNvCxnSpPr>
          <p:nvPr/>
        </p:nvCxnSpPr>
        <p:spPr>
          <a:xfrm>
            <a:off x="1889350" y="2045538"/>
            <a:ext cx="1134900" cy="15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4" name="Google Shape;204;p16"/>
          <p:cNvSpPr txBox="1"/>
          <p:nvPr/>
        </p:nvSpPr>
        <p:spPr>
          <a:xfrm>
            <a:off x="1285150" y="1669638"/>
            <a:ext cx="1208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RADIUS = 20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4384925" y="1669688"/>
            <a:ext cx="1208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8761D"/>
                </a:solidFill>
              </a:rPr>
              <a:t>RADIUS = 25</a:t>
            </a:r>
            <a:endParaRPr b="1" sz="1200">
              <a:solidFill>
                <a:srgbClr val="38761D"/>
              </a:solidFill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 rot="10800000">
            <a:off x="5026975" y="2045738"/>
            <a:ext cx="930900" cy="198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7" name="Google Shape;207;p16"/>
          <p:cNvSpPr txBox="1"/>
          <p:nvPr/>
        </p:nvSpPr>
        <p:spPr>
          <a:xfrm>
            <a:off x="3210575" y="3879600"/>
            <a:ext cx="2742600" cy="326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scale_factor = depth_radius / color_radius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2850725" y="550975"/>
            <a:ext cx="34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Processing Pipeline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553800" y="1450250"/>
            <a:ext cx="80364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Calibration of the images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Coordinate point of the object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Depth information of the point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Distance of the object</a:t>
            </a:r>
            <a:endParaRPr b="1" sz="2100">
              <a:solidFill>
                <a:srgbClr val="434343"/>
              </a:solidFill>
            </a:endParaRPr>
          </a:p>
        </p:txBody>
      </p:sp>
      <p:grpSp>
        <p:nvGrpSpPr>
          <p:cNvPr id="216" name="Google Shape;216;p17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217" name="Google Shape;217;p17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7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221" name="Google Shape;221;p17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225" name="Google Shape;225;p17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229" name="Google Shape;229;p17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7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 rot="-5400000">
            <a:off x="2761025" y="7915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 rot="5400000">
            <a:off x="6314225" y="7911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 txBox="1"/>
          <p:nvPr>
            <p:ph type="title"/>
          </p:nvPr>
        </p:nvSpPr>
        <p:spPr>
          <a:xfrm>
            <a:off x="2983400" y="541575"/>
            <a:ext cx="31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Final Results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48" name="Google Shape;248;p18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249" name="Google Shape;249;p18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253" name="Google Shape;253;p18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8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257" name="Google Shape;257;p18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8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261" name="Google Shape;261;p18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 rot="-5400000">
            <a:off x="2893700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6160400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3" name="Google Shape;273;p18"/>
          <p:cNvGraphicFramePr/>
          <p:nvPr/>
        </p:nvGraphicFramePr>
        <p:xfrm>
          <a:off x="559138" y="138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{97D1288F-7B0D-4D0A-8051-151F86A721D9}</a:tableStyleId>
              </a:tblPr>
              <a:tblGrid>
                <a:gridCol w="934150"/>
                <a:gridCol w="1835450"/>
                <a:gridCol w="1384800"/>
              </a:tblGrid>
              <a:tr h="50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LABLE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MEASURED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PREDICTED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1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120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116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2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152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151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3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134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136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4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71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71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104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105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4" name="Google Shape;2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813" y="1380588"/>
            <a:ext cx="1722875" cy="1292176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738" y="1380588"/>
            <a:ext cx="1722875" cy="1292156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813" y="2805024"/>
            <a:ext cx="1722875" cy="1292146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738" y="2805025"/>
            <a:ext cx="1722875" cy="129216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 txBox="1"/>
          <p:nvPr>
            <p:ph type="title"/>
          </p:nvPr>
        </p:nvSpPr>
        <p:spPr>
          <a:xfrm>
            <a:off x="2983400" y="541575"/>
            <a:ext cx="31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Applications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5" name="Google Shape;285;p19"/>
          <p:cNvSpPr txBox="1"/>
          <p:nvPr>
            <p:ph idx="1" type="body"/>
          </p:nvPr>
        </p:nvSpPr>
        <p:spPr>
          <a:xfrm>
            <a:off x="563525" y="1502275"/>
            <a:ext cx="3954900" cy="27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Robotics Perception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Robotics Localization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Building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Design</a:t>
            </a:r>
            <a:endParaRPr b="1" sz="2100">
              <a:solidFill>
                <a:srgbClr val="434343"/>
              </a:solidFill>
            </a:endParaRPr>
          </a:p>
        </p:txBody>
      </p:sp>
      <p:grpSp>
        <p:nvGrpSpPr>
          <p:cNvPr id="286" name="Google Shape;286;p19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287" name="Google Shape;287;p19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291" name="Google Shape;291;p19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295" name="Google Shape;295;p19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9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299" name="Google Shape;299;p19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9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 rot="-5400000">
            <a:off x="2893700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 rot="5400000">
            <a:off x="6160400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00" y="1527612"/>
            <a:ext cx="2671375" cy="2671375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19"/>
          <p:cNvSpPr/>
          <p:nvPr/>
        </p:nvSpPr>
        <p:spPr>
          <a:xfrm>
            <a:off x="6250700" y="3276125"/>
            <a:ext cx="183300" cy="18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6678150" y="2455650"/>
            <a:ext cx="183300" cy="18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7569125" y="2480825"/>
            <a:ext cx="126900" cy="120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