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b4fe7e9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b4fe7e9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4fe7e9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4fe7e9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4fe7e9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4fe7e9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4fe7e9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4fe7e9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4fe7e97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4fe7e9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4fe7e97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b4fe7e97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4fe7e97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4fe7e9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4fe7e9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b4fe7e9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265800"/>
            <a:ext cx="8520600" cy="461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1350" y="587250"/>
            <a:ext cx="7761300" cy="396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56600" y="964350"/>
            <a:ext cx="7030800" cy="321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399050" y="1279500"/>
            <a:ext cx="6345900" cy="258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1623150" y="1279500"/>
            <a:ext cx="5897700" cy="25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000">
                <a:solidFill>
                  <a:srgbClr val="2D2D2D"/>
                </a:solidFill>
                <a:latin typeface="Trebuchet MS"/>
                <a:ea typeface="Trebuchet MS"/>
                <a:cs typeface="Trebuchet MS"/>
                <a:sym typeface="Trebuchet MS"/>
              </a:rPr>
              <a:t>Depth Maps Elaboration Using Camera Images And LiDAR Point Clouds</a:t>
            </a:r>
            <a:endParaRPr b="1" sz="40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4506300"/>
            <a:ext cx="2153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Bersellini Andrea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36100" y="34200"/>
            <a:ext cx="2522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2800">
              <a:solidFill>
                <a:srgbClr val="434343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00" y="2683100"/>
            <a:ext cx="3460890" cy="2007875"/>
          </a:xfrm>
          <a:prstGeom prst="rect">
            <a:avLst/>
          </a:prstGeom>
          <a:noFill/>
          <a:ln cap="flat" cmpd="sng" w="19050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750" y="2884466"/>
            <a:ext cx="2709725" cy="1806508"/>
          </a:xfrm>
          <a:prstGeom prst="rect">
            <a:avLst/>
          </a:prstGeom>
          <a:noFill/>
          <a:ln cap="flat" cmpd="sng" w="19050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4"/>
          <p:cNvSpPr txBox="1"/>
          <p:nvPr/>
        </p:nvSpPr>
        <p:spPr>
          <a:xfrm>
            <a:off x="509050" y="1247500"/>
            <a:ext cx="1916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D2D2D"/>
                </a:solidFill>
              </a:rPr>
              <a:t>Camera</a:t>
            </a:r>
            <a:endParaRPr sz="2200">
              <a:solidFill>
                <a:srgbClr val="2D2D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D2D2D"/>
                </a:solidFill>
              </a:rPr>
              <a:t>LiDAR</a:t>
            </a:r>
            <a:endParaRPr sz="2200">
              <a:solidFill>
                <a:srgbClr val="2D2D2D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85900" y="1490563"/>
            <a:ext cx="191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D2D2D"/>
                </a:solidFill>
              </a:rPr>
              <a:t>Depth Map</a:t>
            </a:r>
            <a:endParaRPr sz="2200">
              <a:solidFill>
                <a:srgbClr val="2D2D2D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41125" y="1604650"/>
            <a:ext cx="5274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D2D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0" l="50357" r="0" t="5024"/>
          <a:stretch/>
        </p:blipFill>
        <p:spPr>
          <a:xfrm>
            <a:off x="5462750" y="1151700"/>
            <a:ext cx="2709725" cy="1531400"/>
          </a:xfrm>
          <a:prstGeom prst="rect">
            <a:avLst/>
          </a:prstGeom>
          <a:noFill/>
          <a:ln cap="flat" cmpd="sng" w="19050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89700" y="34200"/>
            <a:ext cx="1491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b="1" sz="2800">
              <a:solidFill>
                <a:srgbClr val="434343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40008" l="0" r="0" t="0"/>
          <a:stretch/>
        </p:blipFill>
        <p:spPr>
          <a:xfrm>
            <a:off x="4466675" y="1897732"/>
            <a:ext cx="4071001" cy="259328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728975" y="1784747"/>
            <a:ext cx="21636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Char char="●"/>
            </a:pPr>
            <a:r>
              <a:rPr b="1" lang="it" sz="2000">
                <a:solidFill>
                  <a:srgbClr val="2D2D2D"/>
                </a:solidFill>
              </a:rPr>
              <a:t>Camera</a:t>
            </a:r>
            <a:endParaRPr b="1" sz="2000">
              <a:solidFill>
                <a:srgbClr val="2D2D2D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Char char="●"/>
            </a:pPr>
            <a:r>
              <a:rPr b="1" lang="it" sz="2000">
                <a:solidFill>
                  <a:srgbClr val="2D2D2D"/>
                </a:solidFill>
              </a:rPr>
              <a:t>LiDAR</a:t>
            </a:r>
            <a:endParaRPr b="1" sz="2000">
              <a:solidFill>
                <a:srgbClr val="2D2D2D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Char char="●"/>
            </a:pPr>
            <a:r>
              <a:rPr b="1" lang="it" sz="2000">
                <a:solidFill>
                  <a:srgbClr val="2D2D2D"/>
                </a:solidFill>
              </a:rPr>
              <a:t>Depth Map</a:t>
            </a:r>
            <a:endParaRPr b="1" sz="2000">
              <a:solidFill>
                <a:srgbClr val="2D2D2D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395625" y="1502375"/>
            <a:ext cx="22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</a:rPr>
              <a:t>Carla Sensor Fusion V8</a:t>
            </a:r>
            <a:endParaRPr b="1">
              <a:solidFill>
                <a:srgbClr val="2D2D2D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85900" y="3888775"/>
            <a:ext cx="3721800" cy="492600"/>
          </a:xfrm>
          <a:prstGeom prst="rect">
            <a:avLst/>
          </a:prstGeom>
          <a:noFill/>
          <a:ln cap="flat" cmpd="sng" w="19050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Calibration, Fusion, Color Format</a:t>
            </a:r>
            <a:endParaRPr sz="1800">
              <a:solidFill>
                <a:srgbClr val="2D2D2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73000" y="34200"/>
            <a:ext cx="3153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Data-Level Fusion</a:t>
            </a:r>
            <a:endParaRPr b="1" sz="2800">
              <a:solidFill>
                <a:srgbClr val="434343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00" y="3150394"/>
            <a:ext cx="4194599" cy="139525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601" y="1606744"/>
            <a:ext cx="4194599" cy="139525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6"/>
          <p:cNvSpPr txBox="1"/>
          <p:nvPr/>
        </p:nvSpPr>
        <p:spPr>
          <a:xfrm>
            <a:off x="595050" y="1544925"/>
            <a:ext cx="28809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Data Acquisition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Sensor Data Fusion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Model Training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Model Evaluation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763550" y="203415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763550" y="286600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763550" y="369785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7300" y="34200"/>
            <a:ext cx="3820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Decision-Level Fusion</a:t>
            </a:r>
            <a:endParaRPr b="1" sz="2800">
              <a:solidFill>
                <a:srgbClr val="434343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95050" y="1544925"/>
            <a:ext cx="28809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Data Acquisition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2D2D2D"/>
                </a:solidFill>
              </a:rPr>
              <a:t>Model Training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2D2D2D"/>
                </a:solidFill>
              </a:rPr>
              <a:t>Model Evaluation</a:t>
            </a:r>
            <a:endParaRPr sz="1800">
              <a:solidFill>
                <a:srgbClr val="2D2D2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Decision Data Fusion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763550" y="203415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763550" y="286600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763550" y="3697850"/>
            <a:ext cx="543900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00" y="1245525"/>
            <a:ext cx="1545850" cy="1545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350" y="1245525"/>
            <a:ext cx="1545850" cy="15458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7"/>
          <p:cNvCxnSpPr>
            <a:stCxn id="116" idx="3"/>
            <a:endCxn id="119" idx="0"/>
          </p:cNvCxnSpPr>
          <p:nvPr/>
        </p:nvCxnSpPr>
        <p:spPr>
          <a:xfrm>
            <a:off x="5839450" y="2018450"/>
            <a:ext cx="551400" cy="135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17" idx="1"/>
            <a:endCxn id="119" idx="0"/>
          </p:cNvCxnSpPr>
          <p:nvPr/>
        </p:nvCxnSpPr>
        <p:spPr>
          <a:xfrm flipH="1">
            <a:off x="6390950" y="2018450"/>
            <a:ext cx="551400" cy="135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6007538" y="2259375"/>
            <a:ext cx="783600" cy="53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D2D2D"/>
                </a:solidFill>
              </a:rPr>
              <a:t>stacking</a:t>
            </a:r>
            <a:endParaRPr b="1" sz="1100">
              <a:solidFill>
                <a:srgbClr val="2D2D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D2D2D"/>
                </a:solidFill>
              </a:rPr>
              <a:t>model</a:t>
            </a:r>
            <a:endParaRPr b="1" sz="1100">
              <a:solidFill>
                <a:srgbClr val="2D2D2D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790" y="3375649"/>
            <a:ext cx="4559111" cy="15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7300" y="34200"/>
            <a:ext cx="3820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b="1" sz="2800">
              <a:solidFill>
                <a:srgbClr val="434343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969050" y="3654538"/>
            <a:ext cx="3040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Validation loss: 0.01 ±0.005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459388" y="3071938"/>
            <a:ext cx="1768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2D2D2D"/>
                </a:solidFill>
              </a:rPr>
              <a:t>Early Fusion</a:t>
            </a:r>
            <a:endParaRPr b="1" sz="2000">
              <a:solidFill>
                <a:srgbClr val="2D2D2D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770588" y="3071938"/>
            <a:ext cx="1768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2D2D2D"/>
                </a:solidFill>
              </a:rPr>
              <a:t>Late Fusion</a:t>
            </a:r>
            <a:endParaRPr b="1" sz="2000">
              <a:solidFill>
                <a:srgbClr val="2D2D2D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352025" y="1564700"/>
            <a:ext cx="1842300" cy="5193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10000 Samples</a:t>
            </a:r>
            <a:endParaRPr sz="1800">
              <a:solidFill>
                <a:srgbClr val="2D2D2D"/>
              </a:solidFill>
            </a:endParaRPr>
          </a:p>
        </p:txBody>
      </p:sp>
      <p:cxnSp>
        <p:nvCxnSpPr>
          <p:cNvPr id="136" name="Google Shape;136;p18"/>
          <p:cNvCxnSpPr>
            <a:stCxn id="135" idx="3"/>
          </p:cNvCxnSpPr>
          <p:nvPr/>
        </p:nvCxnSpPr>
        <p:spPr>
          <a:xfrm flipH="1" rot="10800000">
            <a:off x="3194325" y="1404050"/>
            <a:ext cx="964500" cy="42030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190000" y="1824013"/>
            <a:ext cx="972900" cy="41640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4177525" y="1160725"/>
            <a:ext cx="1304100" cy="5193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5</a:t>
            </a:r>
            <a:r>
              <a:rPr lang="it" sz="1800">
                <a:solidFill>
                  <a:srgbClr val="2D2D2D"/>
                </a:solidFill>
              </a:rPr>
              <a:t>000 Train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177525" y="1941550"/>
            <a:ext cx="1304100" cy="5193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5000 Test</a:t>
            </a:r>
            <a:endParaRPr sz="1800">
              <a:solidFill>
                <a:srgbClr val="2D2D2D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flipH="1" rot="10800000">
            <a:off x="5504650" y="1794463"/>
            <a:ext cx="964500" cy="42030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500325" y="2214425"/>
            <a:ext cx="972900" cy="41640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6487850" y="1551138"/>
            <a:ext cx="1304100" cy="5193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4</a:t>
            </a:r>
            <a:r>
              <a:rPr lang="it" sz="1800">
                <a:solidFill>
                  <a:srgbClr val="2D2D2D"/>
                </a:solidFill>
              </a:rPr>
              <a:t>000 Train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487850" y="2331963"/>
            <a:ext cx="1304100" cy="5193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1</a:t>
            </a:r>
            <a:r>
              <a:rPr lang="it" sz="1800">
                <a:solidFill>
                  <a:srgbClr val="2D2D2D"/>
                </a:solidFill>
              </a:rPr>
              <a:t>000 Test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134450" y="3654538"/>
            <a:ext cx="3040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Validation loss: 0.01 ±0.005</a:t>
            </a:r>
            <a:endParaRPr sz="1800">
              <a:solidFill>
                <a:srgbClr val="2D2D2D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906450" y="4237150"/>
            <a:ext cx="7331100" cy="797700"/>
          </a:xfrm>
          <a:prstGeom prst="rect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D2D2D"/>
                </a:solidFill>
              </a:rPr>
              <a:t>MSE Loss: Creates a criterion that measures the mean squared error (squared L2 norm) between each element in the input x and target y.</a:t>
            </a:r>
            <a:endParaRPr sz="1800">
              <a:solidFill>
                <a:srgbClr val="2D2D2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7300" y="34200"/>
            <a:ext cx="3820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b="1" sz="2800">
              <a:solidFill>
                <a:srgbClr val="434343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19075" y="1207550"/>
            <a:ext cx="1768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2D2D2D"/>
                </a:solidFill>
              </a:rPr>
              <a:t>Early Fusion</a:t>
            </a:r>
            <a:endParaRPr b="1" sz="2000">
              <a:solidFill>
                <a:srgbClr val="2D2D2D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23375" y="1207550"/>
            <a:ext cx="1768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2D2D2D"/>
                </a:solidFill>
              </a:rPr>
              <a:t>Late Fusion</a:t>
            </a:r>
            <a:endParaRPr b="1" sz="2000">
              <a:solidFill>
                <a:srgbClr val="2D2D2D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50" y="2453113"/>
            <a:ext cx="2677114" cy="12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049" y="3698663"/>
            <a:ext cx="2677126" cy="124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045" y="1207554"/>
            <a:ext cx="2677126" cy="124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346" y="1207555"/>
            <a:ext cx="2677126" cy="124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2351" y="2453125"/>
            <a:ext cx="2677083" cy="12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2338" y="3698688"/>
            <a:ext cx="2677098" cy="1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0"/>
            <a:ext cx="4293600" cy="102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0" y="0"/>
            <a:ext cx="4194600" cy="9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4071000" cy="79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0" y="0"/>
            <a:ext cx="3935100" cy="661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7300" y="34200"/>
            <a:ext cx="3820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sz="2800">
              <a:solidFill>
                <a:srgbClr val="434343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57350" y="2071250"/>
            <a:ext cx="71217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200"/>
              <a:buChar char="●"/>
            </a:pPr>
            <a:r>
              <a:rPr lang="it" sz="2200">
                <a:solidFill>
                  <a:srgbClr val="2D2D2D"/>
                </a:solidFill>
              </a:rPr>
              <a:t>Bigger and better LiDAR data</a:t>
            </a:r>
            <a:endParaRPr sz="2200">
              <a:solidFill>
                <a:srgbClr val="2D2D2D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200"/>
              <a:buChar char="●"/>
            </a:pPr>
            <a:r>
              <a:rPr lang="it" sz="2200">
                <a:solidFill>
                  <a:srgbClr val="2D2D2D"/>
                </a:solidFill>
              </a:rPr>
              <a:t>Implement object detection</a:t>
            </a:r>
            <a:endParaRPr sz="2200">
              <a:solidFill>
                <a:srgbClr val="2D2D2D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200"/>
              <a:buChar char="●"/>
            </a:pPr>
            <a:r>
              <a:rPr lang="it" sz="2200">
                <a:solidFill>
                  <a:srgbClr val="2D2D2D"/>
                </a:solidFill>
              </a:rPr>
              <a:t>Try also Feature-Level approach</a:t>
            </a:r>
            <a:endParaRPr sz="2200">
              <a:solidFill>
                <a:srgbClr val="2D2D2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311700" y="265800"/>
            <a:ext cx="8520600" cy="461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691350" y="587250"/>
            <a:ext cx="7761300" cy="396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056600" y="964350"/>
            <a:ext cx="7030800" cy="321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399050" y="1279500"/>
            <a:ext cx="6345900" cy="258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type="ctrTitle"/>
          </p:nvPr>
        </p:nvSpPr>
        <p:spPr>
          <a:xfrm>
            <a:off x="1623150" y="1279500"/>
            <a:ext cx="5897700" cy="25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000">
                <a:solidFill>
                  <a:srgbClr val="2D2D2D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for the attention!</a:t>
            </a:r>
            <a:endParaRPr b="1" sz="4000">
              <a:solidFill>
                <a:srgbClr val="2D2D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