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945">
          <p15:clr>
            <a:srgbClr val="A4A3A4"/>
          </p15:clr>
        </p15:guide>
        <p15:guide id="2" pos="5031">
          <p15:clr>
            <a:srgbClr val="A4A3A4"/>
          </p15:clr>
        </p15:guide>
        <p15:guide id="3" pos="47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945" orient="horz"/>
        <p:guide pos="5031"/>
        <p:guide pos="47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8d848f1021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d848f1021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0d13264d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0d13264d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0d13264d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0d13264d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0d13264d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0d13264d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0d13264d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0d13264d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0d13264de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0d13264de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0d13264de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0d13264de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90d13264d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90d13264d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d848f1021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d848f1021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90d13264d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90d13264d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0d13264d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90d13264d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8d848f1021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d848f1021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8d848f1021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d848f1021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0d13264d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0d13264d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d848f1021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d848f1021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90d13264d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90d13264d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t"/>
              <a:t>Severstal steel defect segmentation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Andrea Bionda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Classification implementation</a:t>
            </a:r>
            <a:endParaRPr/>
          </a:p>
        </p:txBody>
      </p:sp>
      <p:sp>
        <p:nvSpPr>
          <p:cNvPr id="126" name="Google Shape;12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The structure of the classifier follows the classical ResNet50 architecture, the last part of Fully Connected layers is removed and replaced by a Global Averaging Pooling layer attached with a sigmoid activation over the single binary output.</a:t>
            </a:r>
            <a:endParaRPr/>
          </a:p>
          <a:p>
            <a:pPr indent="-342900" lvl="0" marL="457200" rtl="0" algn="l">
              <a:spcBef>
                <a:spcPts val="1600"/>
              </a:spcBef>
              <a:spcAft>
                <a:spcPts val="0"/>
              </a:spcAft>
              <a:buSzPts val="1800"/>
              <a:buChar char="●"/>
            </a:pPr>
            <a:r>
              <a:rPr lang="it"/>
              <a:t>Train on original image size</a:t>
            </a:r>
            <a:endParaRPr/>
          </a:p>
          <a:p>
            <a:pPr indent="-342900" lvl="0" marL="457200" rtl="0" algn="l">
              <a:spcBef>
                <a:spcPts val="0"/>
              </a:spcBef>
              <a:spcAft>
                <a:spcPts val="0"/>
              </a:spcAft>
              <a:buSzPts val="1800"/>
              <a:buChar char="●"/>
            </a:pPr>
            <a:r>
              <a:rPr lang="it"/>
              <a:t>Data augmentation (affine and color transformations)</a:t>
            </a:r>
            <a:endParaRPr/>
          </a:p>
          <a:p>
            <a:pPr indent="-342900" lvl="0" marL="457200" rtl="0" algn="l">
              <a:spcBef>
                <a:spcPts val="0"/>
              </a:spcBef>
              <a:spcAft>
                <a:spcPts val="0"/>
              </a:spcAft>
              <a:buSzPts val="1800"/>
              <a:buChar char="●"/>
            </a:pPr>
            <a:r>
              <a:rPr lang="it"/>
              <a:t>Categorical cross entropy loss</a:t>
            </a:r>
            <a:endParaRPr/>
          </a:p>
          <a:p>
            <a:pPr indent="-342900" lvl="0" marL="457200" rtl="0" algn="l">
              <a:spcBef>
                <a:spcPts val="0"/>
              </a:spcBef>
              <a:spcAft>
                <a:spcPts val="0"/>
              </a:spcAft>
              <a:buSzPts val="1800"/>
              <a:buChar char="●"/>
            </a:pPr>
            <a:r>
              <a:rPr lang="it"/>
              <a:t>Adam optimizer with initial learning rate of 0.001, iteratively halved on plateaus</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Experimental results</a:t>
            </a:r>
            <a:endParaRPr/>
          </a:p>
        </p:txBody>
      </p:sp>
      <p:sp>
        <p:nvSpPr>
          <p:cNvPr id="132" name="Google Shape;132;p23"/>
          <p:cNvSpPr txBox="1"/>
          <p:nvPr>
            <p:ph idx="1" type="body"/>
          </p:nvPr>
        </p:nvSpPr>
        <p:spPr>
          <a:xfrm>
            <a:off x="311700" y="1152475"/>
            <a:ext cx="3877500" cy="48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Classification confusion </a:t>
            </a:r>
            <a:r>
              <a:rPr lang="it"/>
              <a:t>matrices</a:t>
            </a:r>
            <a:endParaRPr/>
          </a:p>
        </p:txBody>
      </p:sp>
      <p:pic>
        <p:nvPicPr>
          <p:cNvPr id="133" name="Google Shape;133;p23"/>
          <p:cNvPicPr preferRelativeResize="0"/>
          <p:nvPr/>
        </p:nvPicPr>
        <p:blipFill>
          <a:blip r:embed="rId3">
            <a:alphaModFix/>
          </a:blip>
          <a:stretch>
            <a:fillRect/>
          </a:stretch>
        </p:blipFill>
        <p:spPr>
          <a:xfrm>
            <a:off x="658253" y="1636075"/>
            <a:ext cx="2676198" cy="3441774"/>
          </a:xfrm>
          <a:prstGeom prst="rect">
            <a:avLst/>
          </a:prstGeom>
          <a:noFill/>
          <a:ln>
            <a:noFill/>
          </a:ln>
        </p:spPr>
      </p:pic>
      <p:sp>
        <p:nvSpPr>
          <p:cNvPr id="134" name="Google Shape;134;p23"/>
          <p:cNvSpPr txBox="1"/>
          <p:nvPr>
            <p:ph idx="1" type="body"/>
          </p:nvPr>
        </p:nvSpPr>
        <p:spPr>
          <a:xfrm>
            <a:off x="4405375" y="1152475"/>
            <a:ext cx="3877500" cy="48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Segmentation dice metrics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a:t>Experimental results</a:t>
            </a:r>
            <a:endParaRPr/>
          </a:p>
        </p:txBody>
      </p:sp>
      <p:sp>
        <p:nvSpPr>
          <p:cNvPr id="140" name="Google Shape;140;p24"/>
          <p:cNvSpPr txBox="1"/>
          <p:nvPr>
            <p:ph idx="1" type="body"/>
          </p:nvPr>
        </p:nvSpPr>
        <p:spPr>
          <a:xfrm>
            <a:off x="311700" y="1152475"/>
            <a:ext cx="8520600" cy="162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Approaches comparison:</a:t>
            </a:r>
            <a:endParaRPr/>
          </a:p>
          <a:p>
            <a:pPr indent="457200" lvl="0" marL="0" rtl="0" algn="l">
              <a:lnSpc>
                <a:spcPct val="100000"/>
              </a:lnSpc>
              <a:spcBef>
                <a:spcPts val="1600"/>
              </a:spcBef>
              <a:spcAft>
                <a:spcPts val="1600"/>
              </a:spcAft>
              <a:buNone/>
            </a:pPr>
            <a:r>
              <a:rPr lang="it"/>
              <a:t>Segmentation: Unet with EfficientNet-B3 encoder 								Classification: ResNet50</a:t>
            </a:r>
            <a:endParaRPr/>
          </a:p>
        </p:txBody>
      </p:sp>
      <p:pic>
        <p:nvPicPr>
          <p:cNvPr id="141" name="Google Shape;141;p24"/>
          <p:cNvPicPr preferRelativeResize="0"/>
          <p:nvPr/>
        </p:nvPicPr>
        <p:blipFill>
          <a:blip r:embed="rId3">
            <a:alphaModFix/>
          </a:blip>
          <a:stretch>
            <a:fillRect/>
          </a:stretch>
        </p:blipFill>
        <p:spPr>
          <a:xfrm>
            <a:off x="1937125" y="2627650"/>
            <a:ext cx="5105400" cy="1343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Experimental results</a:t>
            </a:r>
            <a:endParaRPr/>
          </a:p>
        </p:txBody>
      </p:sp>
      <p:pic>
        <p:nvPicPr>
          <p:cNvPr id="147" name="Google Shape;147;p25"/>
          <p:cNvPicPr preferRelativeResize="0"/>
          <p:nvPr/>
        </p:nvPicPr>
        <p:blipFill>
          <a:blip r:embed="rId3">
            <a:alphaModFix/>
          </a:blip>
          <a:stretch>
            <a:fillRect/>
          </a:stretch>
        </p:blipFill>
        <p:spPr>
          <a:xfrm>
            <a:off x="1164125" y="1017725"/>
            <a:ext cx="6746489" cy="382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a:t>Experimental results</a:t>
            </a:r>
            <a:endParaRPr/>
          </a:p>
          <a:p>
            <a:pPr indent="0" lvl="0" marL="0" rtl="0" algn="l">
              <a:spcBef>
                <a:spcPts val="0"/>
              </a:spcBef>
              <a:spcAft>
                <a:spcPts val="0"/>
              </a:spcAft>
              <a:buNone/>
            </a:pPr>
            <a:r>
              <a:t/>
            </a:r>
            <a:endParaRPr/>
          </a:p>
        </p:txBody>
      </p:sp>
      <p:pic>
        <p:nvPicPr>
          <p:cNvPr id="153" name="Google Shape;153;p26"/>
          <p:cNvPicPr preferRelativeResize="0"/>
          <p:nvPr/>
        </p:nvPicPr>
        <p:blipFill>
          <a:blip r:embed="rId3">
            <a:alphaModFix/>
          </a:blip>
          <a:stretch>
            <a:fillRect/>
          </a:stretch>
        </p:blipFill>
        <p:spPr>
          <a:xfrm>
            <a:off x="1182450" y="1099375"/>
            <a:ext cx="6804196" cy="38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a:t>Experimental results</a:t>
            </a:r>
            <a:endParaRPr/>
          </a:p>
        </p:txBody>
      </p:sp>
      <p:pic>
        <p:nvPicPr>
          <p:cNvPr id="159" name="Google Shape;159;p27"/>
          <p:cNvPicPr preferRelativeResize="0"/>
          <p:nvPr/>
        </p:nvPicPr>
        <p:blipFill>
          <a:blip r:embed="rId3">
            <a:alphaModFix/>
          </a:blip>
          <a:stretch>
            <a:fillRect/>
          </a:stretch>
        </p:blipFill>
        <p:spPr>
          <a:xfrm>
            <a:off x="1086300" y="1056925"/>
            <a:ext cx="6731703" cy="38209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a:t>Experimental results</a:t>
            </a:r>
            <a:endParaRPr/>
          </a:p>
        </p:txBody>
      </p:sp>
      <p:pic>
        <p:nvPicPr>
          <p:cNvPr id="165" name="Google Shape;165;p28"/>
          <p:cNvPicPr preferRelativeResize="0"/>
          <p:nvPr/>
        </p:nvPicPr>
        <p:blipFill>
          <a:blip r:embed="rId3">
            <a:alphaModFix/>
          </a:blip>
          <a:stretch>
            <a:fillRect/>
          </a:stretch>
        </p:blipFill>
        <p:spPr>
          <a:xfrm>
            <a:off x="1107525" y="1127675"/>
            <a:ext cx="6822066" cy="38209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Conclusion</a:t>
            </a:r>
            <a:endParaRPr/>
          </a:p>
        </p:txBody>
      </p:sp>
      <p:sp>
        <p:nvSpPr>
          <p:cNvPr id="171" name="Google Shape;17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This project leverages the semantic segmentation and classification techniques to solve the steel defect detection problem. From the experiments </a:t>
            </a:r>
            <a:r>
              <a:rPr lang="it"/>
              <a:t>arises</a:t>
            </a:r>
            <a:r>
              <a:rPr lang="it"/>
              <a:t> that the combination of these two techniques works particularly well as a tradeoff between accuracy and precision.</a:t>
            </a:r>
            <a:endParaRPr/>
          </a:p>
          <a:p>
            <a:pPr indent="0" lvl="0" marL="0" rtl="0" algn="l">
              <a:spcBef>
                <a:spcPts val="1600"/>
              </a:spcBef>
              <a:spcAft>
                <a:spcPts val="0"/>
              </a:spcAft>
              <a:buNone/>
            </a:pPr>
            <a:r>
              <a:rPr lang="it"/>
              <a:t>Future improvements should be focused on semantic segmentation:</a:t>
            </a:r>
            <a:endParaRPr/>
          </a:p>
          <a:p>
            <a:pPr indent="-342900" lvl="0" marL="457200" rtl="0" algn="l">
              <a:spcBef>
                <a:spcPts val="1600"/>
              </a:spcBef>
              <a:spcAft>
                <a:spcPts val="0"/>
              </a:spcAft>
              <a:buSzPts val="1800"/>
              <a:buChar char="●"/>
            </a:pPr>
            <a:r>
              <a:rPr lang="it"/>
              <a:t>Ensemble learning</a:t>
            </a:r>
            <a:endParaRPr/>
          </a:p>
          <a:p>
            <a:pPr indent="-342900" lvl="0" marL="457200" rtl="0" algn="l">
              <a:spcBef>
                <a:spcPts val="0"/>
              </a:spcBef>
              <a:spcAft>
                <a:spcPts val="0"/>
              </a:spcAft>
              <a:buSzPts val="1800"/>
              <a:buChar char="●"/>
            </a:pPr>
            <a:r>
              <a:rPr lang="it"/>
              <a:t>Loss function that takes in consideration defect class distribution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Problem formulation</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74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1500"/>
              <a:t>The problem consists in s</a:t>
            </a:r>
            <a:r>
              <a:rPr lang="it" sz="1500"/>
              <a:t>egment and classify defects over steel sheets that comes from high frequency cameras.</a:t>
            </a:r>
            <a:endParaRPr sz="1500"/>
          </a:p>
        </p:txBody>
      </p:sp>
      <p:pic>
        <p:nvPicPr>
          <p:cNvPr id="62" name="Google Shape;62;p14"/>
          <p:cNvPicPr preferRelativeResize="0"/>
          <p:nvPr/>
        </p:nvPicPr>
        <p:blipFill>
          <a:blip r:embed="rId3">
            <a:alphaModFix/>
          </a:blip>
          <a:stretch>
            <a:fillRect/>
          </a:stretch>
        </p:blipFill>
        <p:spPr>
          <a:xfrm>
            <a:off x="152400" y="2048575"/>
            <a:ext cx="4333525" cy="916900"/>
          </a:xfrm>
          <a:prstGeom prst="rect">
            <a:avLst/>
          </a:prstGeom>
          <a:noFill/>
          <a:ln>
            <a:noFill/>
          </a:ln>
        </p:spPr>
      </p:pic>
      <p:pic>
        <p:nvPicPr>
          <p:cNvPr id="63" name="Google Shape;63;p14"/>
          <p:cNvPicPr preferRelativeResize="0"/>
          <p:nvPr/>
        </p:nvPicPr>
        <p:blipFill>
          <a:blip r:embed="rId4">
            <a:alphaModFix/>
          </a:blip>
          <a:stretch>
            <a:fillRect/>
          </a:stretch>
        </p:blipFill>
        <p:spPr>
          <a:xfrm>
            <a:off x="4485935" y="2030925"/>
            <a:ext cx="4456690" cy="916900"/>
          </a:xfrm>
          <a:prstGeom prst="rect">
            <a:avLst/>
          </a:prstGeom>
          <a:noFill/>
          <a:ln>
            <a:noFill/>
          </a:ln>
        </p:spPr>
      </p:pic>
      <p:pic>
        <p:nvPicPr>
          <p:cNvPr id="64" name="Google Shape;64;p14"/>
          <p:cNvPicPr preferRelativeResize="0"/>
          <p:nvPr/>
        </p:nvPicPr>
        <p:blipFill>
          <a:blip r:embed="rId5">
            <a:alphaModFix/>
          </a:blip>
          <a:stretch>
            <a:fillRect/>
          </a:stretch>
        </p:blipFill>
        <p:spPr>
          <a:xfrm>
            <a:off x="87775" y="3376425"/>
            <a:ext cx="4442096" cy="964475"/>
          </a:xfrm>
          <a:prstGeom prst="rect">
            <a:avLst/>
          </a:prstGeom>
          <a:noFill/>
          <a:ln>
            <a:noFill/>
          </a:ln>
        </p:spPr>
      </p:pic>
      <p:pic>
        <p:nvPicPr>
          <p:cNvPr id="65" name="Google Shape;65;p14"/>
          <p:cNvPicPr preferRelativeResize="0"/>
          <p:nvPr/>
        </p:nvPicPr>
        <p:blipFill>
          <a:blip r:embed="rId6">
            <a:alphaModFix/>
          </a:blip>
          <a:stretch>
            <a:fillRect/>
          </a:stretch>
        </p:blipFill>
        <p:spPr>
          <a:xfrm>
            <a:off x="4529875" y="3353761"/>
            <a:ext cx="4456700" cy="100980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Objectives</a:t>
            </a:r>
            <a:endParaRPr/>
          </a:p>
          <a:p>
            <a:pPr indent="0" lvl="0" marL="0" rtl="0" algn="l">
              <a:spcBef>
                <a:spcPts val="0"/>
              </a:spcBef>
              <a:spcAft>
                <a:spcPts val="0"/>
              </a:spcAft>
              <a:buNone/>
            </a:pPr>
            <a:r>
              <a:t/>
            </a:r>
            <a:endParaRPr/>
          </a:p>
        </p:txBody>
      </p:sp>
      <p:sp>
        <p:nvSpPr>
          <p:cNvPr id="71" name="Google Shape;71;p15"/>
          <p:cNvSpPr txBox="1"/>
          <p:nvPr>
            <p:ph idx="1" type="body"/>
          </p:nvPr>
        </p:nvSpPr>
        <p:spPr>
          <a:xfrm>
            <a:off x="311700" y="1152475"/>
            <a:ext cx="8520600" cy="148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a:solidFill>
                  <a:srgbClr val="666666"/>
                </a:solidFill>
              </a:rPr>
              <a:t>The proposed solution is built focusing on two expected results: a precise defect segmentation and labelling, and an accurate classification between defective and non-defective images, in order to reduce false positives, and so waste of money and resources.</a:t>
            </a:r>
            <a:endParaRPr>
              <a:solidFill>
                <a:srgbClr val="666666"/>
              </a:solidFill>
            </a:endParaRPr>
          </a:p>
          <a:p>
            <a:pPr indent="0" lvl="0" marL="0" rtl="0" algn="l">
              <a:spcBef>
                <a:spcPts val="1600"/>
              </a:spcBef>
              <a:spcAft>
                <a:spcPts val="1600"/>
              </a:spcAft>
              <a:buNone/>
            </a:pPr>
            <a:r>
              <a:t/>
            </a:r>
            <a:endParaRPr/>
          </a:p>
        </p:txBody>
      </p:sp>
      <p:sp>
        <p:nvSpPr>
          <p:cNvPr id="72" name="Google Shape;72;p15"/>
          <p:cNvSpPr txBox="1"/>
          <p:nvPr>
            <p:ph type="title"/>
          </p:nvPr>
        </p:nvSpPr>
        <p:spPr>
          <a:xfrm>
            <a:off x="311700" y="2578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Metric</a:t>
            </a:r>
            <a:r>
              <a:rPr lang="it"/>
              <a:t>s</a:t>
            </a:r>
            <a:endParaRPr/>
          </a:p>
          <a:p>
            <a:pPr indent="0" lvl="0" marL="0" rtl="0" algn="l">
              <a:spcBef>
                <a:spcPts val="0"/>
              </a:spcBef>
              <a:spcAft>
                <a:spcPts val="0"/>
              </a:spcAft>
              <a:buNone/>
            </a:pPr>
            <a:r>
              <a:t/>
            </a:r>
            <a:endParaRPr/>
          </a:p>
        </p:txBody>
      </p:sp>
      <p:sp>
        <p:nvSpPr>
          <p:cNvPr id="73" name="Google Shape;73;p15"/>
          <p:cNvSpPr txBox="1"/>
          <p:nvPr/>
        </p:nvSpPr>
        <p:spPr>
          <a:xfrm>
            <a:off x="311700" y="3232250"/>
            <a:ext cx="5323800" cy="13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rgbClr val="666666"/>
                </a:solidFill>
              </a:rPr>
              <a:t>The evaluation metrics is the so called Dice coefficient, which is not only an accuracy index, but it also penalizes the false positives that the method finds, more similar to precision.</a:t>
            </a:r>
            <a:endParaRPr sz="1800">
              <a:solidFill>
                <a:srgbClr val="666666"/>
              </a:solidFill>
            </a:endParaRPr>
          </a:p>
        </p:txBody>
      </p:sp>
      <p:pic>
        <p:nvPicPr>
          <p:cNvPr id="74" name="Google Shape;74;p15"/>
          <p:cNvPicPr preferRelativeResize="0"/>
          <p:nvPr/>
        </p:nvPicPr>
        <p:blipFill>
          <a:blip r:embed="rId3">
            <a:alphaModFix/>
          </a:blip>
          <a:stretch>
            <a:fillRect/>
          </a:stretch>
        </p:blipFill>
        <p:spPr>
          <a:xfrm>
            <a:off x="5418650" y="3232250"/>
            <a:ext cx="3413650" cy="1063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Related works</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it"/>
              <a:t>Residual Networks: </a:t>
            </a:r>
            <a:r>
              <a:rPr lang="it"/>
              <a:t>The main idea is to add an identity shortcut connection between blocks (group of convolutional layers), in such a way that each one learns features from both previous block and input value.</a:t>
            </a:r>
            <a:endParaRPr/>
          </a:p>
          <a:p>
            <a:pPr indent="-342900" lvl="0" marL="457200" rtl="0" algn="l">
              <a:spcBef>
                <a:spcPts val="0"/>
              </a:spcBef>
              <a:spcAft>
                <a:spcPts val="0"/>
              </a:spcAft>
              <a:buSzPts val="1800"/>
              <a:buChar char="●"/>
            </a:pPr>
            <a:r>
              <a:rPr b="1" lang="it"/>
              <a:t>EfficientNet</a:t>
            </a:r>
            <a:r>
              <a:rPr b="1" lang="it"/>
              <a:t>:</a:t>
            </a:r>
            <a:r>
              <a:rPr lang="it"/>
              <a:t> The idea behind this family of Convolutional Neural Network is to scale a baseline model in width, depth, and resolution by a constant ratio, in order to obtain higher accuracy at lower parameters’ number.</a:t>
            </a:r>
            <a:endParaRPr/>
          </a:p>
          <a:p>
            <a:pPr indent="-342900" lvl="0" marL="457200" rtl="0" algn="l">
              <a:spcBef>
                <a:spcPts val="0"/>
              </a:spcBef>
              <a:spcAft>
                <a:spcPts val="0"/>
              </a:spcAft>
              <a:buSzPts val="1800"/>
              <a:buChar char="●"/>
            </a:pPr>
            <a:r>
              <a:rPr b="1" lang="it"/>
              <a:t>U-Net: </a:t>
            </a:r>
            <a:r>
              <a:rPr lang="it"/>
              <a:t>This architecture is composed of two concatenated parts: the contracting path works as a classical FCNN to extract meaningful feature from the image, while the expansive path builds a high resolution output starting from the feature extracted during the first phase. I</a:t>
            </a:r>
            <a:r>
              <a:rPr lang="it"/>
              <a:t>n order to achieve higher semantic levels </a:t>
            </a:r>
            <a:r>
              <a:rPr lang="it"/>
              <a:t>each up-sampling layer is enriched with features information extracted in the corresponding downsampling layer</a:t>
            </a:r>
            <a:endParaRPr/>
          </a:p>
          <a:p>
            <a:pPr indent="0" lvl="0" marL="0" rtl="0" algn="l">
              <a:spcBef>
                <a:spcPts val="1600"/>
              </a:spcBef>
              <a:spcAft>
                <a:spcPts val="1600"/>
              </a:spcAft>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Proposed solutions</a:t>
            </a:r>
            <a:endParaRPr/>
          </a:p>
        </p:txBody>
      </p:sp>
      <p:pic>
        <p:nvPicPr>
          <p:cNvPr id="86" name="Google Shape;86;p17"/>
          <p:cNvPicPr preferRelativeResize="0"/>
          <p:nvPr/>
        </p:nvPicPr>
        <p:blipFill>
          <a:blip r:embed="rId3">
            <a:alphaModFix/>
          </a:blip>
          <a:stretch>
            <a:fillRect/>
          </a:stretch>
        </p:blipFill>
        <p:spPr>
          <a:xfrm>
            <a:off x="658325" y="1338725"/>
            <a:ext cx="5791200" cy="1276350"/>
          </a:xfrm>
          <a:prstGeom prst="rect">
            <a:avLst/>
          </a:prstGeom>
          <a:noFill/>
          <a:ln>
            <a:noFill/>
          </a:ln>
        </p:spPr>
      </p:pic>
      <p:sp>
        <p:nvSpPr>
          <p:cNvPr id="87" name="Google Shape;87;p17"/>
          <p:cNvSpPr txBox="1"/>
          <p:nvPr/>
        </p:nvSpPr>
        <p:spPr>
          <a:xfrm>
            <a:off x="6449525" y="1407200"/>
            <a:ext cx="2755500" cy="11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rgbClr val="666666"/>
                </a:solidFill>
              </a:rPr>
              <a:t>First approach: </a:t>
            </a:r>
            <a:r>
              <a:rPr lang="it" sz="1800">
                <a:solidFill>
                  <a:srgbClr val="666666"/>
                </a:solidFill>
              </a:rPr>
              <a:t>Classical semantic segmentation pipeline</a:t>
            </a:r>
            <a:endParaRPr sz="1800">
              <a:solidFill>
                <a:srgbClr val="666666"/>
              </a:solidFill>
            </a:endParaRPr>
          </a:p>
        </p:txBody>
      </p:sp>
      <p:pic>
        <p:nvPicPr>
          <p:cNvPr id="88" name="Google Shape;88;p17"/>
          <p:cNvPicPr preferRelativeResize="0"/>
          <p:nvPr/>
        </p:nvPicPr>
        <p:blipFill>
          <a:blip r:embed="rId4">
            <a:alphaModFix/>
          </a:blip>
          <a:stretch>
            <a:fillRect/>
          </a:stretch>
        </p:blipFill>
        <p:spPr>
          <a:xfrm>
            <a:off x="658326" y="2823675"/>
            <a:ext cx="5539174" cy="2223625"/>
          </a:xfrm>
          <a:prstGeom prst="rect">
            <a:avLst/>
          </a:prstGeom>
          <a:noFill/>
          <a:ln>
            <a:noFill/>
          </a:ln>
        </p:spPr>
      </p:pic>
      <p:sp>
        <p:nvSpPr>
          <p:cNvPr id="89" name="Google Shape;89;p17"/>
          <p:cNvSpPr txBox="1"/>
          <p:nvPr/>
        </p:nvSpPr>
        <p:spPr>
          <a:xfrm>
            <a:off x="6388500" y="3175725"/>
            <a:ext cx="2755500" cy="13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rgbClr val="666666"/>
                </a:solidFill>
              </a:rPr>
              <a:t>Second</a:t>
            </a:r>
            <a:r>
              <a:rPr lang="it" sz="1800">
                <a:solidFill>
                  <a:srgbClr val="666666"/>
                </a:solidFill>
              </a:rPr>
              <a:t> approach: semantic segmentation on refined set of defective-only images</a:t>
            </a:r>
            <a:endParaRPr sz="1800">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Proposed solutions</a:t>
            </a:r>
            <a:endParaRPr/>
          </a:p>
        </p:txBody>
      </p:sp>
      <p:sp>
        <p:nvSpPr>
          <p:cNvPr id="95" name="Google Shape;95;p18"/>
          <p:cNvSpPr txBox="1"/>
          <p:nvPr/>
        </p:nvSpPr>
        <p:spPr>
          <a:xfrm>
            <a:off x="311700" y="1166450"/>
            <a:ext cx="8457600" cy="136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sz="1800">
                <a:solidFill>
                  <a:srgbClr val="666666"/>
                </a:solidFill>
              </a:rPr>
              <a:t>The </a:t>
            </a:r>
            <a:r>
              <a:rPr lang="it" sz="1800">
                <a:solidFill>
                  <a:srgbClr val="666666"/>
                </a:solidFill>
              </a:rPr>
              <a:t>rationale</a:t>
            </a:r>
            <a:r>
              <a:rPr lang="it" sz="1800">
                <a:solidFill>
                  <a:srgbClr val="666666"/>
                </a:solidFill>
              </a:rPr>
              <a:t> behind the second approach is that usually false defects have a very similar pattern of real defects, for this reason a specific binary classifier is used for trying to avoid the problem. Recognizing defects on good images strongly penalizes dice coefficient.</a:t>
            </a:r>
            <a:endParaRPr sz="1800">
              <a:solidFill>
                <a:srgbClr val="666666"/>
              </a:solidFill>
            </a:endParaRPr>
          </a:p>
        </p:txBody>
      </p:sp>
      <p:pic>
        <p:nvPicPr>
          <p:cNvPr id="96" name="Google Shape;96;p18"/>
          <p:cNvPicPr preferRelativeResize="0"/>
          <p:nvPr/>
        </p:nvPicPr>
        <p:blipFill>
          <a:blip r:embed="rId3">
            <a:alphaModFix/>
          </a:blip>
          <a:stretch>
            <a:fillRect/>
          </a:stretch>
        </p:blipFill>
        <p:spPr>
          <a:xfrm>
            <a:off x="1514050" y="2678375"/>
            <a:ext cx="5513149" cy="907500"/>
          </a:xfrm>
          <a:prstGeom prst="rect">
            <a:avLst/>
          </a:prstGeom>
          <a:noFill/>
          <a:ln>
            <a:noFill/>
          </a:ln>
        </p:spPr>
      </p:pic>
      <p:sp>
        <p:nvSpPr>
          <p:cNvPr id="97" name="Google Shape;97;p18"/>
          <p:cNvSpPr txBox="1"/>
          <p:nvPr/>
        </p:nvSpPr>
        <p:spPr>
          <a:xfrm>
            <a:off x="2952000" y="2391350"/>
            <a:ext cx="4075200" cy="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200"/>
              <a:t>Segmentation only: dice 0.0037</a:t>
            </a:r>
            <a:endParaRPr sz="1200"/>
          </a:p>
        </p:txBody>
      </p:sp>
      <p:pic>
        <p:nvPicPr>
          <p:cNvPr id="98" name="Google Shape;98;p18"/>
          <p:cNvPicPr preferRelativeResize="0"/>
          <p:nvPr/>
        </p:nvPicPr>
        <p:blipFill>
          <a:blip r:embed="rId4">
            <a:alphaModFix/>
          </a:blip>
          <a:stretch>
            <a:fillRect/>
          </a:stretch>
        </p:blipFill>
        <p:spPr>
          <a:xfrm>
            <a:off x="1514050" y="3905825"/>
            <a:ext cx="5513145" cy="907500"/>
          </a:xfrm>
          <a:prstGeom prst="rect">
            <a:avLst/>
          </a:prstGeom>
          <a:noFill/>
          <a:ln>
            <a:noFill/>
          </a:ln>
        </p:spPr>
      </p:pic>
      <p:sp>
        <p:nvSpPr>
          <p:cNvPr id="99" name="Google Shape;99;p18"/>
          <p:cNvSpPr txBox="1"/>
          <p:nvPr/>
        </p:nvSpPr>
        <p:spPr>
          <a:xfrm>
            <a:off x="2952000" y="3585875"/>
            <a:ext cx="4075200" cy="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200"/>
              <a:t>Complete pipeline:</a:t>
            </a:r>
            <a:r>
              <a:rPr lang="it" sz="1200"/>
              <a:t> dice 1.0</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Dataset</a:t>
            </a:r>
            <a:endParaRPr/>
          </a:p>
        </p:txBody>
      </p:sp>
      <p:sp>
        <p:nvSpPr>
          <p:cNvPr id="105" name="Google Shape;105;p19"/>
          <p:cNvSpPr txBox="1"/>
          <p:nvPr>
            <p:ph idx="1" type="body"/>
          </p:nvPr>
        </p:nvSpPr>
        <p:spPr>
          <a:xfrm>
            <a:off x="311700" y="1152475"/>
            <a:ext cx="8520600" cy="19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a:t>The dataset is composed of 12568 greyscale images of size 1600x256x3 and their corresponding defective masks.</a:t>
            </a:r>
            <a:endParaRPr/>
          </a:p>
          <a:p>
            <a:pPr indent="0" lvl="0" marL="0" rtl="0" algn="l">
              <a:spcBef>
                <a:spcPts val="1600"/>
              </a:spcBef>
              <a:spcAft>
                <a:spcPts val="1600"/>
              </a:spcAft>
              <a:buNone/>
            </a:pPr>
            <a:r>
              <a:rPr lang="it"/>
              <a:t>The dataset exhibits a fairly even distribution between defective (56%) and non-defective images (44%), but among the defective ones we can notice a strong imbalance between defect classes.</a:t>
            </a:r>
            <a:endParaRPr/>
          </a:p>
        </p:txBody>
      </p:sp>
      <p:pic>
        <p:nvPicPr>
          <p:cNvPr id="106" name="Google Shape;106;p19"/>
          <p:cNvPicPr preferRelativeResize="0"/>
          <p:nvPr/>
        </p:nvPicPr>
        <p:blipFill>
          <a:blip r:embed="rId3">
            <a:alphaModFix/>
          </a:blip>
          <a:stretch>
            <a:fillRect/>
          </a:stretch>
        </p:blipFill>
        <p:spPr>
          <a:xfrm>
            <a:off x="1076325" y="3196125"/>
            <a:ext cx="6991350" cy="1362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Segmentation implementation</a:t>
            </a:r>
            <a:endParaRPr/>
          </a:p>
        </p:txBody>
      </p:sp>
      <p:sp>
        <p:nvSpPr>
          <p:cNvPr id="112" name="Google Shape;11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a:solidFill>
                  <a:srgbClr val="666666"/>
                </a:solidFill>
              </a:rPr>
              <a:t>The semantic segmentation task is performed by a U-Net based model: the encoder part follows the EfficientNet-B3 architecture, while the decoder part, instead, is a classical U-Net expansion path.</a:t>
            </a:r>
            <a:endParaRPr>
              <a:solidFill>
                <a:srgbClr val="666666"/>
              </a:solidFill>
            </a:endParaRPr>
          </a:p>
          <a:p>
            <a:pPr indent="0" lvl="0" marL="0" rtl="0" algn="l">
              <a:spcBef>
                <a:spcPts val="1600"/>
              </a:spcBef>
              <a:spcAft>
                <a:spcPts val="0"/>
              </a:spcAft>
              <a:buClr>
                <a:schemeClr val="dk1"/>
              </a:buClr>
              <a:buSzPts val="1100"/>
              <a:buFont typeface="Arial"/>
              <a:buNone/>
            </a:pPr>
            <a:r>
              <a:rPr lang="it">
                <a:solidFill>
                  <a:srgbClr val="666666"/>
                </a:solidFill>
              </a:rPr>
              <a:t>Even if Softmax should be the straightforward choice for multiclass segmentation by definition, this means that I have to treat 'no Defect' pixels as a separate class altogether. In my opinion, this decision will stress even more the imbalanced data issue The usage of Sigmoid activation function, instead, brings the network to perform four </a:t>
            </a:r>
            <a:r>
              <a:rPr i="1" lang="it">
                <a:solidFill>
                  <a:srgbClr val="666666"/>
                </a:solidFill>
              </a:rPr>
              <a:t>“one vs all”</a:t>
            </a:r>
            <a:r>
              <a:rPr lang="it">
                <a:solidFill>
                  <a:srgbClr val="666666"/>
                </a:solidFill>
              </a:rPr>
              <a:t> independent decisions, whether that pixel belongs to the corresponding class or not.</a:t>
            </a:r>
            <a:endParaRPr>
              <a:solidFill>
                <a:srgbClr val="666666"/>
              </a:solidFill>
              <a:highlight>
                <a:srgbClr val="1E1E1E"/>
              </a:highlight>
              <a:latin typeface="Courier New"/>
              <a:ea typeface="Courier New"/>
              <a:cs typeface="Courier New"/>
              <a:sym typeface="Courier New"/>
            </a:endParaRPr>
          </a:p>
          <a:p>
            <a:pPr indent="0" lvl="0" marL="0" rtl="0" algn="l">
              <a:spcBef>
                <a:spcPts val="1600"/>
              </a:spcBef>
              <a:spcAft>
                <a:spcPts val="1600"/>
              </a:spcAft>
              <a:buNone/>
            </a:pPr>
            <a:r>
              <a:t/>
            </a:r>
            <a:endParaRPr>
              <a:solidFill>
                <a:srgbClr val="66666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a:t>Segmentation implementation</a:t>
            </a:r>
            <a:endParaRPr/>
          </a:p>
          <a:p>
            <a:pPr indent="0" lvl="0" marL="0" rtl="0" algn="l">
              <a:spcBef>
                <a:spcPts val="0"/>
              </a:spcBef>
              <a:spcAft>
                <a:spcPts val="0"/>
              </a:spcAft>
              <a:buNone/>
            </a:pPr>
            <a:r>
              <a:t/>
            </a:r>
            <a:endParaRPr/>
          </a:p>
        </p:txBody>
      </p:sp>
      <p:sp>
        <p:nvSpPr>
          <p:cNvPr id="118" name="Google Shape;11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it"/>
              <a:t>Multiple random crop of the input images ((5,256,384) , (5,256,512))</a:t>
            </a:r>
            <a:endParaRPr/>
          </a:p>
          <a:p>
            <a:pPr indent="-342900" lvl="0" marL="457200" rtl="0" algn="l">
              <a:spcBef>
                <a:spcPts val="0"/>
              </a:spcBef>
              <a:spcAft>
                <a:spcPts val="0"/>
              </a:spcAft>
              <a:buSzPts val="1800"/>
              <a:buChar char="●"/>
            </a:pPr>
            <a:r>
              <a:rPr lang="it"/>
              <a:t>Batch balanced in the defect classes</a:t>
            </a:r>
            <a:endParaRPr/>
          </a:p>
          <a:p>
            <a:pPr indent="-342900" lvl="0" marL="457200" rtl="0" algn="l">
              <a:spcBef>
                <a:spcPts val="0"/>
              </a:spcBef>
              <a:spcAft>
                <a:spcPts val="0"/>
              </a:spcAft>
              <a:buSzPts val="1800"/>
              <a:buChar char="●"/>
            </a:pPr>
            <a:r>
              <a:rPr lang="it"/>
              <a:t>Data augmentation (affine and color transformations)</a:t>
            </a:r>
            <a:endParaRPr/>
          </a:p>
          <a:p>
            <a:pPr indent="-342900" lvl="0" marL="457200" rtl="0" algn="l">
              <a:spcBef>
                <a:spcPts val="0"/>
              </a:spcBef>
              <a:spcAft>
                <a:spcPts val="0"/>
              </a:spcAft>
              <a:buSzPts val="1800"/>
              <a:buChar char="●"/>
            </a:pPr>
            <a:r>
              <a:rPr lang="it"/>
              <a:t>Balanced </a:t>
            </a:r>
            <a:r>
              <a:rPr i="1" lang="it"/>
              <a:t>bce_dice</a:t>
            </a:r>
            <a:r>
              <a:rPr lang="it"/>
              <a:t> loss for 70 epochs and then </a:t>
            </a:r>
            <a:r>
              <a:rPr i="1" lang="it"/>
              <a:t>Tversky </a:t>
            </a:r>
            <a:r>
              <a:rPr lang="it"/>
              <a:t>loss for other 40 epochs with alpha equal to 0.3</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it"/>
              <a:t>Adam optimizer with initial learning rate of 0.001, iteratively halved on plateaus</a:t>
            </a:r>
            <a:endParaRPr/>
          </a:p>
        </p:txBody>
      </p:sp>
      <p:pic>
        <p:nvPicPr>
          <p:cNvPr id="119" name="Google Shape;119;p21"/>
          <p:cNvPicPr preferRelativeResize="0"/>
          <p:nvPr/>
        </p:nvPicPr>
        <p:blipFill>
          <a:blip r:embed="rId3">
            <a:alphaModFix/>
          </a:blip>
          <a:stretch>
            <a:fillRect/>
          </a:stretch>
        </p:blipFill>
        <p:spPr>
          <a:xfrm>
            <a:off x="745425" y="3110376"/>
            <a:ext cx="3234599" cy="669450"/>
          </a:xfrm>
          <a:prstGeom prst="rect">
            <a:avLst/>
          </a:prstGeom>
          <a:noFill/>
          <a:ln>
            <a:noFill/>
          </a:ln>
        </p:spPr>
      </p:pic>
      <p:pic>
        <p:nvPicPr>
          <p:cNvPr id="120" name="Google Shape;120;p21"/>
          <p:cNvPicPr preferRelativeResize="0"/>
          <p:nvPr/>
        </p:nvPicPr>
        <p:blipFill>
          <a:blip r:embed="rId4">
            <a:alphaModFix/>
          </a:blip>
          <a:stretch>
            <a:fillRect/>
          </a:stretch>
        </p:blipFill>
        <p:spPr>
          <a:xfrm>
            <a:off x="4079175" y="2887975"/>
            <a:ext cx="4835874" cy="891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