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72" r:id="rId3"/>
    <p:sldId id="271" r:id="rId4"/>
    <p:sldId id="273" r:id="rId5"/>
    <p:sldId id="274" r:id="rId6"/>
    <p:sldId id="281" r:id="rId7"/>
    <p:sldId id="278" r:id="rId8"/>
    <p:sldId id="275" r:id="rId9"/>
    <p:sldId id="276" r:id="rId10"/>
    <p:sldId id="277" r:id="rId11"/>
    <p:sldId id="279" r:id="rId12"/>
    <p:sldId id="280" r:id="rId1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0"/>
  </p:normalViewPr>
  <p:slideViewPr>
    <p:cSldViewPr showGuides="1"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8E8C1-D19B-4948-8282-A4297E5D981A}" type="datetimeFigureOut">
              <a:rPr lang="it-IT" smtClean="0"/>
              <a:t>12/03/2014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BFE08-80E5-43EE-B815-7C5A01AB4D8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40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CE1AE8-7C21-4A1B-95F9-76D4806553C4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969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4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2000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4488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08132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0062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68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817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30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85718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31446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37" name="Picture 29" descr="BANDA ROSSA OPT BOLOGNA RAST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54775"/>
            <a:ext cx="9144000" cy="401638"/>
          </a:xfrm>
          <a:prstGeom prst="rect">
            <a:avLst/>
          </a:prstGeom>
          <a:noFill/>
        </p:spPr>
      </p:pic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8316913" y="6424613"/>
            <a:ext cx="0" cy="352425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u="sng">
              <a:solidFill>
                <a:srgbClr val="000000"/>
              </a:solidFill>
            </a:endParaRPr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>
            <a:off x="8316913" y="6092825"/>
            <a:ext cx="0" cy="360363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u="sng">
              <a:solidFill>
                <a:srgbClr val="000000"/>
              </a:solidFill>
            </a:endParaRPr>
          </a:p>
        </p:txBody>
      </p:sp>
      <p:pic>
        <p:nvPicPr>
          <p:cNvPr id="43033" name="Picture 25" descr="Alma-Mater TAGLIATO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207963"/>
            <a:ext cx="950009" cy="122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92075" y="0"/>
            <a:ext cx="0" cy="1440000"/>
          </a:xfrm>
          <a:prstGeom prst="line">
            <a:avLst/>
          </a:prstGeom>
          <a:noFill/>
          <a:ln w="1905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u="sng">
              <a:solidFill>
                <a:srgbClr val="000000"/>
              </a:solidFill>
            </a:endParaRP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0" y="1428736"/>
            <a:ext cx="8305800" cy="0"/>
          </a:xfrm>
          <a:prstGeom prst="line">
            <a:avLst/>
          </a:prstGeom>
          <a:noFill/>
          <a:ln w="38100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 u="sng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9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0" y="2636912"/>
            <a:ext cx="8929718" cy="1512168"/>
          </a:xfrm>
          <a:noFill/>
        </p:spPr>
        <p:txBody>
          <a:bodyPr/>
          <a:lstStyle/>
          <a:p>
            <a:r>
              <a:rPr lang="en-US" sz="3600" dirty="0"/>
              <a:t>A (very) brief introduction to </a:t>
            </a:r>
            <a:r>
              <a:rPr lang="en-US" sz="3600" dirty="0" smtClean="0"/>
              <a:t>PBS </a:t>
            </a:r>
            <a:endParaRPr lang="en-GB" sz="3600" b="1" i="1" dirty="0" smtClean="0"/>
          </a:p>
        </p:txBody>
      </p:sp>
      <p:sp>
        <p:nvSpPr>
          <p:cNvPr id="4100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0" y="4221088"/>
            <a:ext cx="9144000" cy="855546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it-IT" sz="2800" b="1" baseline="30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000" b="0" i="1" dirty="0" smtClean="0">
                <a:solidFill>
                  <a:srgbClr val="000000"/>
                </a:solidFill>
              </a:rPr>
              <a:t>Andrea Borghesi</a:t>
            </a:r>
          </a:p>
          <a:p>
            <a:pPr>
              <a:lnSpc>
                <a:spcPct val="80000"/>
              </a:lnSpc>
            </a:pPr>
            <a:endParaRPr lang="en-US" sz="2000" i="1" dirty="0" smtClean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sz="2000" b="0" i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09053"/>
      </p:ext>
    </p:extLst>
  </p:cSld>
  <p:clrMapOvr>
    <a:masterClrMapping/>
  </p:clrMapOvr>
  <p:transition spd="med" advTm="1931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tools /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Queue priority</a:t>
            </a:r>
          </a:p>
          <a:p>
            <a:pPr lvl="1"/>
            <a:r>
              <a:rPr lang="en-US" sz="1600" dirty="0"/>
              <a:t>Each queue can have a different </a:t>
            </a:r>
            <a:r>
              <a:rPr lang="en-US" sz="1600" dirty="0" smtClean="0"/>
              <a:t>priority</a:t>
            </a:r>
          </a:p>
          <a:p>
            <a:pPr lvl="1"/>
            <a:r>
              <a:rPr lang="en-US" sz="1600" dirty="0"/>
              <a:t>Queue priority can be used as a term in the job sorting </a:t>
            </a:r>
            <a:r>
              <a:rPr lang="en-US" sz="1600" dirty="0" smtClean="0"/>
              <a:t>formula</a:t>
            </a:r>
          </a:p>
          <a:p>
            <a:pPr lvl="1"/>
            <a:r>
              <a:rPr lang="en-US" sz="1600" dirty="0" smtClean="0"/>
              <a:t>Specify </a:t>
            </a:r>
            <a:r>
              <a:rPr lang="en-US" sz="1600" dirty="0"/>
              <a:t>order in which queues are examined when scheduling </a:t>
            </a:r>
            <a:r>
              <a:rPr lang="en-US" sz="1600" dirty="0" smtClean="0"/>
              <a:t>jobs</a:t>
            </a:r>
          </a:p>
          <a:p>
            <a:r>
              <a:rPr lang="en-US" sz="2000" dirty="0" smtClean="0"/>
              <a:t>Routing jobs</a:t>
            </a:r>
          </a:p>
          <a:p>
            <a:pPr lvl="1"/>
            <a:r>
              <a:rPr lang="en-US" sz="1600" dirty="0"/>
              <a:t>Routing jobs can involve collecting jobs so they don’t stray into the wrong queues, moving those jobs to the correct queues, and filtering which jobs are allowed into </a:t>
            </a:r>
            <a:r>
              <a:rPr lang="en-US" sz="1600" dirty="0" smtClean="0"/>
              <a:t>queues</a:t>
            </a:r>
          </a:p>
          <a:p>
            <a:pPr lvl="1"/>
            <a:r>
              <a:rPr lang="en-US" sz="1600" dirty="0" smtClean="0"/>
              <a:t>Routing queues and hooks are the main mechanisms to route jobs</a:t>
            </a:r>
          </a:p>
          <a:p>
            <a:pPr lvl="1"/>
            <a:r>
              <a:rPr lang="en-US" sz="1600" dirty="0" smtClean="0"/>
              <a:t>Filtering </a:t>
            </a:r>
            <a:r>
              <a:rPr lang="en-US" sz="1600" dirty="0"/>
              <a:t>methods to control which jobs are allowed into destination </a:t>
            </a:r>
            <a:r>
              <a:rPr lang="en-US" sz="1600" dirty="0" smtClean="0"/>
              <a:t>queues</a:t>
            </a:r>
            <a:r>
              <a:rPr lang="en-US" sz="1600" dirty="0"/>
              <a:t>, such as </a:t>
            </a:r>
            <a:r>
              <a:rPr lang="en-US" sz="1600" dirty="0" smtClean="0"/>
              <a:t>resource limits or access control limits</a:t>
            </a:r>
          </a:p>
          <a:p>
            <a:pPr lvl="1"/>
            <a:r>
              <a:rPr lang="en-US" sz="1600" dirty="0" smtClean="0"/>
              <a:t>Combination </a:t>
            </a:r>
            <a:r>
              <a:rPr lang="en-US" sz="1600" dirty="0"/>
              <a:t>of moving a job and “tagging” </a:t>
            </a:r>
            <a:r>
              <a:rPr lang="en-US" sz="1600" dirty="0" smtClean="0"/>
              <a:t>it (including </a:t>
            </a:r>
            <a:r>
              <a:rPr lang="en-US" sz="1600" dirty="0"/>
              <a:t>a special custom resource in the job’s resource </a:t>
            </a:r>
            <a:r>
              <a:rPr lang="en-US" sz="1600" dirty="0" smtClean="0"/>
              <a:t>request), </a:t>
            </a:r>
            <a:r>
              <a:rPr lang="en-US" sz="1600" dirty="0"/>
              <a:t>to route </a:t>
            </a:r>
            <a:r>
              <a:rPr lang="en-US" sz="1600" dirty="0" smtClean="0"/>
              <a:t>the job</a:t>
            </a:r>
          </a:p>
          <a:p>
            <a:r>
              <a:rPr lang="en-US" sz="2000" dirty="0" smtClean="0"/>
              <a:t>Sorting queues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657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Hooks /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hook is a block of Python code that PBS executes at certain events, for example, when a job is queued</a:t>
            </a:r>
          </a:p>
          <a:p>
            <a:r>
              <a:rPr lang="en-US" sz="2000" dirty="0"/>
              <a:t>Hooks that run before a job is received by an execution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1600" dirty="0" smtClean="0"/>
              <a:t>Queuing/modifying/moving </a:t>
            </a:r>
            <a:r>
              <a:rPr lang="en-US" sz="1600" dirty="0"/>
              <a:t>a </a:t>
            </a:r>
            <a:r>
              <a:rPr lang="en-US" sz="1600" dirty="0" smtClean="0"/>
              <a:t>job</a:t>
            </a:r>
          </a:p>
          <a:p>
            <a:r>
              <a:rPr lang="en-US" sz="2000" dirty="0"/>
              <a:t>Hooks that run after a job is received by an execution </a:t>
            </a:r>
            <a:r>
              <a:rPr lang="en-US" sz="2000" dirty="0" smtClean="0"/>
              <a:t>host</a:t>
            </a:r>
          </a:p>
          <a:p>
            <a:pPr lvl="1"/>
            <a:r>
              <a:rPr lang="en-US" sz="1600" dirty="0"/>
              <a:t>When a job is received by an execution host, </a:t>
            </a:r>
            <a:r>
              <a:rPr lang="en-US" sz="1600" dirty="0" smtClean="0"/>
              <a:t>just before/after executing/killing </a:t>
            </a:r>
            <a:r>
              <a:rPr lang="en-US" sz="1600" dirty="0"/>
              <a:t>a </a:t>
            </a:r>
            <a:r>
              <a:rPr lang="en-US" sz="1600" dirty="0" smtClean="0"/>
              <a:t>job</a:t>
            </a:r>
          </a:p>
          <a:p>
            <a:r>
              <a:rPr lang="en-US" sz="2000" dirty="0"/>
              <a:t>Hooks that are not directly related to a specific </a:t>
            </a:r>
            <a:r>
              <a:rPr lang="en-US" sz="2000" dirty="0" smtClean="0"/>
              <a:t>job</a:t>
            </a:r>
          </a:p>
          <a:p>
            <a:pPr lvl="1"/>
            <a:r>
              <a:rPr lang="en-US" sz="1600" dirty="0"/>
              <a:t>Submitting a PBS reservation, </a:t>
            </a:r>
            <a:r>
              <a:rPr lang="en-US" sz="1600" dirty="0" smtClean="0"/>
              <a:t>provisioning </a:t>
            </a:r>
            <a:r>
              <a:rPr lang="en-US" sz="1600" dirty="0"/>
              <a:t>a </a:t>
            </a:r>
            <a:r>
              <a:rPr lang="en-US" sz="1600" dirty="0" smtClean="0"/>
              <a:t>vnode</a:t>
            </a:r>
          </a:p>
          <a:p>
            <a:r>
              <a:rPr lang="en-US" sz="2000" dirty="0"/>
              <a:t>Each hook </a:t>
            </a:r>
            <a:r>
              <a:rPr lang="en-US" sz="2000" dirty="0" smtClean="0"/>
              <a:t>can</a:t>
            </a:r>
          </a:p>
          <a:p>
            <a:pPr lvl="1"/>
            <a:r>
              <a:rPr lang="en-US" sz="1600" dirty="0" smtClean="0"/>
              <a:t>Accept </a:t>
            </a:r>
            <a:r>
              <a:rPr lang="en-US" sz="1600" dirty="0"/>
              <a:t>(allow) or reject (prevent) the action that triggers it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M</a:t>
            </a:r>
            <a:r>
              <a:rPr lang="en-US" sz="1600" dirty="0" smtClean="0"/>
              <a:t>odify </a:t>
            </a:r>
            <a:r>
              <a:rPr lang="en-US" sz="1600" dirty="0"/>
              <a:t>the input parameters given for the </a:t>
            </a:r>
            <a:r>
              <a:rPr lang="en-US" sz="1600" dirty="0" smtClean="0"/>
              <a:t>action</a:t>
            </a:r>
          </a:p>
          <a:p>
            <a:pPr lvl="1"/>
            <a:r>
              <a:rPr lang="en-US" sz="1600" dirty="0" smtClean="0"/>
              <a:t>Make </a:t>
            </a:r>
            <a:r>
              <a:rPr lang="en-US" sz="1600" dirty="0"/>
              <a:t>calls to functions external to PBS</a:t>
            </a:r>
          </a:p>
        </p:txBody>
      </p:sp>
    </p:spTree>
    <p:extLst>
      <p:ext uri="{BB962C8B-B14F-4D97-AF65-F5344CB8AC3E}">
        <p14:creationId xmlns:p14="http://schemas.microsoft.com/office/powerpoint/2010/main" val="293383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 /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create a hook under UNIX/Linux, you must be </a:t>
            </a:r>
            <a:r>
              <a:rPr lang="en-US" sz="2000" u="sng" dirty="0" smtClean="0"/>
              <a:t>logged</a:t>
            </a:r>
            <a:r>
              <a:rPr lang="en-US" sz="2000" dirty="0" smtClean="0"/>
              <a:t> into the primary or secondary server host </a:t>
            </a:r>
            <a:r>
              <a:rPr lang="en-US" sz="2000" u="sng" dirty="0" smtClean="0"/>
              <a:t>as root</a:t>
            </a:r>
          </a:p>
          <a:p>
            <a:pPr marL="0" indent="0">
              <a:buNone/>
            </a:pPr>
            <a:endParaRPr lang="en-US" sz="2000" u="sng" dirty="0" smtClean="0"/>
          </a:p>
          <a:p>
            <a:r>
              <a:rPr lang="en-US" sz="2000" dirty="0" smtClean="0"/>
              <a:t>Hooks usage examples:</a:t>
            </a:r>
          </a:p>
          <a:p>
            <a:pPr lvl="1"/>
            <a:r>
              <a:rPr lang="en-US" sz="1600" dirty="0"/>
              <a:t>Route jobs into specific queues or between </a:t>
            </a:r>
            <a:r>
              <a:rPr lang="en-US" sz="1600" dirty="0" smtClean="0"/>
              <a:t>queues</a:t>
            </a:r>
          </a:p>
          <a:p>
            <a:pPr lvl="1"/>
            <a:r>
              <a:rPr lang="en-US" sz="1600" dirty="0"/>
              <a:t>Reject job submissions that do not specify a valid </a:t>
            </a:r>
            <a:r>
              <a:rPr lang="en-US" sz="1600" dirty="0" smtClean="0"/>
              <a:t>queue</a:t>
            </a:r>
          </a:p>
          <a:p>
            <a:pPr lvl="1"/>
            <a:r>
              <a:rPr lang="en-US" sz="1600" dirty="0"/>
              <a:t>Reject improperly specified </a:t>
            </a:r>
            <a:r>
              <a:rPr lang="en-US" sz="1600" dirty="0" smtClean="0"/>
              <a:t>jobs</a:t>
            </a:r>
          </a:p>
          <a:p>
            <a:pPr lvl="1"/>
            <a:r>
              <a:rPr lang="en-US" sz="1600" dirty="0"/>
              <a:t>Modify job resource </a:t>
            </a:r>
            <a:r>
              <a:rPr lang="en-US" sz="1600" dirty="0" smtClean="0"/>
              <a:t>requests</a:t>
            </a:r>
          </a:p>
          <a:p>
            <a:pPr lvl="1"/>
            <a:r>
              <a:rPr lang="en-US" sz="1600" dirty="0"/>
              <a:t>Reject jobs that could cause problems, based on the user and type of job that have caused previous </a:t>
            </a:r>
            <a:r>
              <a:rPr lang="en-US" sz="1600" dirty="0" smtClean="0"/>
              <a:t>problems</a:t>
            </a:r>
          </a:p>
          <a:p>
            <a:pPr lvl="1"/>
            <a:r>
              <a:rPr lang="en-US" sz="1600" dirty="0" smtClean="0"/>
              <a:t>Check </a:t>
            </a:r>
            <a:r>
              <a:rPr lang="en-US" sz="1600" dirty="0"/>
              <a:t>whether an entity has enough resources allocated to accept the </a:t>
            </a:r>
            <a:r>
              <a:rPr lang="en-US" sz="1600" dirty="0" smtClean="0"/>
              <a:t>job</a:t>
            </a:r>
          </a:p>
          <a:p>
            <a:pPr lvl="1"/>
            <a:r>
              <a:rPr lang="en-US" sz="1600" dirty="0" smtClean="0"/>
              <a:t>Modify job attributes and requested resources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14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sz="1800" b="1" dirty="0" smtClean="0"/>
              <a:t>Vnode</a:t>
            </a:r>
            <a:r>
              <a:rPr lang="en-US" sz="1800" dirty="0" smtClean="0"/>
              <a:t>: abstract object representing a set of resources which form a usable part of a machine</a:t>
            </a:r>
          </a:p>
          <a:p>
            <a:pPr lvl="1"/>
            <a:r>
              <a:rPr lang="en-US" sz="1600" dirty="0" smtClean="0"/>
              <a:t>This could be an entire host, or a nodeboard or a blade; single host can be made up of multiple vnodes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/>
              <a:t>A </a:t>
            </a:r>
            <a:r>
              <a:rPr lang="en-US" sz="1600" dirty="0"/>
              <a:t>vnode has some attributes and a state - the state defines if a vnode can accept and run </a:t>
            </a:r>
            <a:r>
              <a:rPr lang="en-US" sz="1600" dirty="0" smtClean="0"/>
              <a:t>jobs</a:t>
            </a:r>
          </a:p>
          <a:p>
            <a:r>
              <a:rPr lang="en-US" sz="1800" b="1" dirty="0" smtClean="0"/>
              <a:t>Host</a:t>
            </a:r>
            <a:r>
              <a:rPr lang="en-US" sz="1800" dirty="0" smtClean="0"/>
              <a:t>: a physical machine/node (i.e. the nodes from 1 to 64 which compose </a:t>
            </a:r>
            <a:r>
              <a:rPr lang="en-US" sz="1800" dirty="0" err="1" smtClean="0"/>
              <a:t>Eurora</a:t>
            </a:r>
            <a:r>
              <a:rPr lang="en-US" sz="1800" dirty="0" smtClean="0"/>
              <a:t> are hosts)</a:t>
            </a:r>
            <a:endParaRPr lang="en-US" sz="1800" b="1" dirty="0" smtClean="0"/>
          </a:p>
          <a:p>
            <a:r>
              <a:rPr lang="en-US" sz="1800" b="1" dirty="0" smtClean="0"/>
              <a:t>Chunk</a:t>
            </a:r>
            <a:r>
              <a:rPr lang="en-US" sz="1800" dirty="0" smtClean="0"/>
              <a:t>: a set of resources allocated as a unit to a job</a:t>
            </a:r>
          </a:p>
          <a:p>
            <a:pPr lvl="1"/>
            <a:r>
              <a:rPr lang="en-US" sz="1600" dirty="0"/>
              <a:t>Chunks cannot be split across hosts</a:t>
            </a:r>
            <a:endParaRPr lang="en-US" sz="1600" dirty="0" smtClean="0"/>
          </a:p>
          <a:p>
            <a:r>
              <a:rPr lang="en-US" sz="1800" b="1" dirty="0" smtClean="0"/>
              <a:t>Exec_vnode</a:t>
            </a:r>
            <a:r>
              <a:rPr lang="en-US" sz="1800" dirty="0" smtClean="0"/>
              <a:t>: List of chunks for the job</a:t>
            </a:r>
          </a:p>
          <a:p>
            <a:pPr lvl="1"/>
            <a:r>
              <a:rPr lang="en-US" sz="1600" dirty="0" smtClean="0"/>
              <a:t>Example - For a job which requested two chunks satisfied by resources from three vnodes, </a:t>
            </a:r>
            <a:r>
              <a:rPr lang="en-US" sz="1600" dirty="0" err="1" smtClean="0"/>
              <a:t>exec_vnode</a:t>
            </a:r>
            <a:r>
              <a:rPr lang="en-US" sz="1600" dirty="0" smtClean="0"/>
              <a:t>=(</a:t>
            </a:r>
            <a:r>
              <a:rPr lang="en-US" sz="1600" dirty="0" err="1" smtClean="0"/>
              <a:t>vnodeA:ncpus</a:t>
            </a:r>
            <a:r>
              <a:rPr lang="en-US" sz="1600" dirty="0" smtClean="0"/>
              <a:t>=</a:t>
            </a:r>
            <a:r>
              <a:rPr lang="en-US" sz="1600" dirty="0" err="1" smtClean="0"/>
              <a:t>N:mem</a:t>
            </a:r>
            <a:r>
              <a:rPr lang="en-US" sz="1600" dirty="0" smtClean="0"/>
              <a:t>=X)+(</a:t>
            </a:r>
            <a:r>
              <a:rPr lang="en-US" sz="1600" dirty="0" err="1" smtClean="0"/>
              <a:t>nodeB:ncpus</a:t>
            </a:r>
            <a:r>
              <a:rPr lang="en-US" sz="1600" dirty="0" smtClean="0"/>
              <a:t>=</a:t>
            </a:r>
            <a:r>
              <a:rPr lang="en-US" sz="1600" dirty="0" err="1" smtClean="0"/>
              <a:t>P:mem</a:t>
            </a:r>
            <a:r>
              <a:rPr lang="en-US" sz="1600" dirty="0" smtClean="0"/>
              <a:t>=</a:t>
            </a:r>
            <a:r>
              <a:rPr lang="en-US" sz="1600" dirty="0" err="1" smtClean="0"/>
              <a:t>Y+nodeC:mem</a:t>
            </a:r>
            <a:r>
              <a:rPr lang="en-US" sz="1600" dirty="0" smtClean="0"/>
              <a:t>=Z)</a:t>
            </a:r>
          </a:p>
          <a:p>
            <a:pPr lvl="0"/>
            <a:r>
              <a:rPr lang="en-US" sz="1800" b="1" dirty="0" smtClean="0">
                <a:solidFill>
                  <a:srgbClr val="000000"/>
                </a:solidFill>
              </a:rPr>
              <a:t>MoM</a:t>
            </a:r>
            <a:r>
              <a:rPr lang="en-US" sz="1800" dirty="0" smtClean="0">
                <a:solidFill>
                  <a:srgbClr val="000000"/>
                </a:solidFill>
              </a:rPr>
              <a:t>: a daemon that runs on each execution host and manages the jobs on that execution host</a:t>
            </a:r>
            <a:endParaRPr lang="en-US" sz="1800" b="1" dirty="0" smtClean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7597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PBS Queues</a:t>
            </a:r>
            <a:br>
              <a:rPr lang="en-US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When a job is submitted to PBS and accepted, it is placed in a queue</a:t>
            </a:r>
          </a:p>
          <a:p>
            <a:r>
              <a:rPr lang="en-US" sz="2000" i="1" dirty="0" smtClean="0"/>
              <a:t>Routing queues, </a:t>
            </a:r>
            <a:r>
              <a:rPr lang="en-US" sz="2000" dirty="0" smtClean="0"/>
              <a:t>used  to </a:t>
            </a:r>
            <a:r>
              <a:rPr lang="en-US" sz="2000" dirty="0"/>
              <a:t>move jobs to other </a:t>
            </a:r>
            <a:r>
              <a:rPr lang="en-US" sz="2000" dirty="0" smtClean="0"/>
              <a:t>queues</a:t>
            </a:r>
          </a:p>
          <a:p>
            <a:pPr lvl="1"/>
            <a:r>
              <a:rPr lang="en-US" sz="1600" dirty="0"/>
              <a:t>jobs cannot run from a routing queue</a:t>
            </a:r>
          </a:p>
          <a:p>
            <a:pPr lvl="1"/>
            <a:r>
              <a:rPr lang="en-US" sz="1600" dirty="0"/>
              <a:t>Whenever a job enters a routing queue, PBS immediately attempts to route the job to a </a:t>
            </a:r>
            <a:r>
              <a:rPr lang="en-US" sz="1600" dirty="0" smtClean="0"/>
              <a:t>destination queue</a:t>
            </a:r>
          </a:p>
          <a:p>
            <a:pPr lvl="1"/>
            <a:r>
              <a:rPr lang="en-US" sz="1600" dirty="0"/>
              <a:t>You can use resources to direct jobs to the desired queues</a:t>
            </a:r>
          </a:p>
          <a:p>
            <a:pPr lvl="1"/>
            <a:r>
              <a:rPr lang="en-US" sz="1600" dirty="0" smtClean="0"/>
              <a:t>Example: you </a:t>
            </a:r>
            <a:r>
              <a:rPr lang="en-US" sz="1600" dirty="0"/>
              <a:t>can set up queues for specific kinds of </a:t>
            </a:r>
            <a:r>
              <a:rPr lang="en-US" sz="1600" dirty="0" smtClean="0"/>
              <a:t>jobs (jobs </a:t>
            </a:r>
            <a:r>
              <a:rPr lang="en-US" sz="1600" dirty="0"/>
              <a:t>requesting very little </a:t>
            </a:r>
            <a:r>
              <a:rPr lang="en-US" sz="1600" dirty="0" smtClean="0"/>
              <a:t>memory, many cpus, </a:t>
            </a:r>
            <a:r>
              <a:rPr lang="en-US" sz="1600" dirty="0"/>
              <a:t>or a particular </a:t>
            </a:r>
            <a:r>
              <a:rPr lang="en-US" sz="1600" dirty="0" smtClean="0"/>
              <a:t>application), then you </a:t>
            </a:r>
            <a:r>
              <a:rPr lang="en-US" sz="1600" dirty="0"/>
              <a:t>can </a:t>
            </a:r>
            <a:r>
              <a:rPr lang="en-US" sz="1600" dirty="0" smtClean="0"/>
              <a:t>route </a:t>
            </a:r>
            <a:r>
              <a:rPr lang="en-US" sz="1600" dirty="0"/>
              <a:t>jobs to the </a:t>
            </a:r>
            <a:r>
              <a:rPr lang="en-US" sz="1600" dirty="0" smtClean="0"/>
              <a:t>appropriate queues</a:t>
            </a:r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i="1" dirty="0" smtClean="0"/>
              <a:t>Execution queues , </a:t>
            </a:r>
            <a:r>
              <a:rPr lang="en-US" sz="2000" dirty="0" smtClean="0"/>
              <a:t>used </a:t>
            </a:r>
            <a:r>
              <a:rPr lang="en-US" sz="2000" dirty="0"/>
              <a:t>as home for waiting or running </a:t>
            </a:r>
            <a:r>
              <a:rPr lang="en-US" sz="2000" dirty="0" smtClean="0"/>
              <a:t>jobs</a:t>
            </a:r>
          </a:p>
          <a:p>
            <a:pPr lvl="1"/>
            <a:r>
              <a:rPr lang="en-US" sz="1600" dirty="0" smtClean="0"/>
              <a:t>Advanced or standing reservation, dedicated time, (non)primetime, express, etc.</a:t>
            </a:r>
            <a:endParaRPr lang="en-US" sz="1600" dirty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3013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PBS resources represent things such as CPUs, memory, application licenses, switches, scratch space, and time. </a:t>
            </a:r>
            <a:endParaRPr lang="en-US" sz="2000" dirty="0" smtClean="0"/>
          </a:p>
          <a:p>
            <a:pPr lvl="1"/>
            <a:r>
              <a:rPr lang="en-US" sz="1600" dirty="0"/>
              <a:t>They can also represent whether or not something is </a:t>
            </a:r>
            <a:r>
              <a:rPr lang="en-US" sz="1600" dirty="0" smtClean="0"/>
              <a:t>true (ex. a machine dedicated to a project,..)</a:t>
            </a:r>
            <a:endParaRPr lang="en-US" sz="1600" dirty="0"/>
          </a:p>
          <a:p>
            <a:r>
              <a:rPr lang="en-US" sz="2000" dirty="0"/>
              <a:t>Jobs can request </a:t>
            </a:r>
            <a:r>
              <a:rPr lang="en-US" sz="2000" dirty="0" smtClean="0"/>
              <a:t>resources  then the </a:t>
            </a:r>
            <a:r>
              <a:rPr lang="en-US" sz="2000" dirty="0"/>
              <a:t>scheduler matches requested resources with available </a:t>
            </a:r>
            <a:r>
              <a:rPr lang="en-US" sz="2000" dirty="0" smtClean="0"/>
              <a:t>resources.</a:t>
            </a:r>
          </a:p>
          <a:p>
            <a:r>
              <a:rPr lang="en-US" sz="2000" dirty="0" smtClean="0"/>
              <a:t>2 main type of resources:</a:t>
            </a:r>
          </a:p>
          <a:p>
            <a:pPr lvl="1"/>
            <a:r>
              <a:rPr lang="en-US" sz="1600" dirty="0" smtClean="0"/>
              <a:t>Chunk/host level (cpus, memory, etc.)</a:t>
            </a:r>
          </a:p>
          <a:p>
            <a:pPr lvl="1"/>
            <a:r>
              <a:rPr lang="en-US" sz="1600" dirty="0" smtClean="0"/>
              <a:t>Job-wide/server/queue level (scratch space. walltime, etc.)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Custom </a:t>
            </a:r>
            <a:r>
              <a:rPr lang="en-US" sz="2000" dirty="0" smtClean="0"/>
              <a:t>resources - new resources created by users, jobs may request them and PBS can schedule on them</a:t>
            </a:r>
          </a:p>
        </p:txBody>
      </p:sp>
    </p:spTree>
    <p:extLst>
      <p:ext uri="{BB962C8B-B14F-4D97-AF65-F5344CB8AC3E}">
        <p14:creationId xmlns:p14="http://schemas.microsoft.com/office/powerpoint/2010/main" val="333663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PBS will always </a:t>
            </a:r>
            <a:r>
              <a:rPr lang="en-US" sz="2000" dirty="0"/>
              <a:t>places jobs where it finds the resources requested by the job. </a:t>
            </a:r>
            <a:endParaRPr lang="en-US" sz="2000" dirty="0" smtClean="0"/>
          </a:p>
          <a:p>
            <a:pPr lvl="1"/>
            <a:r>
              <a:rPr lang="en-US" sz="1600" dirty="0" smtClean="0"/>
              <a:t>PBS </a:t>
            </a:r>
            <a:r>
              <a:rPr lang="en-US" sz="1600" dirty="0"/>
              <a:t>will not place a job where that job would use more resources than </a:t>
            </a:r>
            <a:r>
              <a:rPr lang="en-US" sz="1600" dirty="0" smtClean="0"/>
              <a:t>it thinks </a:t>
            </a:r>
            <a:r>
              <a:rPr lang="en-US" sz="1600" dirty="0"/>
              <a:t>are </a:t>
            </a:r>
            <a:r>
              <a:rPr lang="en-US" sz="1600" dirty="0" smtClean="0"/>
              <a:t>available</a:t>
            </a:r>
          </a:p>
          <a:p>
            <a:r>
              <a:rPr lang="en-US" sz="2000" dirty="0"/>
              <a:t>The scheduler (</a:t>
            </a:r>
            <a:r>
              <a:rPr lang="en-US" sz="2000" i="1" dirty="0" err="1"/>
              <a:t>pbs_sched</a:t>
            </a:r>
            <a:r>
              <a:rPr lang="en-US" sz="2000" dirty="0"/>
              <a:t>) implements scheduling </a:t>
            </a:r>
            <a:r>
              <a:rPr lang="en-US" sz="2000" dirty="0" smtClean="0"/>
              <a:t>policy. </a:t>
            </a:r>
          </a:p>
          <a:p>
            <a:pPr lvl="1"/>
            <a:r>
              <a:rPr lang="en-US" sz="1600" dirty="0" smtClean="0"/>
              <a:t>The scheduler communicates with the MoMs to query the state of host-level resources and with the Server to learn about the availability of jobs to execute and the state of server-level resources. </a:t>
            </a:r>
          </a:p>
          <a:p>
            <a:r>
              <a:rPr lang="en-US" sz="2000" dirty="0" smtClean="0"/>
              <a:t>Job </a:t>
            </a:r>
            <a:r>
              <a:rPr lang="en-US" sz="2000" dirty="0"/>
              <a:t>prioritization </a:t>
            </a:r>
            <a:endParaRPr lang="en-US" sz="2000" dirty="0" smtClean="0"/>
          </a:p>
          <a:p>
            <a:pPr lvl="1"/>
            <a:r>
              <a:rPr lang="en-US" sz="1600" dirty="0" smtClean="0"/>
              <a:t>Any technique used to </a:t>
            </a:r>
            <a:r>
              <a:rPr lang="en-US" sz="1600" dirty="0"/>
              <a:t>come up with a ranking of each job’s relative </a:t>
            </a:r>
            <a:r>
              <a:rPr lang="en-US" sz="1600" dirty="0" smtClean="0"/>
              <a:t>importance</a:t>
            </a:r>
          </a:p>
          <a:p>
            <a:pPr lvl="1"/>
            <a:r>
              <a:rPr lang="en-US" sz="1600" dirty="0" smtClean="0"/>
              <a:t>Execution priority and preemption priority</a:t>
            </a:r>
          </a:p>
          <a:p>
            <a:r>
              <a:rPr lang="en-US" sz="2000" dirty="0" smtClean="0"/>
              <a:t>Queue based mechanisms </a:t>
            </a:r>
          </a:p>
          <a:p>
            <a:pPr lvl="1"/>
            <a:r>
              <a:rPr lang="en-US" sz="1600" dirty="0"/>
              <a:t>Using queues order to affect order of </a:t>
            </a:r>
            <a:r>
              <a:rPr lang="en-US" sz="1600" dirty="0" smtClean="0"/>
              <a:t>consideration, special queues (express, reservations, etc.)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779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Scheduler Overview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68760"/>
            <a:ext cx="7128792" cy="5328592"/>
          </a:xfrm>
        </p:spPr>
      </p:pic>
    </p:spTree>
    <p:extLst>
      <p:ext uri="{BB962C8B-B14F-4D97-AF65-F5344CB8AC3E}">
        <p14:creationId xmlns:p14="http://schemas.microsoft.com/office/powerpoint/2010/main" val="389545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tools /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When the scheduler examines jobs, either at the whole complex or within a queue, it gives each job an execution priority, and then uses this job execution priority to select which job(s) to run</a:t>
            </a:r>
          </a:p>
          <a:p>
            <a:pPr lvl="1"/>
            <a:r>
              <a:rPr lang="en-US" sz="1600" dirty="0" smtClean="0"/>
              <a:t>Job might also be grouped by class, i.e. non-special jobs, reservation, express, starving jobs, etc.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err="1" smtClean="0"/>
              <a:t>Fairshare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Method </a:t>
            </a:r>
            <a:r>
              <a:rPr lang="en-US" sz="1600" dirty="0"/>
              <a:t>for ordering the start times of jobs based on two things: how a site's resources are apportioned, and the resource usage history of site members </a:t>
            </a:r>
            <a:endParaRPr lang="en-US" sz="1600" dirty="0" smtClean="0"/>
          </a:p>
          <a:p>
            <a:pPr lvl="1"/>
            <a:r>
              <a:rPr lang="en-US" sz="1600" dirty="0" smtClean="0"/>
              <a:t>Ensures </a:t>
            </a:r>
            <a:r>
              <a:rPr lang="en-US" sz="1600" dirty="0"/>
              <a:t>that jobs are run in the order of how deserving they </a:t>
            </a:r>
            <a:r>
              <a:rPr lang="en-US" sz="1600" dirty="0" smtClean="0"/>
              <a:t>are</a:t>
            </a:r>
          </a:p>
          <a:p>
            <a:pPr lvl="1"/>
            <a:r>
              <a:rPr lang="en-US" sz="1600" dirty="0"/>
              <a:t>The scheduler performs the </a:t>
            </a:r>
            <a:r>
              <a:rPr lang="en-US" sz="1600" dirty="0" err="1"/>
              <a:t>fairshare</a:t>
            </a:r>
            <a:r>
              <a:rPr lang="en-US" sz="1600" dirty="0"/>
              <a:t> calculations each scheduling cycle</a:t>
            </a:r>
            <a:endParaRPr lang="en-US" sz="1600" dirty="0" smtClean="0"/>
          </a:p>
          <a:p>
            <a:pPr lvl="1"/>
            <a:r>
              <a:rPr lang="en-US" sz="1600" dirty="0" smtClean="0"/>
              <a:t>Can </a:t>
            </a:r>
            <a:r>
              <a:rPr lang="en-US" sz="1600" dirty="0"/>
              <a:t>be enabled/disabled; </a:t>
            </a:r>
            <a:r>
              <a:rPr lang="en-US" sz="1600" dirty="0" smtClean="0"/>
              <a:t>if enabled</a:t>
            </a:r>
            <a:r>
              <a:rPr lang="en-US" sz="1600" dirty="0"/>
              <a:t>, all jobs have </a:t>
            </a:r>
            <a:r>
              <a:rPr lang="en-US" sz="1600" dirty="0" err="1"/>
              <a:t>fairshare</a:t>
            </a:r>
            <a:r>
              <a:rPr lang="en-US" sz="1600" dirty="0"/>
              <a:t> applied to them and there is no exemption from </a:t>
            </a:r>
            <a:r>
              <a:rPr lang="en-US" sz="1600" dirty="0" err="1"/>
              <a:t>fairshare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895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tools /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Associating </a:t>
            </a:r>
            <a:r>
              <a:rPr lang="en-US" sz="2000" dirty="0"/>
              <a:t>vnodes with </a:t>
            </a:r>
            <a:r>
              <a:rPr lang="en-US" sz="2000" dirty="0" smtClean="0"/>
              <a:t>queues</a:t>
            </a:r>
          </a:p>
          <a:p>
            <a:pPr lvl="1"/>
            <a:r>
              <a:rPr lang="en-US" sz="1600" dirty="0"/>
              <a:t>When a vnode is associated with a queue, that means it accepts jobs from that queue </a:t>
            </a:r>
            <a:r>
              <a:rPr lang="en-US" sz="1600" dirty="0" smtClean="0"/>
              <a:t>only</a:t>
            </a:r>
          </a:p>
          <a:p>
            <a:r>
              <a:rPr lang="en-US" sz="2000" dirty="0" smtClean="0"/>
              <a:t>Backfilling</a:t>
            </a:r>
          </a:p>
          <a:p>
            <a:pPr lvl="1"/>
            <a:r>
              <a:rPr lang="en-US" sz="1600" dirty="0"/>
              <a:t>fitting smaller jobs around the higher-priority jobs that the scheduler is going to run next </a:t>
            </a:r>
            <a:r>
              <a:rPr lang="en-US" sz="1600" dirty="0" smtClean="0"/>
              <a:t>in such a way that </a:t>
            </a:r>
            <a:r>
              <a:rPr lang="en-US" sz="1600" dirty="0"/>
              <a:t>the higher-priority jobs are not </a:t>
            </a:r>
            <a:r>
              <a:rPr lang="en-US" sz="1600" dirty="0" smtClean="0"/>
              <a:t>delayed</a:t>
            </a:r>
          </a:p>
          <a:p>
            <a:r>
              <a:rPr lang="en-US" sz="2000" dirty="0" smtClean="0"/>
              <a:t>Examine </a:t>
            </a:r>
            <a:r>
              <a:rPr lang="en-US" sz="2000" dirty="0"/>
              <a:t>jobs queue by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1600" dirty="0"/>
              <a:t>When the scheduler examines waiting jobs, it can either consider all of the jobs in the complex as a whole, or it can consider jobs queue by queue; when considering jobs queue by queue, the scheduler runs all the jobs it can from the first queue before examining the jobs in the next queue, and so </a:t>
            </a:r>
            <a:r>
              <a:rPr lang="en-US" sz="1600" dirty="0" smtClean="0"/>
              <a:t>on</a:t>
            </a:r>
          </a:p>
          <a:p>
            <a:r>
              <a:rPr lang="en-US" sz="2000" dirty="0" smtClean="0"/>
              <a:t>Organizing </a:t>
            </a:r>
            <a:r>
              <a:rPr lang="en-US" sz="2000" dirty="0"/>
              <a:t>job </a:t>
            </a:r>
            <a:r>
              <a:rPr lang="en-US" sz="2000" dirty="0" smtClean="0"/>
              <a:t>chunks</a:t>
            </a:r>
          </a:p>
          <a:p>
            <a:pPr lvl="1"/>
            <a:r>
              <a:rPr lang="en-US" sz="1600" dirty="0" smtClean="0"/>
              <a:t>Specify </a:t>
            </a:r>
            <a:r>
              <a:rPr lang="en-US" sz="1600" dirty="0"/>
              <a:t>how job chunks should be organized onto hosts or vnodes</a:t>
            </a:r>
          </a:p>
        </p:txBody>
      </p:sp>
    </p:spTree>
    <p:extLst>
      <p:ext uri="{BB962C8B-B14F-4D97-AF65-F5344CB8AC3E}">
        <p14:creationId xmlns:p14="http://schemas.microsoft.com/office/powerpoint/2010/main" val="108108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tools /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Custom resources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custom resources as tags that you attach to jobs in order to help schedule the </a:t>
            </a:r>
            <a:r>
              <a:rPr lang="en-US" sz="1600" dirty="0" smtClean="0"/>
              <a:t>jobs</a:t>
            </a:r>
          </a:p>
          <a:p>
            <a:pPr lvl="1"/>
            <a:r>
              <a:rPr lang="en-US" sz="1600" dirty="0" smtClean="0"/>
              <a:t>Assign custom resources to jobs through routing them to special queues which set default values or hooks</a:t>
            </a:r>
          </a:p>
          <a:p>
            <a:pPr lvl="1"/>
            <a:r>
              <a:rPr lang="en-US" sz="1600" dirty="0" smtClean="0"/>
              <a:t>Use </a:t>
            </a:r>
            <a:r>
              <a:rPr lang="en-US" sz="1600" dirty="0"/>
              <a:t>custom resources to represent arbitrary </a:t>
            </a:r>
            <a:r>
              <a:rPr lang="en-US" sz="1600" dirty="0" smtClean="0"/>
              <a:t>elements like </a:t>
            </a:r>
            <a:r>
              <a:rPr lang="en-US" sz="1600" dirty="0"/>
              <a:t>projects</a:t>
            </a:r>
            <a:endParaRPr lang="en-US" sz="1600" dirty="0" smtClean="0"/>
          </a:p>
          <a:p>
            <a:pPr lvl="1"/>
            <a:r>
              <a:rPr lang="en-US" sz="1600" dirty="0" smtClean="0"/>
              <a:t>Use custom resources as coefficients in the job sorting formula</a:t>
            </a:r>
          </a:p>
          <a:p>
            <a:r>
              <a:rPr lang="en-US" sz="2000" dirty="0" smtClean="0"/>
              <a:t>Job sorting formula</a:t>
            </a:r>
          </a:p>
          <a:p>
            <a:pPr lvl="1"/>
            <a:r>
              <a:rPr lang="en-US" sz="1600" dirty="0"/>
              <a:t>When the scheduler sorts jobs according to the formula, it computes a priority for each </a:t>
            </a:r>
            <a:r>
              <a:rPr lang="en-US" sz="1600" dirty="0" smtClean="0"/>
              <a:t>job</a:t>
            </a:r>
            <a:r>
              <a:rPr lang="en-US" sz="1600" dirty="0"/>
              <a:t> - sort jobs at the finest-granularity </a:t>
            </a:r>
            <a:r>
              <a:rPr lang="en-US" sz="1600" dirty="0" smtClean="0"/>
              <a:t>level</a:t>
            </a:r>
          </a:p>
          <a:p>
            <a:pPr lvl="1"/>
            <a:r>
              <a:rPr lang="en-US" sz="1600" dirty="0"/>
              <a:t>Only one formula is used to prioritize all </a:t>
            </a:r>
            <a:r>
              <a:rPr lang="en-US" sz="1600" dirty="0" smtClean="0"/>
              <a:t>jobs</a:t>
            </a:r>
          </a:p>
          <a:p>
            <a:pPr lvl="1"/>
            <a:r>
              <a:rPr lang="en-US" sz="1600" dirty="0"/>
              <a:t>At each scheduling cycle, the formula is applied to all jobs, regardless of when they were submitted</a:t>
            </a:r>
            <a:endParaRPr lang="en-US" sz="1600" dirty="0" smtClean="0"/>
          </a:p>
          <a:p>
            <a:pPr lvl="1"/>
            <a:r>
              <a:rPr lang="en-US" sz="1600" dirty="0" smtClean="0"/>
              <a:t>All </a:t>
            </a:r>
            <a:r>
              <a:rPr lang="en-US" sz="1600" dirty="0"/>
              <a:t>variables and coefficients in the formula must be resources</a:t>
            </a:r>
          </a:p>
        </p:txBody>
      </p:sp>
    </p:spTree>
    <p:extLst>
      <p:ext uri="{BB962C8B-B14F-4D97-AF65-F5344CB8AC3E}">
        <p14:creationId xmlns:p14="http://schemas.microsoft.com/office/powerpoint/2010/main" val="1050010013"/>
      </p:ext>
    </p:extLst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1242</Words>
  <Application>Microsoft Office PowerPoint</Application>
  <PresentationFormat>On-screen Show (4:3)</PresentationFormat>
  <Paragraphs>106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1_Struttura predefinita</vt:lpstr>
      <vt:lpstr>A (very) brief introduction to PBS </vt:lpstr>
      <vt:lpstr>PBS terminology</vt:lpstr>
      <vt:lpstr>PBS Queues </vt:lpstr>
      <vt:lpstr>PBS resources</vt:lpstr>
      <vt:lpstr>PBS Scheduling</vt:lpstr>
      <vt:lpstr>Scheduler Overview</vt:lpstr>
      <vt:lpstr>Scheduling tools / 1</vt:lpstr>
      <vt:lpstr>Scheduling tools / 2</vt:lpstr>
      <vt:lpstr>Scheduling tools / 3</vt:lpstr>
      <vt:lpstr>Scheduling tools / 4</vt:lpstr>
      <vt:lpstr>Hooks / 1</vt:lpstr>
      <vt:lpstr>Hooks /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Bartolini</dc:creator>
  <cp:lastModifiedBy>Andrea Borghesi</cp:lastModifiedBy>
  <cp:revision>101</cp:revision>
  <dcterms:created xsi:type="dcterms:W3CDTF">2013-07-24T10:54:32Z</dcterms:created>
  <dcterms:modified xsi:type="dcterms:W3CDTF">2014-03-12T17:03:46Z</dcterms:modified>
</cp:coreProperties>
</file>