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tags/tag10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heme/theme9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9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771" r:id="rId5"/>
    <p:sldMasterId id="2147483672" r:id="rId6"/>
    <p:sldMasterId id="2147483684" r:id="rId7"/>
    <p:sldMasterId id="2147483696" r:id="rId8"/>
    <p:sldMasterId id="2147483715" r:id="rId9"/>
    <p:sldMasterId id="2147483786" r:id="rId10"/>
    <p:sldMasterId id="2147483800" r:id="rId11"/>
  </p:sldMasterIdLst>
  <p:notesMasterIdLst>
    <p:notesMasterId r:id="rId22"/>
  </p:notesMasterIdLst>
  <p:sldIdLst>
    <p:sldId id="9074" r:id="rId12"/>
    <p:sldId id="2146846261" r:id="rId13"/>
    <p:sldId id="2146846808" r:id="rId14"/>
    <p:sldId id="2146846262" r:id="rId15"/>
    <p:sldId id="2146846809" r:id="rId16"/>
    <p:sldId id="2146846803" r:id="rId17"/>
    <p:sldId id="2146846807" r:id="rId18"/>
    <p:sldId id="2146846806" r:id="rId19"/>
    <p:sldId id="2146846804" r:id="rId20"/>
    <p:sldId id="9079" r:id="rId21"/>
  </p:sldIdLst>
  <p:sldSz cx="12192000" cy="6858000"/>
  <p:notesSz cx="6788150" cy="9923463"/>
  <p:custDataLst>
    <p:tags r:id="rId2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C9E3CD3-B14D-4B8C-BA3D-D51186FF5C81}">
          <p14:sldIdLst>
            <p14:sldId id="9074"/>
            <p14:sldId id="2146846261"/>
            <p14:sldId id="2146846808"/>
            <p14:sldId id="2146846262"/>
            <p14:sldId id="2146846809"/>
            <p14:sldId id="2146846803"/>
            <p14:sldId id="2146846807"/>
            <p14:sldId id="2146846806"/>
            <p14:sldId id="2146846804"/>
            <p14:sldId id="90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ssa, Erika (Bip)" initials="SE(" lastIdx="1" clrIdx="0">
    <p:extLst>
      <p:ext uri="{19B8F6BF-5375-455C-9EA6-DF929625EA0E}">
        <p15:presenceInfo xmlns:p15="http://schemas.microsoft.com/office/powerpoint/2012/main" userId="S::erika.scossa@mail-bip.com::ed758ab0-fc69-4f40-8ceb-9958620753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E13514"/>
    <a:srgbClr val="EF4124"/>
    <a:srgbClr val="D63A1F"/>
    <a:srgbClr val="940905"/>
    <a:srgbClr val="B20905"/>
    <a:srgbClr val="E23416"/>
    <a:srgbClr val="C8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118A5-B471-419D-90CA-AF8A3440136F}" v="1189" vWet="1191" dt="2023-07-03T15:45:43.717"/>
    <p1510:client id="{89183845-4DE9-4F53-ACC7-C9D3631562A9}" v="2586" dt="2023-07-03T15:47:51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gedispa-my.sharepoint.com/personal/m_angelino_gedidigital_it/Documents/AnalisiPLAD_radiodeeja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Vendite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BA-C841-97DA-94E3E327A3F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BA-C841-97DA-94E3E327A3F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BA-C841-97DA-94E3E327A3F1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BA-C841-97DA-94E3E327A3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06109D-8D83-934C-AA85-C0BE58667E26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BA-C841-97DA-94E3E327A3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D8C085-733B-5A4B-B970-B8F42EF0D211}" type="PERCENTAGE">
                      <a:rPr lang="en-US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BA-C841-97DA-94E3E327A3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4D3562-2146-C443-BB2D-75EEF009BF3F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BA-C841-97DA-94E3E327A3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B97D81-35C0-F045-B589-B59ADBE705CC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BA-C841-97DA-94E3E327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A-C841-97DA-94E3E327A3F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Reach - IG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ReachIG!$B$2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ReachIG!$A$3:$A$4</c:f>
              <c:strCache>
                <c:ptCount val="2"/>
                <c:pt idx="0">
                  <c:v>Pre PLAD</c:v>
                </c:pt>
                <c:pt idx="1">
                  <c:v>Post PLAD</c:v>
                </c:pt>
              </c:strCache>
            </c:strRef>
          </c:cat>
          <c:val>
            <c:numRef>
              <c:f>ReachIG!$B$3:$B$4</c:f>
              <c:numCache>
                <c:formatCode>_-* #,##0_-;\-* #,##0_-;_-* "-"??_-;_-@_-</c:formatCode>
                <c:ptCount val="2"/>
                <c:pt idx="0">
                  <c:v>2510789</c:v>
                </c:pt>
                <c:pt idx="1">
                  <c:v>2543593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8-44C2-8276-0E56D1C8A483}"/>
            </c:ext>
          </c:extLst>
        </c:ser>
        <c:ser>
          <c:idx val="1"/>
          <c:order val="1"/>
          <c:tx>
            <c:strRef>
              <c:f>ReachIG!$C$2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ReachIG!$A$3:$A$4</c:f>
              <c:strCache>
                <c:ptCount val="2"/>
                <c:pt idx="0">
                  <c:v>Pre PLAD</c:v>
                </c:pt>
                <c:pt idx="1">
                  <c:v>Post PLAD</c:v>
                </c:pt>
              </c:strCache>
            </c:strRef>
          </c:cat>
          <c:val>
            <c:numRef>
              <c:f>ReachIG!$C$3:$C$4</c:f>
              <c:numCache>
                <c:formatCode>_-* #,##0_-;\-* #,##0_-;_-* "-"??_-;_-@_-</c:formatCode>
                <c:ptCount val="2"/>
                <c:pt idx="0">
                  <c:v>3292232</c:v>
                </c:pt>
                <c:pt idx="1">
                  <c:v>3723488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8-44C2-8276-0E56D1C8A4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328368"/>
        <c:axId val="112328848"/>
      </c:barChart>
      <c:catAx>
        <c:axId val="11232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328848"/>
        <c:crosses val="autoZero"/>
        <c:auto val="1"/>
        <c:lblAlgn val="ctr"/>
        <c:lblOffset val="100"/>
        <c:noMultiLvlLbl val="0"/>
      </c:catAx>
      <c:valAx>
        <c:axId val="11232884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123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/>
              <a:t>Download iOS</a:t>
            </a:r>
            <a:endParaRPr lang="it-IT" sz="1400" b="1" i="0" u="none" strike="noStrike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'radio_deejay-download_totali-20'!$N$4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'radio_deejay-download_totali-20'!$M$5:$M$7</c:f>
              <c:strCache>
                <c:ptCount val="3"/>
                <c:pt idx="0">
                  <c:v>PrePLAD</c:v>
                </c:pt>
                <c:pt idx="1">
                  <c:v>PLAD</c:v>
                </c:pt>
                <c:pt idx="2">
                  <c:v>PostPLAD</c:v>
                </c:pt>
              </c:strCache>
            </c:strRef>
          </c:cat>
          <c:val>
            <c:numRef>
              <c:f>'radio_deejay-download_totali-20'!$N$5:$N$7</c:f>
              <c:numCache>
                <c:formatCode>0</c:formatCode>
                <c:ptCount val="3"/>
                <c:pt idx="0">
                  <c:v>221.57142857142858</c:v>
                </c:pt>
                <c:pt idx="1">
                  <c:v>248.25</c:v>
                </c:pt>
                <c:pt idx="2">
                  <c:v>216.57142857142858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5-4221-9630-73EC9750560E}"/>
            </c:ext>
          </c:extLst>
        </c:ser>
        <c:ser>
          <c:idx val="1"/>
          <c:order val="1"/>
          <c:tx>
            <c:strRef>
              <c:f>'radio_deejay-download_totali-20'!$O$4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'radio_deejay-download_totali-20'!$M$5:$M$7</c:f>
              <c:strCache>
                <c:ptCount val="3"/>
                <c:pt idx="0">
                  <c:v>PrePLAD</c:v>
                </c:pt>
                <c:pt idx="1">
                  <c:v>PLAD</c:v>
                </c:pt>
                <c:pt idx="2">
                  <c:v>PostPLAD</c:v>
                </c:pt>
              </c:strCache>
            </c:strRef>
          </c:cat>
          <c:val>
            <c:numRef>
              <c:f>'radio_deejay-download_totali-20'!$O$5:$O$7</c:f>
              <c:numCache>
                <c:formatCode>General</c:formatCode>
                <c:ptCount val="3"/>
                <c:pt idx="0">
                  <c:v>238</c:v>
                </c:pt>
                <c:pt idx="1">
                  <c:v>223</c:v>
                </c:pt>
                <c:pt idx="2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5-4221-9630-73EC975056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5731648"/>
        <c:axId val="1205732128"/>
      </c:barChart>
      <c:catAx>
        <c:axId val="120573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5732128"/>
        <c:crosses val="autoZero"/>
        <c:auto val="1"/>
        <c:lblAlgn val="ctr"/>
        <c:lblOffset val="100"/>
        <c:noMultiLvlLbl val="0"/>
      </c:catAx>
      <c:valAx>
        <c:axId val="1205732128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20573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/>
              <a:t>Download Android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'radio_deejay-download_totali-20'!$N$10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'radio_deejay-download_totali-20'!$M$11:$M$13</c:f>
              <c:strCache>
                <c:ptCount val="3"/>
                <c:pt idx="0">
                  <c:v>PrePLAD</c:v>
                </c:pt>
                <c:pt idx="1">
                  <c:v>PLAD</c:v>
                </c:pt>
                <c:pt idx="2">
                  <c:v>PostPLAD</c:v>
                </c:pt>
              </c:strCache>
            </c:strRef>
          </c:cat>
          <c:val>
            <c:numRef>
              <c:f>'radio_deejay-download_totali-20'!$N$11:$N$13</c:f>
              <c:numCache>
                <c:formatCode>0</c:formatCode>
                <c:ptCount val="3"/>
                <c:pt idx="0">
                  <c:v>570.57142857142856</c:v>
                </c:pt>
                <c:pt idx="1">
                  <c:v>587.25</c:v>
                </c:pt>
                <c:pt idx="2">
                  <c:v>563.71428571428567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72-4553-97D9-6B9C069F2CD0}"/>
            </c:ext>
          </c:extLst>
        </c:ser>
        <c:ser>
          <c:idx val="1"/>
          <c:order val="1"/>
          <c:tx>
            <c:strRef>
              <c:f>'radio_deejay-download_totali-20'!$O$10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'radio_deejay-download_totali-20'!$M$11:$M$13</c:f>
              <c:strCache>
                <c:ptCount val="3"/>
                <c:pt idx="0">
                  <c:v>PrePLAD</c:v>
                </c:pt>
                <c:pt idx="1">
                  <c:v>PLAD</c:v>
                </c:pt>
                <c:pt idx="2">
                  <c:v>PostPLAD</c:v>
                </c:pt>
              </c:strCache>
            </c:strRef>
          </c:cat>
          <c:val>
            <c:numRef>
              <c:f>'radio_deejay-download_totali-20'!$O$11:$O$13</c:f>
              <c:numCache>
                <c:formatCode>General</c:formatCode>
                <c:ptCount val="3"/>
                <c:pt idx="0">
                  <c:v>546</c:v>
                </c:pt>
                <c:pt idx="1">
                  <c:v>513</c:v>
                </c:pt>
                <c:pt idx="2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72-4553-97D9-6B9C069F2C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6583856"/>
        <c:axId val="1226575696"/>
      </c:barChart>
      <c:catAx>
        <c:axId val="12265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26575696"/>
        <c:crosses val="autoZero"/>
        <c:auto val="1"/>
        <c:lblAlgn val="ctr"/>
        <c:lblOffset val="100"/>
        <c:noMultiLvlLbl val="0"/>
      </c:catAx>
      <c:valAx>
        <c:axId val="122657569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2265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DatiAndrea!$C$49</c:f>
              <c:strCache>
                <c:ptCount val="1"/>
                <c:pt idx="0">
                  <c:v>APP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DatiAndrea!$B$50:$B$52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DatiAndrea!$C$50:$C$52</c:f>
              <c:numCache>
                <c:formatCode>_-* #,##0_-;\-* #,##0_-;_-* "-"??_-;_-@_-</c:formatCode>
                <c:ptCount val="3"/>
                <c:pt idx="0">
                  <c:v>64404.428571428572</c:v>
                </c:pt>
                <c:pt idx="1">
                  <c:v>58582.5</c:v>
                </c:pt>
                <c:pt idx="2">
                  <c:v>60265.285714285717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D-4626-9D96-9D5A9BE43F03}"/>
            </c:ext>
          </c:extLst>
        </c:ser>
        <c:ser>
          <c:idx val="1"/>
          <c:order val="1"/>
          <c:tx>
            <c:strRef>
              <c:f>DatiAndrea!$D$49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DatiAndrea!$B$50:$B$52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DatiAndrea!$D$50:$D$52</c:f>
              <c:numCache>
                <c:formatCode>_-* #,##0_-;\-* #,##0_-;_-* "-"??_-;_-@_-</c:formatCode>
                <c:ptCount val="3"/>
                <c:pt idx="0">
                  <c:v>104098.71428571429</c:v>
                </c:pt>
                <c:pt idx="1">
                  <c:v>89274.75</c:v>
                </c:pt>
                <c:pt idx="2">
                  <c:v>106953.14285714286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D-4626-9D96-9D5A9BE43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0574144"/>
        <c:axId val="1845764816"/>
      </c:barChart>
      <c:catAx>
        <c:axId val="3705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45764816"/>
        <c:crosses val="autoZero"/>
        <c:auto val="1"/>
        <c:lblAlgn val="ctr"/>
        <c:lblOffset val="100"/>
        <c:noMultiLvlLbl val="0"/>
      </c:catAx>
      <c:valAx>
        <c:axId val="184576481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3705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DatiAndrea!$C$66:$C$67</c:f>
              <c:strCache>
                <c:ptCount val="2"/>
                <c:pt idx="0">
                  <c:v> SERIE </c:v>
                </c:pt>
                <c:pt idx="1">
                  <c:v> APP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DatiAndrea!$B$68:$B$70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DatiAndrea!$C$68:$C$70</c:f>
              <c:numCache>
                <c:formatCode>_-* #,##0_-;\-* #,##0_-;_-* "-"??_-;_-@_-</c:formatCode>
                <c:ptCount val="3"/>
                <c:pt idx="0">
                  <c:v>2370</c:v>
                </c:pt>
                <c:pt idx="1">
                  <c:v>2150</c:v>
                </c:pt>
                <c:pt idx="2">
                  <c:v>2200.9285714285716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8-49C5-81D9-B8E57C095254}"/>
            </c:ext>
          </c:extLst>
        </c:ser>
        <c:ser>
          <c:idx val="1"/>
          <c:order val="1"/>
          <c:tx>
            <c:strRef>
              <c:f>DatiAndrea!$D$66:$D$67</c:f>
              <c:strCache>
                <c:ptCount val="2"/>
                <c:pt idx="0">
                  <c:v> SERIE </c:v>
                </c:pt>
                <c:pt idx="1">
                  <c:v> WEB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DatiAndrea!$B$68:$B$70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DatiAndrea!$D$68:$D$70</c:f>
              <c:numCache>
                <c:formatCode>_-* #,##0_-;\-* #,##0_-;_-* "-"??_-;_-@_-</c:formatCode>
                <c:ptCount val="3"/>
                <c:pt idx="0">
                  <c:v>679.21428571428567</c:v>
                </c:pt>
                <c:pt idx="1">
                  <c:v>578.25</c:v>
                </c:pt>
                <c:pt idx="2">
                  <c:v>571.64285714285711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8-49C5-81D9-B8E57C0952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241600"/>
        <c:axId val="370574624"/>
      </c:barChart>
      <c:catAx>
        <c:axId val="6962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574624"/>
        <c:crosses val="autoZero"/>
        <c:auto val="1"/>
        <c:lblAlgn val="ctr"/>
        <c:lblOffset val="100"/>
        <c:noMultiLvlLbl val="0"/>
      </c:catAx>
      <c:valAx>
        <c:axId val="370574624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6962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DatiAndrea!$C$54:$C$55</c:f>
              <c:strCache>
                <c:ptCount val="2"/>
                <c:pt idx="0">
                  <c:v>ONAIR</c:v>
                </c:pt>
                <c:pt idx="1">
                  <c:v>APP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DatiAndrea!$B$56:$B$58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DatiAndrea!$C$56:$C$58</c:f>
              <c:numCache>
                <c:formatCode>_-* #,##0_-;\-* #,##0_-;_-* "-"??_-;_-@_-</c:formatCode>
                <c:ptCount val="3"/>
                <c:pt idx="0">
                  <c:v>117817.92857142857</c:v>
                </c:pt>
                <c:pt idx="1">
                  <c:v>100224.5</c:v>
                </c:pt>
                <c:pt idx="2">
                  <c:v>106425.85714285714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F-4817-87CC-503E945B8EC0}"/>
            </c:ext>
          </c:extLst>
        </c:ser>
        <c:ser>
          <c:idx val="1"/>
          <c:order val="1"/>
          <c:tx>
            <c:strRef>
              <c:f>DatiAndrea!$D$54:$D$55</c:f>
              <c:strCache>
                <c:ptCount val="2"/>
                <c:pt idx="0">
                  <c:v>ONAIR</c:v>
                </c:pt>
                <c:pt idx="1">
                  <c:v>WEB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DatiAndrea!$B$56:$B$58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DatiAndrea!$D$56:$D$58</c:f>
              <c:numCache>
                <c:formatCode>_-* #,##0_-;\-* #,##0_-;_-* "-"??_-;_-@_-</c:formatCode>
                <c:ptCount val="3"/>
                <c:pt idx="0">
                  <c:v>39385.071428571428</c:v>
                </c:pt>
                <c:pt idx="1">
                  <c:v>27989</c:v>
                </c:pt>
                <c:pt idx="2">
                  <c:v>32060.5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F-4817-87CC-503E945B8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241600"/>
        <c:axId val="370574624"/>
      </c:barChart>
      <c:catAx>
        <c:axId val="6962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574624"/>
        <c:crosses val="autoZero"/>
        <c:auto val="1"/>
        <c:lblAlgn val="ctr"/>
        <c:lblOffset val="100"/>
        <c:noMultiLvlLbl val="0"/>
      </c:catAx>
      <c:valAx>
        <c:axId val="370574624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6962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DatiAndrea!$C$60:$C$61</c:f>
              <c:strCache>
                <c:ptCount val="2"/>
                <c:pt idx="0">
                  <c:v> PROGRAMMA </c:v>
                </c:pt>
                <c:pt idx="1">
                  <c:v> APP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DatiAndrea!$B$62:$B$64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DatiAndrea!$C$62:$C$64</c:f>
              <c:numCache>
                <c:formatCode>_-* #,##0_-;\-* #,##0_-;_-* "-"??_-;_-@_-</c:formatCode>
                <c:ptCount val="3"/>
                <c:pt idx="0">
                  <c:v>27900.285714285714</c:v>
                </c:pt>
                <c:pt idx="1">
                  <c:v>23604</c:v>
                </c:pt>
                <c:pt idx="2">
                  <c:v>23042.714285714286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7-4AE6-AA8E-D525A21F0A52}"/>
            </c:ext>
          </c:extLst>
        </c:ser>
        <c:ser>
          <c:idx val="1"/>
          <c:order val="1"/>
          <c:tx>
            <c:strRef>
              <c:f>DatiAndrea!$D$60:$D$61</c:f>
              <c:strCache>
                <c:ptCount val="2"/>
                <c:pt idx="0">
                  <c:v> PROGRAMMA </c:v>
                </c:pt>
                <c:pt idx="1">
                  <c:v> WEB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DatiAndrea!$B$62:$B$64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DatiAndrea!$D$62:$D$64</c:f>
              <c:numCache>
                <c:formatCode>_-* #,##0_-;\-* #,##0_-;_-* "-"??_-;_-@_-</c:formatCode>
                <c:ptCount val="3"/>
                <c:pt idx="0">
                  <c:v>8751.3571428571431</c:v>
                </c:pt>
                <c:pt idx="1">
                  <c:v>7012</c:v>
                </c:pt>
                <c:pt idx="2">
                  <c:v>6543.5714285714284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7-4AE6-AA8E-D525A21F0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241600"/>
        <c:axId val="370574624"/>
      </c:barChart>
      <c:catAx>
        <c:axId val="6962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574624"/>
        <c:crosses val="autoZero"/>
        <c:auto val="1"/>
        <c:lblAlgn val="ctr"/>
        <c:lblOffset val="100"/>
        <c:noMultiLvlLbl val="0"/>
      </c:catAx>
      <c:valAx>
        <c:axId val="370574624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6962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DatiAndrea!$C$72:$C$73</c:f>
              <c:strCache>
                <c:ptCount val="2"/>
                <c:pt idx="0">
                  <c:v> WEBRADIO </c:v>
                </c:pt>
                <c:pt idx="1">
                  <c:v> APP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DatiAndrea!$B$74:$B$76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DatiAndrea!$C$74:$C$76</c:f>
              <c:numCache>
                <c:formatCode>_-* #,##0_-;\-* #,##0_-;_-* "-"??_-;_-@_-</c:formatCode>
                <c:ptCount val="3"/>
                <c:pt idx="0">
                  <c:v>3557.9285714285716</c:v>
                </c:pt>
                <c:pt idx="1">
                  <c:v>3562</c:v>
                </c:pt>
                <c:pt idx="2">
                  <c:v>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B-4E84-B926-F22A7372DA3F}"/>
            </c:ext>
          </c:extLst>
        </c:ser>
        <c:ser>
          <c:idx val="1"/>
          <c:order val="1"/>
          <c:tx>
            <c:strRef>
              <c:f>DatiAndrea!$D$72:$D$73</c:f>
              <c:strCache>
                <c:ptCount val="2"/>
                <c:pt idx="0">
                  <c:v> WEBRADIO </c:v>
                </c:pt>
                <c:pt idx="1">
                  <c:v> WEB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DatiAndrea!$B$74:$B$76</c:f>
              <c:strCache>
                <c:ptCount val="3"/>
                <c:pt idx="0">
                  <c:v>Pre PLAD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DatiAndrea!$D$74:$D$76</c:f>
              <c:numCache>
                <c:formatCode>_-* #,##0_-;\-* #,##0_-;_-* "-"??_-;_-@_-</c:formatCode>
                <c:ptCount val="3"/>
                <c:pt idx="0">
                  <c:v>1120.8571428571429</c:v>
                </c:pt>
                <c:pt idx="1">
                  <c:v>964.5</c:v>
                </c:pt>
                <c:pt idx="2">
                  <c:v>1153.5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B-4E84-B926-F22A7372DA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241600"/>
        <c:axId val="370574624"/>
      </c:barChart>
      <c:catAx>
        <c:axId val="6962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574624"/>
        <c:crosses val="autoZero"/>
        <c:auto val="1"/>
        <c:lblAlgn val="ctr"/>
        <c:lblOffset val="100"/>
        <c:noMultiLvlLbl val="0"/>
      </c:catAx>
      <c:valAx>
        <c:axId val="370574624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6962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/>
              <a:t>OnAir APP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DatiAndrea!$R$3:$R$4</c:f>
              <c:strCache>
                <c:ptCount val="2"/>
                <c:pt idx="1">
                  <c:v>Streaming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DatiAndrea!$Q$5:$Q$9</c:f>
              <c:strCache>
                <c:ptCount val="5"/>
                <c:pt idx="0">
                  <c:v> Deejay Chiama Italia </c:v>
                </c:pt>
                <c:pt idx="1">
                  <c:v> Chiamate Roma Triuno Triuno </c:v>
                </c:pt>
                <c:pt idx="2">
                  <c:v> Deejay 6 Tu </c:v>
                </c:pt>
                <c:pt idx="3">
                  <c:v> Vic e Marisa </c:v>
                </c:pt>
                <c:pt idx="4">
                  <c:v> Pinocchio </c:v>
                </c:pt>
              </c:strCache>
            </c:strRef>
          </c:cat>
          <c:val>
            <c:numRef>
              <c:f>DatiAndrea!$R$5:$R$9</c:f>
              <c:numCache>
                <c:formatCode>_-* #,##0_-;\-* #,##0_-;_-* "-"??_-;_-@_-</c:formatCode>
                <c:ptCount val="5"/>
                <c:pt idx="0">
                  <c:v>227041</c:v>
                </c:pt>
                <c:pt idx="1">
                  <c:v>157167</c:v>
                </c:pt>
                <c:pt idx="2">
                  <c:v>103240</c:v>
                </c:pt>
                <c:pt idx="3">
                  <c:v>68263</c:v>
                </c:pt>
                <c:pt idx="4">
                  <c:v>61043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F-4DDA-8934-159A14C99A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96784"/>
        <c:axId val="5298704"/>
      </c:barChart>
      <c:catAx>
        <c:axId val="529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98704"/>
        <c:crosses val="autoZero"/>
        <c:auto val="1"/>
        <c:lblAlgn val="ctr"/>
        <c:lblOffset val="100"/>
        <c:noMultiLvlLbl val="0"/>
      </c:catAx>
      <c:valAx>
        <c:axId val="5298704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529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Programma APP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DatiAndrea!$V$3:$V$4</c:f>
              <c:strCache>
                <c:ptCount val="2"/>
                <c:pt idx="1">
                  <c:v>Streaming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DatiAndrea!$T$5:$U$9</c:f>
              <c:multiLvlStrCache>
                <c:ptCount val="5"/>
                <c:lvl>
                  <c:pt idx="0">
                    <c:v> Puntata del 01/06/2023 </c:v>
                  </c:pt>
                  <c:pt idx="1">
                    <c:v> Puntata del 16/06/2023 </c:v>
                  </c:pt>
                  <c:pt idx="2">
                    <c:v> Puntata del 12/06/2023 </c:v>
                  </c:pt>
                  <c:pt idx="3">
                    <c:v> Puntata del 09/06/2023 </c:v>
                  </c:pt>
                  <c:pt idx="4">
                    <c:v> Puntata del 09/06/2023 </c:v>
                  </c:pt>
                </c:lvl>
                <c:lvl>
                  <c:pt idx="0">
                    <c:v> Deejay Chiama Italia </c:v>
                  </c:pt>
                  <c:pt idx="1">
                    <c:v> Deejay Chiama Italia </c:v>
                  </c:pt>
                  <c:pt idx="2">
                    <c:v> Deejay Chiama Italia </c:v>
                  </c:pt>
                  <c:pt idx="3">
                    <c:v> Deejay Chiama Italia </c:v>
                  </c:pt>
                  <c:pt idx="4">
                    <c:v> Il Volo del Mattino </c:v>
                  </c:pt>
                </c:lvl>
              </c:multiLvlStrCache>
            </c:multiLvlStrRef>
          </c:cat>
          <c:val>
            <c:numRef>
              <c:f>DatiAndrea!$V$5:$V$9</c:f>
              <c:numCache>
                <c:formatCode>_-* #,##0_-;\-* #,##0_-;_-* "-"??_-;_-@_-</c:formatCode>
                <c:ptCount val="5"/>
                <c:pt idx="0">
                  <c:v>17090</c:v>
                </c:pt>
                <c:pt idx="1">
                  <c:v>14946</c:v>
                </c:pt>
                <c:pt idx="2">
                  <c:v>14846</c:v>
                </c:pt>
                <c:pt idx="3">
                  <c:v>14406</c:v>
                </c:pt>
                <c:pt idx="4">
                  <c:v>13875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E-43E3-9FF1-2786967FE1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4491344"/>
        <c:axId val="2094489424"/>
      </c:barChart>
      <c:catAx>
        <c:axId val="209449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4489424"/>
        <c:crosses val="autoZero"/>
        <c:auto val="1"/>
        <c:lblAlgn val="ctr"/>
        <c:lblOffset val="100"/>
        <c:noMultiLvlLbl val="0"/>
      </c:catAx>
      <c:valAx>
        <c:axId val="2094489424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09449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Vendite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906109D-8D83-934C-AA85-C0BE58667E26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BA-C841-97DA-94E3E327A3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D8C085-733B-5A4B-B970-B8F42EF0D211}" type="PERCENTAGE">
                      <a:rPr lang="en-US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BA-C841-97DA-94E3E327A3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4D3562-2146-C443-BB2D-75EEF009BF3F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BA-C841-97DA-94E3E327A3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B97D81-35C0-F045-B589-B59ADBE705CC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BA-C841-97DA-94E3E327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A-C841-97DA-94E3E327A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8580815"/>
        <c:axId val="1468579167"/>
      </c:barChart>
      <c:valAx>
        <c:axId val="146857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8580815"/>
        <c:crosses val="autoZero"/>
        <c:crossBetween val="between"/>
      </c:valAx>
      <c:catAx>
        <c:axId val="1468580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8579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Serie APP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DatiAndrea!$Z$4</c:f>
              <c:strCache>
                <c:ptCount val="1"/>
                <c:pt idx="0">
                  <c:v>Streaming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DatiAndrea!$X$5:$Y$9</c:f>
              <c:multiLvlStrCache>
                <c:ptCount val="5"/>
                <c:lvl>
                  <c:pt idx="0">
                    <c:v> Episodio 16: Sesso anale con Pierluca Mariti </c:v>
                  </c:pt>
                  <c:pt idx="1">
                    <c:v> Episodio 14: Il Kamasutra con Daniele Fabbri </c:v>
                  </c:pt>
                  <c:pt idx="2">
                    <c:v> Episodio 15: Sesso e letteratura con Chiara Valerio </c:v>
                  </c:pt>
                  <c:pt idx="3">
                    <c:v> Trailer </c:v>
                  </c:pt>
                  <c:pt idx="4">
                    <c:v> Episodio 17: Prime volte con Daniele Tinti </c:v>
                  </c:pt>
                </c:lvl>
                <c:lvl>
                  <c:pt idx="0">
                    <c:v> Piacere mio - La storia del sesso </c:v>
                  </c:pt>
                  <c:pt idx="1">
                    <c:v> Piacere mio - La storia del sesso </c:v>
                  </c:pt>
                  <c:pt idx="2">
                    <c:v> Piacere mio - La storia del sesso </c:v>
                  </c:pt>
                  <c:pt idx="3">
                    <c:v> Una TV tutta d'Oro </c:v>
                  </c:pt>
                  <c:pt idx="4">
                    <c:v> Piacere mio - La storia del sesso </c:v>
                  </c:pt>
                </c:lvl>
              </c:multiLvlStrCache>
            </c:multiLvlStrRef>
          </c:cat>
          <c:val>
            <c:numRef>
              <c:f>DatiAndrea!$Z$5:$Z$9</c:f>
              <c:numCache>
                <c:formatCode>_-* #,##0_-;\-* #,##0_-;_-* "-"??_-;_-@_-</c:formatCode>
                <c:ptCount val="5"/>
                <c:pt idx="0">
                  <c:v>2231</c:v>
                </c:pt>
                <c:pt idx="1">
                  <c:v>1639</c:v>
                </c:pt>
                <c:pt idx="2">
                  <c:v>1565</c:v>
                </c:pt>
                <c:pt idx="3">
                  <c:v>1470</c:v>
                </c:pt>
                <c:pt idx="4">
                  <c:v>1237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0-4EA4-9EC3-72E4313DC0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5990880"/>
        <c:axId val="2145976480"/>
      </c:barChart>
      <c:catAx>
        <c:axId val="21459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5976480"/>
        <c:crosses val="autoZero"/>
        <c:auto val="1"/>
        <c:lblAlgn val="ctr"/>
        <c:lblOffset val="100"/>
        <c:noMultiLvlLbl val="0"/>
      </c:catAx>
      <c:valAx>
        <c:axId val="2145976480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1459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err="1"/>
              <a:t>WebRadio</a:t>
            </a:r>
            <a:r>
              <a:rPr lang="en-US" b="1"/>
              <a:t> APP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DatiAndrea!$AC$3:$AC$4</c:f>
              <c:strCache>
                <c:ptCount val="2"/>
                <c:pt idx="1">
                  <c:v>Streaming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DatiAndrea!$AB$5:$AB$9</c:f>
              <c:strCache>
                <c:ptCount val="5"/>
                <c:pt idx="0">
                  <c:v> Deejay 80 </c:v>
                </c:pt>
                <c:pt idx="1">
                  <c:v> Deejay 30 Songs </c:v>
                </c:pt>
                <c:pt idx="2">
                  <c:v> Deejay Time </c:v>
                </c:pt>
                <c:pt idx="3">
                  <c:v> Deejay Tropical Pizza </c:v>
                </c:pt>
                <c:pt idx="4">
                  <c:v> Deejay Suona Italia </c:v>
                </c:pt>
              </c:strCache>
            </c:strRef>
          </c:cat>
          <c:val>
            <c:numRef>
              <c:f>DatiAndrea!$AC$5:$AC$9</c:f>
              <c:numCache>
                <c:formatCode>_-* #,##0_-;\-* #,##0_-;_-* "-"??_-;_-@_-</c:formatCode>
                <c:ptCount val="5"/>
                <c:pt idx="0">
                  <c:v>8106</c:v>
                </c:pt>
                <c:pt idx="1">
                  <c:v>6649</c:v>
                </c:pt>
                <c:pt idx="2">
                  <c:v>5401</c:v>
                </c:pt>
                <c:pt idx="3">
                  <c:v>3541</c:v>
                </c:pt>
                <c:pt idx="4">
                  <c:v>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5-4771-9A3B-4A22DF4C2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4490864"/>
        <c:axId val="2094491824"/>
      </c:barChart>
      <c:catAx>
        <c:axId val="20944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4491824"/>
        <c:crosses val="autoZero"/>
        <c:auto val="1"/>
        <c:lblAlgn val="ctr"/>
        <c:lblOffset val="100"/>
        <c:noMultiLvlLbl val="0"/>
      </c:catAx>
      <c:valAx>
        <c:axId val="2094491824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09449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OnAir  WEB </a:t>
            </a:r>
          </a:p>
        </c:rich>
      </c:tx>
      <c:layout>
        <c:manualLayout>
          <c:xMode val="edge"/>
          <c:yMode val="edge"/>
          <c:x val="0.39740348399246705"/>
          <c:y val="0.12270531400966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DatiAndrea!$R$12:$R$13</c:f>
              <c:strCache>
                <c:ptCount val="2"/>
                <c:pt idx="1">
                  <c:v> Streaming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DatiAndrea!$Q$14:$Q$18</c:f>
              <c:strCache>
                <c:ptCount val="5"/>
                <c:pt idx="0">
                  <c:v> Chiamate Roma Triuno Triuno </c:v>
                </c:pt>
                <c:pt idx="1">
                  <c:v> Deejay Chiama Italia </c:v>
                </c:pt>
                <c:pt idx="2">
                  <c:v> Summer Camp </c:v>
                </c:pt>
                <c:pt idx="3">
                  <c:v> Deejay 6 Tu </c:v>
                </c:pt>
                <c:pt idx="4">
                  <c:v> Vic e Marisa </c:v>
                </c:pt>
              </c:strCache>
            </c:strRef>
          </c:cat>
          <c:val>
            <c:numRef>
              <c:f>DatiAndrea!$R$14:$R$18</c:f>
              <c:numCache>
                <c:formatCode>_-* #,##0_-;\-* #,##0_-;_-* "-"??_-;_-@_-</c:formatCode>
                <c:ptCount val="5"/>
                <c:pt idx="0">
                  <c:v>35653</c:v>
                </c:pt>
                <c:pt idx="1">
                  <c:v>24290</c:v>
                </c:pt>
                <c:pt idx="2">
                  <c:v>9019</c:v>
                </c:pt>
                <c:pt idx="3">
                  <c:v>8169</c:v>
                </c:pt>
                <c:pt idx="4">
                  <c:v>6751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41-4C39-A515-D2064D2A7C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460912"/>
        <c:axId val="40459472"/>
      </c:barChart>
      <c:catAx>
        <c:axId val="4046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459472"/>
        <c:crosses val="autoZero"/>
        <c:auto val="1"/>
        <c:lblAlgn val="ctr"/>
        <c:lblOffset val="100"/>
        <c:noMultiLvlLbl val="0"/>
      </c:catAx>
      <c:valAx>
        <c:axId val="40459472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4046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Programma WEB </a:t>
            </a:r>
          </a:p>
        </c:rich>
      </c:tx>
      <c:layout>
        <c:manualLayout>
          <c:xMode val="edge"/>
          <c:yMode val="edge"/>
          <c:x val="0.36924464881621272"/>
          <c:y val="9.19018931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DatiAndrea!$V$12:$V$13</c:f>
              <c:strCache>
                <c:ptCount val="2"/>
                <c:pt idx="1">
                  <c:v> Streaming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DatiAndrea!$T$14:$U$18</c:f>
              <c:multiLvlStrCache>
                <c:ptCount val="5"/>
                <c:lvl>
                  <c:pt idx="0">
                    <c:v> Puntata del 09/06/2023 </c:v>
                  </c:pt>
                  <c:pt idx="1">
                    <c:v> Puntata del 05/06/2023 </c:v>
                  </c:pt>
                  <c:pt idx="2">
                    <c:v> Puntata del 12/06/2023 </c:v>
                  </c:pt>
                  <c:pt idx="3">
                    <c:v> Puntata del 08/06/2023 </c:v>
                  </c:pt>
                  <c:pt idx="4">
                    <c:v> Puntata del 07/06/2023 </c:v>
                  </c:pt>
                </c:lvl>
                <c:lvl>
                  <c:pt idx="0">
                    <c:v> Il Volo del Mattino </c:v>
                  </c:pt>
                  <c:pt idx="1">
                    <c:v> Il Volo del Mattino </c:v>
                  </c:pt>
                  <c:pt idx="2">
                    <c:v> Deejay Chiama Italia </c:v>
                  </c:pt>
                  <c:pt idx="3">
                    <c:v> Il Volo del Mattino </c:v>
                  </c:pt>
                  <c:pt idx="4">
                    <c:v> Il Volo del Mattino </c:v>
                  </c:pt>
                </c:lvl>
              </c:multiLvlStrCache>
            </c:multiLvlStrRef>
          </c:cat>
          <c:val>
            <c:numRef>
              <c:f>DatiAndrea!$V$14:$V$18</c:f>
              <c:numCache>
                <c:formatCode>_-* #,##0_-;\-* #,##0_-;_-* "-"??_-;_-@_-</c:formatCode>
                <c:ptCount val="5"/>
                <c:pt idx="0">
                  <c:v>5070</c:v>
                </c:pt>
                <c:pt idx="1">
                  <c:v>4047</c:v>
                </c:pt>
                <c:pt idx="2">
                  <c:v>3934</c:v>
                </c:pt>
                <c:pt idx="3">
                  <c:v>3684</c:v>
                </c:pt>
                <c:pt idx="4">
                  <c:v>3667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1-460C-BF34-5B6E96CB91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5999120"/>
        <c:axId val="2145996720"/>
      </c:barChart>
      <c:catAx>
        <c:axId val="214599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45996720"/>
        <c:crosses val="autoZero"/>
        <c:auto val="1"/>
        <c:lblAlgn val="ctr"/>
        <c:lblOffset val="100"/>
        <c:noMultiLvlLbl val="0"/>
      </c:catAx>
      <c:valAx>
        <c:axId val="2145996720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14599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Serie</a:t>
            </a:r>
            <a:r>
              <a:rPr lang="en-US" b="1" baseline="0"/>
              <a:t> </a:t>
            </a:r>
            <a:r>
              <a:rPr lang="en-US" b="1"/>
              <a:t>WEB</a:t>
            </a:r>
          </a:p>
        </c:rich>
      </c:tx>
      <c:layout>
        <c:manualLayout>
          <c:xMode val="edge"/>
          <c:yMode val="edge"/>
          <c:x val="0.41411107489497317"/>
          <c:y val="0.18524860476915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DatiAndrea!$Z$12:$Z$13</c:f>
              <c:strCache>
                <c:ptCount val="2"/>
                <c:pt idx="1">
                  <c:v> Streaming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DatiAndrea!$X$14:$Y$18</c:f>
              <c:multiLvlStrCache>
                <c:ptCount val="5"/>
                <c:lvl>
                  <c:pt idx="0">
                    <c:v> Profonda natura - STEFANIA PILONI </c:v>
                  </c:pt>
                  <c:pt idx="1">
                    <c:v> Episodio 36: Errori di ragionamento </c:v>
                  </c:pt>
                  <c:pt idx="2">
                    <c:v> 117 | Ma perché Silvio Berlusconi ha segnato un'epoca? </c:v>
                  </c:pt>
                  <c:pt idx="3">
                    <c:v> Episodio 14: Giancarlo Parretti, da Orvieto a Hollywood e ritorno </c:v>
                  </c:pt>
                  <c:pt idx="4">
                    <c:v> Dee Giallo Story - Ettore Majorana (2011) </c:v>
                  </c:pt>
                </c:lvl>
                <c:lvl>
                  <c:pt idx="0">
                    <c:v> Profondo Boss </c:v>
                  </c:pt>
                  <c:pt idx="1">
                    <c:v> MC2 </c:v>
                  </c:pt>
                  <c:pt idx="2">
                    <c:v> Ma perché? </c:v>
                  </c:pt>
                  <c:pt idx="3">
                    <c:v> The Italian Job </c:v>
                  </c:pt>
                  <c:pt idx="4">
                    <c:v> Dee Giallo </c:v>
                  </c:pt>
                </c:lvl>
              </c:multiLvlStrCache>
            </c:multiLvlStrRef>
          </c:cat>
          <c:val>
            <c:numRef>
              <c:f>DatiAndrea!$Z$14:$Z$18</c:f>
              <c:numCache>
                <c:formatCode>_-* #,##0_-;\-* #,##0_-;_-* "-"??_-;_-@_-</c:formatCode>
                <c:ptCount val="5"/>
                <c:pt idx="0">
                  <c:v>138</c:v>
                </c:pt>
                <c:pt idx="1">
                  <c:v>109</c:v>
                </c:pt>
                <c:pt idx="2">
                  <c:v>65</c:v>
                </c:pt>
                <c:pt idx="3">
                  <c:v>54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3-4FF5-B6D4-121911775E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7385536"/>
        <c:axId val="2137386016"/>
      </c:barChart>
      <c:catAx>
        <c:axId val="213738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7386016"/>
        <c:crosses val="autoZero"/>
        <c:auto val="1"/>
        <c:lblAlgn val="ctr"/>
        <c:lblOffset val="100"/>
        <c:noMultiLvlLbl val="0"/>
      </c:catAx>
      <c:valAx>
        <c:axId val="213738601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13738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</a:t>
            </a:r>
            <a:r>
              <a:rPr lang="en-US" b="1" err="1"/>
              <a:t>WebRadio</a:t>
            </a:r>
            <a:r>
              <a:rPr lang="en-US" b="1"/>
              <a:t> WEB </a:t>
            </a:r>
          </a:p>
        </c:rich>
      </c:tx>
      <c:layout>
        <c:manualLayout>
          <c:xMode val="edge"/>
          <c:yMode val="edge"/>
          <c:x val="0.36819697957409825"/>
          <c:y val="0.15705859969558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DatiAndrea!$AC$12:$AC$13</c:f>
              <c:strCache>
                <c:ptCount val="2"/>
                <c:pt idx="1">
                  <c:v> Streaming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DatiAndrea!$AB$14:$AB$18</c:f>
              <c:strCache>
                <c:ptCount val="5"/>
                <c:pt idx="0">
                  <c:v> Deejay 30 Songs </c:v>
                </c:pt>
                <c:pt idx="1">
                  <c:v> Deejay 80 </c:v>
                </c:pt>
                <c:pt idx="2">
                  <c:v> Deejay Suona Italia </c:v>
                </c:pt>
                <c:pt idx="3">
                  <c:v> Deejay On The Road </c:v>
                </c:pt>
                <c:pt idx="4">
                  <c:v> Deejay One Love </c:v>
                </c:pt>
              </c:strCache>
            </c:strRef>
          </c:cat>
          <c:val>
            <c:numRef>
              <c:f>DatiAndrea!$AC$14:$AC$18</c:f>
              <c:numCache>
                <c:formatCode>_-* #,##0_-;\-* #,##0_-;_-* "-"??_-;_-@_-</c:formatCode>
                <c:ptCount val="5"/>
                <c:pt idx="0">
                  <c:v>1453</c:v>
                </c:pt>
                <c:pt idx="1">
                  <c:v>658</c:v>
                </c:pt>
                <c:pt idx="2">
                  <c:v>411</c:v>
                </c:pt>
                <c:pt idx="3">
                  <c:v>280</c:v>
                </c:pt>
                <c:pt idx="4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1-4523-A391-4028229EDE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24496"/>
        <c:axId val="9323536"/>
      </c:barChart>
      <c:catAx>
        <c:axId val="932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23536"/>
        <c:crosses val="autoZero"/>
        <c:auto val="1"/>
        <c:lblAlgn val="ctr"/>
        <c:lblOffset val="100"/>
        <c:noMultiLvlLbl val="0"/>
      </c:catAx>
      <c:valAx>
        <c:axId val="932353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932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Vendite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BA-C841-97DA-94E3E327A3F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0BA-C841-97DA-94E3E327A3F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BA-C841-97DA-94E3E327A3F1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BA-C841-97DA-94E3E327A3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06109D-8D83-934C-AA85-C0BE58667E26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BA-C841-97DA-94E3E327A3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D8C085-733B-5A4B-B970-B8F42EF0D211}" type="PERCENTAGE">
                      <a:rPr lang="en-US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BA-C841-97DA-94E3E327A3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4D3562-2146-C443-BB2D-75EEF009BF3F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BA-C841-97DA-94E3E327A3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B97D81-35C0-F045-B589-B59ADBE705CC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BA-C841-97DA-94E3E327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A-C841-97DA-94E3E327A3F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Vendite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906109D-8D83-934C-AA85-C0BE58667E26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BA-C841-97DA-94E3E327A3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D8C085-733B-5A4B-B970-B8F42EF0D211}" type="PERCENTAGE">
                      <a:rPr lang="en-US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BA-C841-97DA-94E3E327A3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4D3562-2146-C443-BB2D-75EEF009BF3F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BA-C841-97DA-94E3E327A3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DB97D81-35C0-F045-B589-B59ADBE705CC}" type="PERCENTAGE">
                      <a:rPr lang="en-US" b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pPr/>
                      <a:t>[PERCENTUALE]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BA-C841-97DA-94E3E327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A-C841-97DA-94E3E327A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8580815"/>
        <c:axId val="1468579167"/>
      </c:barChart>
      <c:valAx>
        <c:axId val="146857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8580815"/>
        <c:crosses val="autoZero"/>
        <c:crossBetween val="between"/>
      </c:valAx>
      <c:catAx>
        <c:axId val="1468580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8579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Views </a:t>
            </a:r>
            <a:r>
              <a:rPr lang="en-US" sz="1400" b="1" i="0" u="none" strike="noStrike" kern="1200" spc="0" baseline="0" err="1">
                <a:solidFill>
                  <a:prstClr val="black">
                    <a:lumMod val="65000"/>
                    <a:lumOff val="35000"/>
                  </a:prstClr>
                </a:solidFill>
              </a:rPr>
              <a:t>medie</a:t>
            </a:r>
            <a:endParaRPr lang="en-US"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3.1697342789291288E-2"/>
          <c:y val="0.11363137701253682"/>
          <c:w val="0.9302658458635592"/>
          <c:h val="0.68296620703073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 datalytics'!$Q$11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486707706822044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DA-42FA-A886-FD12F2F8C627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-</a:t>
                    </a:r>
                  </a:p>
                  <a:p>
                    <a:pPr>
                      <a:defRPr b="1"/>
                    </a:pPr>
                    <a:endParaRPr lang="en-US" b="1"/>
                  </a:p>
                </c:rich>
              </c:tx>
              <c:numFmt formatCode="0,\K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485135318951392E-2"/>
                      <c:h val="4.879529401623840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9ADA-42FA-A886-FD12F2F8C627}"/>
                </c:ext>
              </c:extLst>
            </c:dLbl>
            <c:dLbl>
              <c:idx val="3"/>
              <c:layout>
                <c:manualLayout>
                  <c:x val="-2.5357874231433149E-2"/>
                  <c:y val="-9.32988413312397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DA-42FA-A886-FD12F2F8C6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ADA-42FA-A886-FD12F2F8C627}"/>
                </c:ext>
              </c:extLst>
            </c:dLbl>
            <c:numFmt formatCode="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'KPI datalytics'!$P$12:$P$16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datalytics'!$Q$12:$Q$16</c:f>
              <c:numCache>
                <c:formatCode>_-* #,##0.0_-;\-* #,##0.0_-;_-* "-"??_-;_-@_-</c:formatCode>
                <c:ptCount val="5"/>
                <c:pt idx="0">
                  <c:v>95373.3</c:v>
                </c:pt>
                <c:pt idx="1">
                  <c:v>224339</c:v>
                </c:pt>
                <c:pt idx="2">
                  <c:v>0</c:v>
                </c:pt>
                <c:pt idx="3">
                  <c:v>145092.5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A-42FA-A886-FD12F2F8C627}"/>
            </c:ext>
          </c:extLst>
        </c:ser>
        <c:ser>
          <c:idx val="1"/>
          <c:order val="1"/>
          <c:tx>
            <c:strRef>
              <c:f>'KPI datalytics'!$R$11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ADA-42FA-A886-FD12F2F8C627}"/>
                </c:ext>
              </c:extLst>
            </c:dLbl>
            <c:numFmt formatCode="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datalytics'!$P$12:$P$16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datalytics'!$R$12:$R$16</c:f>
              <c:numCache>
                <c:formatCode>_-* #,##0.0_-;\-* #,##0.0_-;_-* "-"??_-;_-@_-</c:formatCode>
                <c:ptCount val="5"/>
                <c:pt idx="0">
                  <c:v>300813.3</c:v>
                </c:pt>
                <c:pt idx="1">
                  <c:v>248371.20000000001</c:v>
                </c:pt>
                <c:pt idx="2" formatCode="General">
                  <c:v>0</c:v>
                </c:pt>
                <c:pt idx="3">
                  <c:v>179736.25</c:v>
                </c:pt>
                <c:pt idx="4">
                  <c:v>238026.96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A-42FA-A886-FD12F2F8C6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3168368"/>
        <c:axId val="1263169808"/>
      </c:barChart>
      <c:catAx>
        <c:axId val="126316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63169808"/>
        <c:crosses val="autoZero"/>
        <c:auto val="1"/>
        <c:lblAlgn val="ctr"/>
        <c:lblOffset val="100"/>
        <c:noMultiLvlLbl val="0"/>
      </c:catAx>
      <c:valAx>
        <c:axId val="1263169808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126316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ER% media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datalytics'!$Q$2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900" b="1"/>
                      <a:t>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89430059313964E-2"/>
                      <c:h val="5.705236391347744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4322-4008-8D6B-056775124630}"/>
                </c:ext>
              </c:extLst>
            </c:dLbl>
            <c:dLbl>
              <c:idx val="2"/>
              <c:layout>
                <c:manualLayout>
                  <c:x val="-2.2188139952503901E-2"/>
                  <c:y val="-5.7015299945702922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22-4008-8D6B-0567751246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datalytics'!$P$3:$P$7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datalytics'!$Q$3:$Q$7</c:f>
              <c:numCache>
                <c:formatCode>0.00%</c:formatCode>
                <c:ptCount val="5"/>
                <c:pt idx="0" formatCode="0%">
                  <c:v>0.02</c:v>
                </c:pt>
                <c:pt idx="1">
                  <c:v>1.9E-2</c:v>
                </c:pt>
                <c:pt idx="2">
                  <c:v>2.5000000000000001E-2</c:v>
                </c:pt>
                <c:pt idx="3">
                  <c:v>2.9000000000000001E-2</c:v>
                </c:pt>
                <c:pt idx="4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2-4008-8D6B-056775124630}"/>
            </c:ext>
          </c:extLst>
        </c:ser>
        <c:ser>
          <c:idx val="1"/>
          <c:order val="1"/>
          <c:tx>
            <c:strRef>
              <c:f>'KPI datalytics'!$R$2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84867139464563E-2"/>
                  <c:y val="-1.1403059989140584E-1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1,2%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322-4008-8D6B-0567751246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322-4008-8D6B-05677512463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22-4008-8D6B-0567751246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datalytics'!$P$3:$P$7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datalytics'!$R$3:$R$7</c:f>
              <c:numCache>
                <c:formatCode>0.00%</c:formatCode>
                <c:ptCount val="5"/>
                <c:pt idx="0">
                  <c:v>1.2E-2</c:v>
                </c:pt>
                <c:pt idx="1">
                  <c:v>1.9599999999999999E-2</c:v>
                </c:pt>
                <c:pt idx="2">
                  <c:v>4.7500000000000001E-2</c:v>
                </c:pt>
                <c:pt idx="3" formatCode="General">
                  <c:v>0</c:v>
                </c:pt>
                <c:pt idx="4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2-4008-8D6B-0567751246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4456624"/>
        <c:axId val="1974458064"/>
      </c:barChart>
      <c:catAx>
        <c:axId val="19744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4458064"/>
        <c:crosses val="autoZero"/>
        <c:auto val="1"/>
        <c:lblAlgn val="ctr"/>
        <c:lblOffset val="100"/>
        <c:noMultiLvlLbl val="0"/>
      </c:catAx>
      <c:valAx>
        <c:axId val="19744580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7445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/>
              <a:t>ER%</a:t>
            </a:r>
            <a:r>
              <a:rPr lang="it-IT" b="1" baseline="0"/>
              <a:t> media</a:t>
            </a:r>
            <a:endParaRPr lang="it-IT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datalytics'!$Q$20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2678937115716516E-2"/>
                  <c:y val="-5.560304736571521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DB-4BAA-8870-9F47BEFF04CC}"/>
                </c:ext>
              </c:extLst>
            </c:dLbl>
            <c:dLbl>
              <c:idx val="3"/>
              <c:layout>
                <c:manualLayout>
                  <c:x val="-1.9018405673574774E-2"/>
                  <c:y val="-6.0658570578396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DB-4BAA-8870-9F47BEFF04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'KPI datalytics'!$P$21:$P$25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datalytics'!$Q$21:$Q$25</c:f>
              <c:numCache>
                <c:formatCode>0%</c:formatCode>
                <c:ptCount val="5"/>
                <c:pt idx="0">
                  <c:v>0.02</c:v>
                </c:pt>
                <c:pt idx="1">
                  <c:v>4.0399999999999998E-2</c:v>
                </c:pt>
                <c:pt idx="2" formatCode="0.0%">
                  <c:v>3.1E-2</c:v>
                </c:pt>
                <c:pt idx="3" formatCode="0.0%">
                  <c:v>2.3E-2</c:v>
                </c:pt>
                <c:pt idx="4" formatCode="0.0%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B-4BAA-8870-9F47BEFF04CC}"/>
            </c:ext>
          </c:extLst>
        </c:ser>
        <c:ser>
          <c:idx val="1"/>
          <c:order val="1"/>
          <c:tx>
            <c:strRef>
              <c:f>'KPI datalytics'!$R$20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01840567357477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DB-4BAA-8870-9F47BEFF04CC}"/>
                </c:ext>
              </c:extLst>
            </c:dLbl>
            <c:dLbl>
              <c:idx val="1"/>
              <c:layout>
                <c:manualLayout>
                  <c:x val="1.9018405673574774E-2"/>
                  <c:y val="-9.09878558675942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DB-4BAA-8870-9F47BEFF04CC}"/>
                </c:ext>
              </c:extLst>
            </c:dLbl>
            <c:dLbl>
              <c:idx val="4"/>
              <c:layout>
                <c:manualLayout>
                  <c:x val="1.26789371157164E-2"/>
                  <c:y val="-3.032928528919809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DB-4BAA-8870-9F47BEFF04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'KPI datalytics'!$P$21:$P$25</c:f>
              <c:strCache>
                <c:ptCount val="5"/>
                <c:pt idx="0">
                  <c:v>Pre PLAD</c:v>
                </c:pt>
                <c:pt idx="1">
                  <c:v>PLAD - durante evento</c:v>
                </c:pt>
                <c:pt idx="2">
                  <c:v>no PLAD - durante evento</c:v>
                </c:pt>
                <c:pt idx="3">
                  <c:v>PLAD (post evento)</c:v>
                </c:pt>
                <c:pt idx="4">
                  <c:v>no PLAD (post evento)</c:v>
                </c:pt>
              </c:strCache>
            </c:strRef>
          </c:cat>
          <c:val>
            <c:numRef>
              <c:f>'KPI datalytics'!$R$21:$R$25</c:f>
              <c:numCache>
                <c:formatCode>0.0%</c:formatCode>
                <c:ptCount val="5"/>
                <c:pt idx="0">
                  <c:v>1.2999999999999999E-2</c:v>
                </c:pt>
                <c:pt idx="1">
                  <c:v>4.1300000000000003E-2</c:v>
                </c:pt>
                <c:pt idx="2">
                  <c:v>5.28E-2</c:v>
                </c:pt>
                <c:pt idx="3">
                  <c:v>3.32E-2</c:v>
                </c:pt>
                <c:pt idx="4">
                  <c:v>1.3599999999999999E-2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B-4BAA-8870-9F47BEFF04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3173168"/>
        <c:axId val="1263174128"/>
      </c:barChart>
      <c:catAx>
        <c:axId val="126317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63174128"/>
        <c:crosses val="autoZero"/>
        <c:auto val="1"/>
        <c:lblAlgn val="ctr"/>
        <c:lblOffset val="100"/>
        <c:noMultiLvlLbl val="0"/>
      </c:catAx>
      <c:valAx>
        <c:axId val="1263174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6317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Crescita followers IG - Media giornaliera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FollowerIG!$B$3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FollowerIG!$A$4:$A$6</c:f>
              <c:strCache>
                <c:ptCount val="3"/>
                <c:pt idx="0">
                  <c:v> Pre PLAD 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FollowerIG!$B$4:$B$6</c:f>
              <c:numCache>
                <c:formatCode>_-* #,##0_-;\-* #,##0_-;_-* "-"??_-;_-@_-</c:formatCode>
                <c:ptCount val="3"/>
                <c:pt idx="0">
                  <c:v>181.92857142857142</c:v>
                </c:pt>
                <c:pt idx="1">
                  <c:v>934.5</c:v>
                </c:pt>
                <c:pt idx="2">
                  <c:v>123.07142857142857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3-4516-8811-57B5E81A4D53}"/>
            </c:ext>
          </c:extLst>
        </c:ser>
        <c:ser>
          <c:idx val="1"/>
          <c:order val="1"/>
          <c:tx>
            <c:strRef>
              <c:f>FollowerIG!$C$3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FollowerIG!$A$4:$A$6</c:f>
              <c:strCache>
                <c:ptCount val="3"/>
                <c:pt idx="0">
                  <c:v> Pre PLAD </c:v>
                </c:pt>
                <c:pt idx="1">
                  <c:v>PLAD</c:v>
                </c:pt>
                <c:pt idx="2">
                  <c:v>Post PLAD</c:v>
                </c:pt>
              </c:strCache>
            </c:strRef>
          </c:cat>
          <c:val>
            <c:numRef>
              <c:f>FollowerIG!$C$4:$C$6</c:f>
              <c:numCache>
                <c:formatCode>_-* #,##0_-;\-* #,##0_-;_-* "-"??_-;_-@_-</c:formatCode>
                <c:ptCount val="3"/>
                <c:pt idx="0">
                  <c:v>174.57142857142858</c:v>
                </c:pt>
                <c:pt idx="1">
                  <c:v>468.6</c:v>
                </c:pt>
                <c:pt idx="2">
                  <c:v>202.14285714285714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C3-4516-8811-57B5E81A4D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9465872"/>
        <c:axId val="379467312"/>
      </c:barChart>
      <c:catAx>
        <c:axId val="3794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9467312"/>
        <c:crosses val="autoZero"/>
        <c:auto val="1"/>
        <c:lblAlgn val="ctr"/>
        <c:lblOffset val="100"/>
        <c:noMultiLvlLbl val="0"/>
      </c:catAx>
      <c:valAx>
        <c:axId val="379467312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37946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Reach - IG - Weekend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3.6269143526373275E-2"/>
          <c:y val="5.8382793959786468E-2"/>
          <c:w val="0.92746171294725344"/>
          <c:h val="0.79405654155896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ReachIG!$B$35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783169196203612E-2"/>
                  <c:y val="-9.1700723497047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C8-499F-88C4-4301F6FF2493}"/>
                </c:ext>
              </c:extLst>
            </c:dLbl>
            <c:dLbl>
              <c:idx val="1"/>
              <c:layout>
                <c:manualLayout>
                  <c:x val="-1.97831691962036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C8-499F-88C4-4301F6FF2493}"/>
                </c:ext>
              </c:extLst>
            </c:dLbl>
            <c:dLbl>
              <c:idx val="2"/>
              <c:layout>
                <c:manualLayout>
                  <c:x val="-9.8915845981018026E-3"/>
                  <c:y val="6.11338156646978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C8-499F-88C4-4301F6FF2493}"/>
                </c:ext>
              </c:extLst>
            </c:dLbl>
            <c:dLbl>
              <c:idx val="3"/>
              <c:layout>
                <c:manualLayout>
                  <c:x val="-1.9783169196203727E-2"/>
                  <c:y val="-1.2226763132939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C8-499F-88C4-4301F6FF2493}"/>
                </c:ext>
              </c:extLst>
            </c:dLbl>
            <c:dLbl>
              <c:idx val="4"/>
              <c:layout>
                <c:manualLayout>
                  <c:x val="-1.9783169196203605E-2"/>
                  <c:y val="-3.056690783234893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C8-499F-88C4-4301F6FF2493}"/>
                </c:ext>
              </c:extLst>
            </c:dLbl>
            <c:numFmt formatCode="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ReachIG!$A$36:$A$40</c:f>
              <c:strCache>
                <c:ptCount val="5"/>
                <c:pt idx="0">
                  <c:v>2 we pre PLAD</c:v>
                </c:pt>
                <c:pt idx="1">
                  <c:v>1 we pre PLAD</c:v>
                </c:pt>
                <c:pt idx="2">
                  <c:v>we PLAD</c:v>
                </c:pt>
                <c:pt idx="3">
                  <c:v>1 we post PLAD</c:v>
                </c:pt>
                <c:pt idx="4">
                  <c:v>2 we post PLAD</c:v>
                </c:pt>
              </c:strCache>
            </c:strRef>
          </c:cat>
          <c:val>
            <c:numRef>
              <c:f>ReachIG!$B$36:$B$40</c:f>
              <c:numCache>
                <c:formatCode>_-* #,##0_-;\-* #,##0_-;_-* "-"??_-;_-@_-</c:formatCode>
                <c:ptCount val="5"/>
                <c:pt idx="0">
                  <c:v>952158</c:v>
                </c:pt>
                <c:pt idx="1">
                  <c:v>735838</c:v>
                </c:pt>
                <c:pt idx="2">
                  <c:v>990655</c:v>
                </c:pt>
                <c:pt idx="3">
                  <c:v>623979</c:v>
                </c:pt>
                <c:pt idx="4">
                  <c:v>412353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C8-499F-88C4-4301F6FF2493}"/>
            </c:ext>
          </c:extLst>
        </c:ser>
        <c:ser>
          <c:idx val="1"/>
          <c:order val="1"/>
          <c:tx>
            <c:strRef>
              <c:f>ReachIG!$C$35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783169196203605E-2"/>
                  <c:y val="-1.5283453916174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C8-499F-88C4-4301F6FF2493}"/>
                </c:ext>
              </c:extLst>
            </c:dLbl>
            <c:numFmt formatCode="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ReachIG!$A$36:$A$40</c:f>
              <c:strCache>
                <c:ptCount val="5"/>
                <c:pt idx="0">
                  <c:v>2 we pre PLAD</c:v>
                </c:pt>
                <c:pt idx="1">
                  <c:v>1 we pre PLAD</c:v>
                </c:pt>
                <c:pt idx="2">
                  <c:v>we PLAD</c:v>
                </c:pt>
                <c:pt idx="3">
                  <c:v>1 we post PLAD</c:v>
                </c:pt>
                <c:pt idx="4">
                  <c:v>2 we post PLAD</c:v>
                </c:pt>
              </c:strCache>
            </c:strRef>
          </c:cat>
          <c:val>
            <c:numRef>
              <c:f>ReachIG!$C$36:$C$40</c:f>
              <c:numCache>
                <c:formatCode>_-* #,##0_-;\-* #,##0_-;_-* "-"??_-;_-@_-</c:formatCode>
                <c:ptCount val="5"/>
                <c:pt idx="0">
                  <c:v>901395</c:v>
                </c:pt>
                <c:pt idx="1">
                  <c:v>965042</c:v>
                </c:pt>
                <c:pt idx="2">
                  <c:v>1236384</c:v>
                </c:pt>
                <c:pt idx="3">
                  <c:v>1357581</c:v>
                </c:pt>
                <c:pt idx="4">
                  <c:v>655959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C8-499F-88C4-4301F6FF2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7388448"/>
        <c:axId val="367388928"/>
      </c:barChart>
      <c:catAx>
        <c:axId val="36738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7388928"/>
        <c:crosses val="autoZero"/>
        <c:auto val="1"/>
        <c:lblAlgn val="ctr"/>
        <c:lblOffset val="100"/>
        <c:noMultiLvlLbl val="0"/>
      </c:catAx>
      <c:valAx>
        <c:axId val="36738892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36738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4962-7EB1-4267-A1D1-3B891A53EB1E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960C-62D9-4455-A433-97D43E24A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7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6960C-62D9-4455-A433-97D43E24A77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02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6960C-62D9-4455-A433-97D43E24A77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1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2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59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67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6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13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0069C-B3EF-4B57-A901-170553108BC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7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166112-D5BB-7C49-BD9B-4B9F45402977}"/>
              </a:ext>
            </a:extLst>
          </p:cNvPr>
          <p:cNvSpPr txBox="1"/>
          <p:nvPr userDrawn="1"/>
        </p:nvSpPr>
        <p:spPr>
          <a:xfrm>
            <a:off x="494886" y="1162435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magine 8" descr="Immagine che contiene persona, interni, portatile, uomo&#10;&#10;Descrizione generata automaticamente">
            <a:extLst>
              <a:ext uri="{FF2B5EF4-FFF2-40B4-BE49-F238E27FC236}">
                <a16:creationId xmlns:a16="http://schemas.microsoft.com/office/drawing/2014/main" id="{90282DB6-785F-784E-904F-D29DC65BB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555" r="24679" b="583"/>
          <a:stretch/>
        </p:blipFill>
        <p:spPr>
          <a:xfrm>
            <a:off x="6264543" y="1162435"/>
            <a:ext cx="5284800" cy="469803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675F26-2DC7-EB43-9FFE-AF7115C8173E}"/>
              </a:ext>
            </a:extLst>
          </p:cNvPr>
          <p:cNvSpPr/>
          <p:nvPr userDrawn="1"/>
        </p:nvSpPr>
        <p:spPr>
          <a:xfrm>
            <a:off x="0" y="-13312"/>
            <a:ext cx="9171709" cy="762000"/>
          </a:xfrm>
          <a:custGeom>
            <a:avLst/>
            <a:gdLst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9171709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8540338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762000">
                <a:moveTo>
                  <a:pt x="0" y="0"/>
                </a:moveTo>
                <a:lnTo>
                  <a:pt x="9171709" y="0"/>
                </a:lnTo>
                <a:lnTo>
                  <a:pt x="854033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20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27EA5-8D5F-0846-9523-102A6C8D7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7495849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>
                <a:solidFill>
                  <a:schemeClr val="bg1"/>
                </a:solidFill>
              </a:rPr>
              <a:t>Fare clic per modificare lo stile del titolo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16D7CF0-D023-3548-B86F-424231E03DAF}"/>
              </a:ext>
            </a:extLst>
          </p:cNvPr>
          <p:cNvSpPr/>
          <p:nvPr userDrawn="1"/>
        </p:nvSpPr>
        <p:spPr>
          <a:xfrm>
            <a:off x="2862943" y="3614057"/>
            <a:ext cx="25370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7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273739"/>
            <a:ext cx="4010725" cy="116135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652" y="273738"/>
            <a:ext cx="6816289" cy="585213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060" y="1435095"/>
            <a:ext cx="4010725" cy="4690781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2105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9503B6-1920-7D65-992D-F3D45A57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A319A1-6031-9D7F-D85F-8E440016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2134BE-BE1E-17E4-6728-0058ED5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4504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43FCB-42EC-0301-AB89-CF45E035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34F33-5D3F-E7DE-D64C-26448354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AFC3B6-4160-FF36-C6EF-85ED4135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21FD9-5E66-2FDE-D493-3DCAD0D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6C36E-8507-5A27-FDB5-F2009C32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6F6BEB-D0DC-D8C2-19D4-0C338DE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4218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5BC6D-FABE-8B22-992C-8F4C70D3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7D1DAB-686D-974D-2F72-3B4C5FB6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DF5F61-F93A-A51D-C501-D52B2938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9251FC-4CC4-F2AC-0D63-7565E1C5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77AA0E-F6B2-AC24-6C97-A987545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D78D5-D6B5-C003-13C9-4A8CEBA0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007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E579C-8C92-0506-394B-B636F4CF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299EA0-DD30-C24E-DB9D-81636EF6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39C33D-3F24-1B37-DDAD-BF2006DE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BD02C1-B3B0-70A5-C712-CF08AECB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29AC5-AC0A-53EA-054B-F4E70DFC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3236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B46AD9-2199-DEBE-C7E2-9F82815E3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62663-36E8-B2A1-9876-BC00D9A4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D8BF2-C50C-4D6D-F726-BAC65315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3C5024-205D-7FA1-0D82-4F0A9DF9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6ECFFF-60A3-7EC3-F183-EBA5DE0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1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8725" y="4800925"/>
            <a:ext cx="7315200" cy="5669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8725" y="612264"/>
            <a:ext cx="7315200" cy="4115772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8725" y="5367835"/>
            <a:ext cx="7315200" cy="80501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733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866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1222" y="132820"/>
            <a:ext cx="2861719" cy="606594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3907" y="132820"/>
            <a:ext cx="8379975" cy="606594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75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166112-D5BB-7C49-BD9B-4B9F45402977}"/>
              </a:ext>
            </a:extLst>
          </p:cNvPr>
          <p:cNvSpPr txBox="1"/>
          <p:nvPr userDrawn="1"/>
        </p:nvSpPr>
        <p:spPr>
          <a:xfrm>
            <a:off x="494886" y="1162435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magine 8" descr="Immagine che contiene persona, interni, portatile, uomo&#10;&#10;Descrizione generata automaticamente">
            <a:extLst>
              <a:ext uri="{FF2B5EF4-FFF2-40B4-BE49-F238E27FC236}">
                <a16:creationId xmlns:a16="http://schemas.microsoft.com/office/drawing/2014/main" id="{90282DB6-785F-784E-904F-D29DC65BB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555" r="24679" b="583"/>
          <a:stretch/>
        </p:blipFill>
        <p:spPr>
          <a:xfrm>
            <a:off x="6264543" y="1162435"/>
            <a:ext cx="5284800" cy="469803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675F26-2DC7-EB43-9FFE-AF7115C8173E}"/>
              </a:ext>
            </a:extLst>
          </p:cNvPr>
          <p:cNvSpPr/>
          <p:nvPr userDrawn="1"/>
        </p:nvSpPr>
        <p:spPr>
          <a:xfrm>
            <a:off x="0" y="-13312"/>
            <a:ext cx="9171709" cy="762000"/>
          </a:xfrm>
          <a:custGeom>
            <a:avLst/>
            <a:gdLst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9171709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8540338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762000">
                <a:moveTo>
                  <a:pt x="0" y="0"/>
                </a:moveTo>
                <a:lnTo>
                  <a:pt x="9171709" y="0"/>
                </a:lnTo>
                <a:lnTo>
                  <a:pt x="854033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20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27EA5-8D5F-0846-9523-102A6C8D7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7495849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>
                <a:solidFill>
                  <a:schemeClr val="bg1"/>
                </a:solidFill>
              </a:rPr>
              <a:t>Fare clic per modificare lo stile del titolo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16D7CF0-D023-3548-B86F-424231E03DAF}"/>
              </a:ext>
            </a:extLst>
          </p:cNvPr>
          <p:cNvSpPr/>
          <p:nvPr userDrawn="1"/>
        </p:nvSpPr>
        <p:spPr>
          <a:xfrm>
            <a:off x="2862943" y="3614057"/>
            <a:ext cx="253705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48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27EA5-8D5F-0846-9523-102A6C8D7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10474595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/>
              <a:t>Fare clic per modificare lo stile del titolo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166112-D5BB-7C49-BD9B-4B9F45402977}"/>
              </a:ext>
            </a:extLst>
          </p:cNvPr>
          <p:cNvSpPr txBox="1"/>
          <p:nvPr userDrawn="1"/>
        </p:nvSpPr>
        <p:spPr>
          <a:xfrm>
            <a:off x="494886" y="1162435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magine 8" descr="Immagine che contiene persona, interni, portatile, uomo&#10;&#10;Descrizione generata automaticamente">
            <a:extLst>
              <a:ext uri="{FF2B5EF4-FFF2-40B4-BE49-F238E27FC236}">
                <a16:creationId xmlns:a16="http://schemas.microsoft.com/office/drawing/2014/main" id="{90282DB6-785F-784E-904F-D29DC65BB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555" r="24679" b="583"/>
          <a:stretch/>
        </p:blipFill>
        <p:spPr>
          <a:xfrm>
            <a:off x="6264543" y="1162435"/>
            <a:ext cx="5284800" cy="46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800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66" y="4407328"/>
            <a:ext cx="10362660" cy="1362205"/>
          </a:xfrm>
          <a:prstGeom prst="rect">
            <a:avLst/>
          </a:prstGeo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66" y="2907443"/>
            <a:ext cx="10362660" cy="14998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</a:t>
            </a:r>
            <a:r>
              <a:rPr lang="it-IT" err="1">
                <a:solidFill>
                  <a:srgbClr val="000000"/>
                </a:solidFill>
              </a:rPr>
              <a:t>Ringier</a:t>
            </a:r>
            <a:r>
              <a:rPr lang="it-IT">
                <a:solidFill>
                  <a:srgbClr val="000000"/>
                </a:solidFill>
              </a:rPr>
              <a:t> AG - </a:t>
            </a:r>
            <a:r>
              <a:rPr lang="it-IT" err="1">
                <a:solidFill>
                  <a:srgbClr val="000000"/>
                </a:solidFill>
              </a:rPr>
              <a:t>Strictly</a:t>
            </a:r>
            <a:r>
              <a:rPr lang="it-IT">
                <a:solidFill>
                  <a:srgbClr val="000000"/>
                </a:solidFill>
              </a:rPr>
              <a:t> </a:t>
            </a:r>
            <a:r>
              <a:rPr lang="it-IT" err="1">
                <a:solidFill>
                  <a:srgbClr val="000000"/>
                </a:solidFill>
              </a:rPr>
              <a:t>confidential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3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53337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940D337-AF98-4946-B2B2-12C67EB6F288}"/>
              </a:ext>
            </a:extLst>
          </p:cNvPr>
          <p:cNvGraphicFramePr/>
          <p:nvPr userDrawn="1"/>
        </p:nvGraphicFramePr>
        <p:xfrm>
          <a:off x="5991248" y="1004242"/>
          <a:ext cx="5480315" cy="519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E3D32C-5C91-6643-BDDB-756C3351E3F7}"/>
              </a:ext>
            </a:extLst>
          </p:cNvPr>
          <p:cNvSpPr txBox="1"/>
          <p:nvPr userDrawn="1"/>
        </p:nvSpPr>
        <p:spPr>
          <a:xfrm>
            <a:off x="481032" y="1162435"/>
            <a:ext cx="5400000" cy="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4E05BF-215A-3C43-8109-EBF4F302DE8A}"/>
              </a:ext>
            </a:extLst>
          </p:cNvPr>
          <p:cNvSpPr txBox="1"/>
          <p:nvPr userDrawn="1"/>
        </p:nvSpPr>
        <p:spPr>
          <a:xfrm>
            <a:off x="481032" y="1652232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53337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940D337-AF98-4946-B2B2-12C67EB6F288}"/>
              </a:ext>
            </a:extLst>
          </p:cNvPr>
          <p:cNvGraphicFramePr/>
          <p:nvPr userDrawn="1"/>
        </p:nvGraphicFramePr>
        <p:xfrm>
          <a:off x="5991248" y="1004242"/>
          <a:ext cx="5480315" cy="519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3460E4-91ED-BE43-BB47-295859791741}"/>
              </a:ext>
            </a:extLst>
          </p:cNvPr>
          <p:cNvSpPr txBox="1"/>
          <p:nvPr userDrawn="1"/>
        </p:nvSpPr>
        <p:spPr>
          <a:xfrm>
            <a:off x="481032" y="1162435"/>
            <a:ext cx="5400000" cy="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CABF46-C204-FD44-94C7-42C2D3DED0EC}"/>
              </a:ext>
            </a:extLst>
          </p:cNvPr>
          <p:cNvSpPr txBox="1"/>
          <p:nvPr userDrawn="1"/>
        </p:nvSpPr>
        <p:spPr>
          <a:xfrm>
            <a:off x="481032" y="1652232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27EA5-8D5F-0846-9523-102A6C8D7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10474595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/>
              <a:t>Fare clic per modificare lo stile del titolo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166112-D5BB-7C49-BD9B-4B9F45402977}"/>
              </a:ext>
            </a:extLst>
          </p:cNvPr>
          <p:cNvSpPr txBox="1"/>
          <p:nvPr userDrawn="1"/>
        </p:nvSpPr>
        <p:spPr>
          <a:xfrm>
            <a:off x="494886" y="1162435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magine 8" descr="Immagine che contiene persona, interni, portatile, uomo&#10;&#10;Descrizione generata automaticamente">
            <a:extLst>
              <a:ext uri="{FF2B5EF4-FFF2-40B4-BE49-F238E27FC236}">
                <a16:creationId xmlns:a16="http://schemas.microsoft.com/office/drawing/2014/main" id="{90282DB6-785F-784E-904F-D29DC65BB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555" r="24679" b="583"/>
          <a:stretch/>
        </p:blipFill>
        <p:spPr>
          <a:xfrm>
            <a:off x="6264543" y="1162435"/>
            <a:ext cx="5284800" cy="46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8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061" y="1535519"/>
            <a:ext cx="5386509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061" y="2175318"/>
            <a:ext cx="5386509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4271" y="1535519"/>
            <a:ext cx="5388669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4271" y="2175318"/>
            <a:ext cx="5388669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89FA4E4-9AE2-5447-9B9D-CE43413B70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10474595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976897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980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97706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273739"/>
            <a:ext cx="4010725" cy="116135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652" y="273738"/>
            <a:ext cx="6816289" cy="585213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060" y="1435095"/>
            <a:ext cx="4010725" cy="4690781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7839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8725" y="4800925"/>
            <a:ext cx="7315200" cy="5669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8725" y="612264"/>
            <a:ext cx="7315200" cy="4115772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8725" y="5367835"/>
            <a:ext cx="7315200" cy="80501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705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9252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1222" y="132820"/>
            <a:ext cx="2861719" cy="606594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3907" y="132820"/>
            <a:ext cx="8379975" cy="606594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093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60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87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159564" y="6490320"/>
            <a:ext cx="7584841" cy="280215"/>
          </a:xfrm>
          <a:ln/>
        </p:spPr>
        <p:txBody>
          <a:bodyPr/>
          <a:lstStyle>
            <a:lvl1pPr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2034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3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02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15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8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79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16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10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0667" y="133353"/>
            <a:ext cx="2861733" cy="606583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3358" y="133353"/>
            <a:ext cx="8384116" cy="606583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554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853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66" y="4407328"/>
            <a:ext cx="10362660" cy="1362205"/>
          </a:xfrm>
          <a:prstGeom prst="rect">
            <a:avLst/>
          </a:prstGeo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66" y="2907443"/>
            <a:ext cx="10362660" cy="14998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</a:t>
            </a:r>
            <a:r>
              <a:rPr lang="it-IT" err="1">
                <a:solidFill>
                  <a:srgbClr val="000000"/>
                </a:solidFill>
              </a:rPr>
              <a:t>Ringier</a:t>
            </a:r>
            <a:r>
              <a:rPr lang="it-IT">
                <a:solidFill>
                  <a:srgbClr val="000000"/>
                </a:solidFill>
              </a:rPr>
              <a:t> AG - </a:t>
            </a:r>
            <a:r>
              <a:rPr lang="it-IT" err="1">
                <a:solidFill>
                  <a:srgbClr val="000000"/>
                </a:solidFill>
              </a:rPr>
              <a:t>Strictly</a:t>
            </a:r>
            <a:r>
              <a:rPr lang="it-IT">
                <a:solidFill>
                  <a:srgbClr val="000000"/>
                </a:solidFill>
              </a:rPr>
              <a:t> </a:t>
            </a:r>
            <a:r>
              <a:rPr lang="it-IT" err="1">
                <a:solidFill>
                  <a:srgbClr val="000000"/>
                </a:solidFill>
              </a:rPr>
              <a:t>confidential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65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464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028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74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83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644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35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103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991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0667" y="133353"/>
            <a:ext cx="2861733" cy="606583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3358" y="133353"/>
            <a:ext cx="8384116" cy="606583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320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D0D3C2E-FC67-47ED-90E0-E797B7CC0F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6598" y="2698213"/>
            <a:ext cx="14573948" cy="5986976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0123763"/>
              </p:ext>
            </p:ext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550606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FD23D-30E8-435F-86B9-25D5CCD17D0A}"/>
              </a:ext>
            </a:extLst>
          </p:cNvPr>
          <p:cNvGrpSpPr/>
          <p:nvPr userDrawn="1"/>
        </p:nvGrpSpPr>
        <p:grpSpPr>
          <a:xfrm>
            <a:off x="6629505" y="832351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53337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940D337-AF98-4946-B2B2-12C67EB6F28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05711980"/>
              </p:ext>
            </p:extLst>
          </p:nvPr>
        </p:nvGraphicFramePr>
        <p:xfrm>
          <a:off x="5991248" y="1004242"/>
          <a:ext cx="5480315" cy="519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E3D32C-5C91-6643-BDDB-756C3351E3F7}"/>
              </a:ext>
            </a:extLst>
          </p:cNvPr>
          <p:cNvSpPr txBox="1"/>
          <p:nvPr userDrawn="1"/>
        </p:nvSpPr>
        <p:spPr>
          <a:xfrm>
            <a:off x="481032" y="1162435"/>
            <a:ext cx="5400000" cy="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4E05BF-215A-3C43-8109-EBF4F302DE8A}"/>
              </a:ext>
            </a:extLst>
          </p:cNvPr>
          <p:cNvSpPr txBox="1"/>
          <p:nvPr userDrawn="1"/>
        </p:nvSpPr>
        <p:spPr>
          <a:xfrm>
            <a:off x="481032" y="1652232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8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905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  <a:prstGeom prst="rect">
            <a:avLst/>
          </a:prstGeo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7467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0977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  <a:prstGeom prst="rect">
            <a:avLst/>
          </a:prstGeo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762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5087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274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C63E5-5D21-47D3-BF0D-57C09B984129}"/>
              </a:ext>
            </a:extLst>
          </p:cNvPr>
          <p:cNvSpPr txBox="1"/>
          <p:nvPr userDrawn="1"/>
        </p:nvSpPr>
        <p:spPr>
          <a:xfrm>
            <a:off x="381000" y="6617410"/>
            <a:ext cx="2502288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2019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2E99D-B14D-4A4A-866D-4CF62FB5E126}"/>
              </a:ext>
            </a:extLst>
          </p:cNvPr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‹N›</a:t>
            </a:fld>
            <a:endParaRPr lang="en-US" sz="9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103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A57-BC3C-4F49-961C-D7944997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8C1A-A694-0E48-9B3E-5F1FC57D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2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_Gradient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>
                <a:solidFill>
                  <a:srgbClr val="FFFFFF">
                    <a:alpha val="50000"/>
                  </a:srgbClr>
                </a:solidFill>
              </a:rPr>
              <a:t>Copyright © 2017 Accenture.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>
                <a:solidFill>
                  <a:srgbClr val="FFFFFF">
                    <a:alpha val="50000"/>
                  </a:srgbClr>
                </a:solidFill>
              </a:rPr>
              <a:pPr>
                <a:defRPr/>
              </a:pPr>
              <a:t>‹N›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2" hasCustomPrompt="1"/>
          </p:nvPr>
        </p:nvSpPr>
        <p:spPr>
          <a:xfrm>
            <a:off x="4287925" y="1695645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3" name="Text Placeholder 71"/>
          <p:cNvSpPr>
            <a:spLocks noGrp="1"/>
          </p:cNvSpPr>
          <p:nvPr>
            <p:ph type="body" sz="quarter" idx="13" hasCustomPrompt="1"/>
          </p:nvPr>
        </p:nvSpPr>
        <p:spPr>
          <a:xfrm>
            <a:off x="6911299" y="1695645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4" name="Text Placeholder 71"/>
          <p:cNvSpPr>
            <a:spLocks noGrp="1"/>
          </p:cNvSpPr>
          <p:nvPr>
            <p:ph type="body" sz="quarter" idx="14" hasCustomPrompt="1"/>
          </p:nvPr>
        </p:nvSpPr>
        <p:spPr>
          <a:xfrm>
            <a:off x="9535272" y="1695645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5" name="Text Placeholder 71"/>
          <p:cNvSpPr>
            <a:spLocks noGrp="1"/>
          </p:cNvSpPr>
          <p:nvPr>
            <p:ph type="body" sz="quarter" idx="15" hasCustomPrompt="1"/>
          </p:nvPr>
        </p:nvSpPr>
        <p:spPr>
          <a:xfrm>
            <a:off x="4287925" y="3613748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6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6911299" y="3613748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7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9535272" y="3613748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8" name="Text Placeholder 71"/>
          <p:cNvSpPr>
            <a:spLocks noGrp="1"/>
          </p:cNvSpPr>
          <p:nvPr>
            <p:ph type="body" sz="quarter" idx="18" hasCustomPrompt="1"/>
          </p:nvPr>
        </p:nvSpPr>
        <p:spPr>
          <a:xfrm>
            <a:off x="4287925" y="5492059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9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299" y="5492059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80" name="Text Placeholder 71"/>
          <p:cNvSpPr>
            <a:spLocks noGrp="1"/>
          </p:cNvSpPr>
          <p:nvPr>
            <p:ph type="body" sz="quarter" idx="20" hasCustomPrompt="1"/>
          </p:nvPr>
        </p:nvSpPr>
        <p:spPr>
          <a:xfrm>
            <a:off x="9535272" y="5492059"/>
            <a:ext cx="2304363" cy="60152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21" hasCustomPrompt="1"/>
          </p:nvPr>
        </p:nvSpPr>
        <p:spPr>
          <a:xfrm>
            <a:off x="6911300" y="779573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03" name="Text Placeholder 101"/>
          <p:cNvSpPr>
            <a:spLocks noGrp="1"/>
          </p:cNvSpPr>
          <p:nvPr>
            <p:ph type="body" sz="quarter" idx="22" hasCustomPrompt="1"/>
          </p:nvPr>
        </p:nvSpPr>
        <p:spPr>
          <a:xfrm>
            <a:off x="4287926" y="779573"/>
            <a:ext cx="1326081" cy="842767"/>
          </a:xfrm>
          <a:prstGeom prst="rect">
            <a:avLst/>
          </a:prstGeom>
          <a:solidFill>
            <a:srgbClr val="ED7D31"/>
          </a:solidFill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04" name="Text Placeholder 101"/>
          <p:cNvSpPr>
            <a:spLocks noGrp="1"/>
          </p:cNvSpPr>
          <p:nvPr>
            <p:ph type="body" sz="quarter" idx="23" hasCustomPrompt="1"/>
          </p:nvPr>
        </p:nvSpPr>
        <p:spPr>
          <a:xfrm>
            <a:off x="9526893" y="779573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5" name="Text Placeholder 101"/>
          <p:cNvSpPr>
            <a:spLocks noGrp="1"/>
          </p:cNvSpPr>
          <p:nvPr>
            <p:ph type="body" sz="quarter" idx="24" hasCustomPrompt="1"/>
          </p:nvPr>
        </p:nvSpPr>
        <p:spPr>
          <a:xfrm>
            <a:off x="6911300" y="2718263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06" name="Text Placeholder 101"/>
          <p:cNvSpPr>
            <a:spLocks noGrp="1"/>
          </p:cNvSpPr>
          <p:nvPr>
            <p:ph type="body" sz="quarter" idx="25" hasCustomPrompt="1"/>
          </p:nvPr>
        </p:nvSpPr>
        <p:spPr>
          <a:xfrm>
            <a:off x="4287926" y="2718263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7" name="Text Placeholder 101"/>
          <p:cNvSpPr>
            <a:spLocks noGrp="1"/>
          </p:cNvSpPr>
          <p:nvPr>
            <p:ph type="body" sz="quarter" idx="26" hasCustomPrompt="1"/>
          </p:nvPr>
        </p:nvSpPr>
        <p:spPr>
          <a:xfrm>
            <a:off x="9526893" y="2718263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08" name="Text Placeholder 101"/>
          <p:cNvSpPr>
            <a:spLocks noGrp="1"/>
          </p:cNvSpPr>
          <p:nvPr>
            <p:ph type="body" sz="quarter" idx="27" hasCustomPrompt="1"/>
          </p:nvPr>
        </p:nvSpPr>
        <p:spPr>
          <a:xfrm>
            <a:off x="6911300" y="4586279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109" name="Text Placeholder 101"/>
          <p:cNvSpPr>
            <a:spLocks noGrp="1"/>
          </p:cNvSpPr>
          <p:nvPr>
            <p:ph type="body" sz="quarter" idx="28" hasCustomPrompt="1"/>
          </p:nvPr>
        </p:nvSpPr>
        <p:spPr>
          <a:xfrm>
            <a:off x="4287926" y="4586279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10" name="Text Placeholder 101"/>
          <p:cNvSpPr>
            <a:spLocks noGrp="1"/>
          </p:cNvSpPr>
          <p:nvPr>
            <p:ph type="body" sz="quarter" idx="29" hasCustomPrompt="1"/>
          </p:nvPr>
        </p:nvSpPr>
        <p:spPr>
          <a:xfrm>
            <a:off x="9526893" y="4586279"/>
            <a:ext cx="1326081" cy="842767"/>
          </a:xfrm>
          <a:prstGeom prst="rect">
            <a:avLst/>
          </a:prstGeo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92146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Posi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354848" y="2659571"/>
            <a:ext cx="8541502" cy="1234063"/>
          </a:xfrm>
          <a:prstGeom prst="rect">
            <a:avLst/>
          </a:prstGeom>
        </p:spPr>
        <p:txBody>
          <a:bodyPr tIns="198000" rIns="0" anchor="ctr">
            <a:spAutoFit/>
          </a:bodyPr>
          <a:lstStyle>
            <a:lvl1pPr>
              <a:lnSpc>
                <a:spcPct val="70000"/>
              </a:lnSpc>
              <a:defRPr sz="9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390199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53337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940D337-AF98-4946-B2B2-12C67EB6F28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2120137"/>
              </p:ext>
            </p:extLst>
          </p:nvPr>
        </p:nvGraphicFramePr>
        <p:xfrm>
          <a:off x="5991248" y="1004242"/>
          <a:ext cx="5480315" cy="519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3460E4-91ED-BE43-BB47-295859791741}"/>
              </a:ext>
            </a:extLst>
          </p:cNvPr>
          <p:cNvSpPr txBox="1"/>
          <p:nvPr userDrawn="1"/>
        </p:nvSpPr>
        <p:spPr>
          <a:xfrm>
            <a:off x="481032" y="1162435"/>
            <a:ext cx="5400000" cy="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400" b="1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CABF46-C204-FD44-94C7-42C2D3DED0EC}"/>
              </a:ext>
            </a:extLst>
          </p:cNvPr>
          <p:cNvSpPr txBox="1"/>
          <p:nvPr userDrawn="1"/>
        </p:nvSpPr>
        <p:spPr>
          <a:xfrm>
            <a:off x="481032" y="1652232"/>
            <a:ext cx="540000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ea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irure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esse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nulla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culpa qui officia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mollit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est </a:t>
            </a:r>
            <a:r>
              <a:rPr lang="it-IT" sz="1200" b="0" i="0" kern="120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19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985" y="318707"/>
            <a:ext cx="10515600" cy="635335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defRPr sz="2400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 (use all caps)</a:t>
            </a:r>
          </a:p>
        </p:txBody>
      </p:sp>
      <p:sp>
        <p:nvSpPr>
          <p:cNvPr id="7" name="Shape 85"/>
          <p:cNvSpPr>
            <a:spLocks noGrp="1"/>
          </p:cNvSpPr>
          <p:nvPr>
            <p:ph type="sldNum" sz="quarter" idx="2"/>
          </p:nvPr>
        </p:nvSpPr>
        <p:spPr>
          <a:xfrm>
            <a:off x="11049593" y="6567614"/>
            <a:ext cx="587964" cy="2157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0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7143" y="1427164"/>
            <a:ext cx="11186191" cy="4668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1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779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&amp;Sub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MAIN TITLE AT 36PT MIN 30PT</a:t>
            </a:r>
            <a:endParaRPr lang="en-A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5741" y="1128768"/>
            <a:ext cx="11474881" cy="407894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Insert sub-title here at 22pt, min 18pt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>
          <a:xfrm>
            <a:off x="11521281" y="6424707"/>
            <a:ext cx="334195" cy="110800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Quote_Image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7709" y="1287578"/>
            <a:ext cx="5474566" cy="1731199"/>
          </a:xfrm>
          <a:prstGeom prst="rect">
            <a:avLst/>
          </a:prstGeom>
        </p:spPr>
        <p:txBody>
          <a:bodyPr tIns="0" anchor="b" anchorCtr="0"/>
          <a:lstStyle>
            <a:lvl1pPr marL="0" indent="0" algn="l" rtl="0" eaLnBrk="1" fontAlgn="base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lang="en-AU" sz="2799" b="0" i="0" kern="1200" cap="all" baseline="0" dirty="0">
                <a:solidFill>
                  <a:schemeClr val="bg1"/>
                </a:solidFill>
                <a:latin typeface="Graphik Black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QUOTE at 28pt min 36pt MAX 3 LINES     AS OLESTOTATE CON RAERUM ES INI EREPUDI ODIT EHENDIAM EUM.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7709" y="3276929"/>
            <a:ext cx="4037605" cy="6646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217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1600" b="0" i="0" kern="1200" cap="all" baseline="0" dirty="0">
                <a:solidFill>
                  <a:schemeClr val="bg1"/>
                </a:solidFill>
                <a:latin typeface="Graphik" panose="020B0503030202060203" pitchFamily="34" charset="77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AUTHOR’S DETAILS HERE. UPPERCASE, maximum 3 lines </a:t>
            </a:r>
            <a:br>
              <a:rPr lang="en-US"/>
            </a:br>
            <a:r>
              <a:rPr lang="en-US"/>
              <a:t>AT 16PT, MINIMUM 14PT. </a:t>
            </a:r>
          </a:p>
        </p:txBody>
      </p:sp>
    </p:spTree>
    <p:extLst>
      <p:ext uri="{BB962C8B-B14F-4D97-AF65-F5344CB8AC3E}">
        <p14:creationId xmlns:p14="http://schemas.microsoft.com/office/powerpoint/2010/main" val="22998362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7B3B7-30AB-4D80-A564-3597B778FA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8AF0-5F14-4B73-A22E-D90FDF1D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FBBE6-CE03-4242-97CA-78F9D05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B295-90D3-4072-BB41-3957BEB8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EC19-651F-4901-9CE1-CE0C9E8FFC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0455E-3E12-47E0-AF40-F7EDAA9DF4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6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D0D3C2E-FC67-47ED-90E0-E797B7CC0F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6598" y="2698213"/>
            <a:ext cx="14573948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550606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FD23D-30E8-435F-86B9-25D5CCD17D0A}"/>
              </a:ext>
            </a:extLst>
          </p:cNvPr>
          <p:cNvGrpSpPr/>
          <p:nvPr userDrawn="1"/>
        </p:nvGrpSpPr>
        <p:grpSpPr>
          <a:xfrm>
            <a:off x="6629505" y="832351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0927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64835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9717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34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061" y="1535519"/>
            <a:ext cx="5386509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061" y="2175318"/>
            <a:ext cx="5386509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4271" y="1535519"/>
            <a:ext cx="5388669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4271" y="2175318"/>
            <a:ext cx="5388669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89FA4E4-9AE2-5447-9B9D-CE43413B70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060" y="116633"/>
            <a:ext cx="10474595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kern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12394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9928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8492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914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C63E5-5D21-47D3-BF0D-57C09B984129}"/>
              </a:ext>
            </a:extLst>
          </p:cNvPr>
          <p:cNvSpPr txBox="1"/>
          <p:nvPr userDrawn="1"/>
        </p:nvSpPr>
        <p:spPr>
          <a:xfrm>
            <a:off x="381000" y="6617410"/>
            <a:ext cx="2502288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2019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2E99D-B14D-4A4A-866D-4CF62FB5E126}"/>
              </a:ext>
            </a:extLst>
          </p:cNvPr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‹N›</a:t>
            </a:fld>
            <a:endParaRPr lang="en-US" sz="9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982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4.6 — Dimensional Rev &gt;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FC0B4-9B51-1D48-A148-191C3BFE6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" y="3790"/>
            <a:ext cx="12186104" cy="6850420"/>
          </a:xfrm>
          <a:prstGeom prst="rect">
            <a:avLst/>
          </a:prstGeom>
        </p:spPr>
      </p:pic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SubTitle">
            <a:extLst>
              <a:ext uri="{FF2B5EF4-FFF2-40B4-BE49-F238E27FC236}">
                <a16:creationId xmlns:a16="http://schemas.microsoft.com/office/drawing/2014/main" id="{89687157-93E6-7A43-995E-7B873AA71F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155" y="2799233"/>
            <a:ext cx="8785569" cy="652335"/>
          </a:xfrm>
        </p:spPr>
        <p:txBody>
          <a:bodyPr wrap="square" tIns="91440" anchor="b">
            <a:noAutofit/>
          </a:bodyPr>
          <a:lstStyle>
            <a:lvl1pPr marL="0" indent="0">
              <a:lnSpc>
                <a:spcPct val="70000"/>
              </a:lnSpc>
              <a:buNone/>
              <a:defRPr sz="5199" b="0" i="0" cap="all" spc="-50" baseline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small top headline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67D9FD-940F-4A7E-A8AC-5EA63E390CBC}"/>
              </a:ext>
            </a:extLst>
          </p:cNvPr>
          <p:cNvGrpSpPr/>
          <p:nvPr userDrawn="1"/>
        </p:nvGrpSpPr>
        <p:grpSpPr>
          <a:xfrm>
            <a:off x="6096000" y="630696"/>
            <a:ext cx="5395287" cy="5514533"/>
            <a:chOff x="6420958" y="734291"/>
            <a:chExt cx="5395287" cy="5514533"/>
          </a:xfrm>
        </p:grpSpPr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A21EF1E0-4BEE-42C7-9E3E-22E54A372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8D997DB2-7026-4D24-BD76-E89B2BDB8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MasterTitle">
            <a:extLst>
              <a:ext uri="{FF2B5EF4-FFF2-40B4-BE49-F238E27FC236}">
                <a16:creationId xmlns:a16="http://schemas.microsoft.com/office/drawing/2014/main" id="{36CBCD46-299C-604D-A9F5-0A756BDF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155" y="3511411"/>
            <a:ext cx="8785569" cy="2353946"/>
          </a:xfrm>
        </p:spPr>
        <p:txBody>
          <a:bodyPr wrap="square" tIns="91440" anchor="t">
            <a:noAutofit/>
          </a:bodyPr>
          <a:lstStyle>
            <a:lvl1pPr algn="l">
              <a:lnSpc>
                <a:spcPct val="70000"/>
              </a:lnSpc>
              <a:defRPr sz="10498" b="0" i="0" spc="-7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large long headline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67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_Gradient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>
                <a:solidFill>
                  <a:srgbClr val="FFFFFF">
                    <a:alpha val="50000"/>
                  </a:srgbClr>
                </a:solidFill>
              </a:rPr>
              <a:t>Copyright © 2017 Accenture.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>
                <a:solidFill>
                  <a:srgbClr val="FFFFFF">
                    <a:alpha val="50000"/>
                  </a:srgbClr>
                </a:solidFill>
              </a:rPr>
              <a:pPr>
                <a:defRPr/>
              </a:pPr>
              <a:t>‹N›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2" hasCustomPrompt="1"/>
          </p:nvPr>
        </p:nvSpPr>
        <p:spPr>
          <a:xfrm>
            <a:off x="4287925" y="1695645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3" name="Text Placeholder 71"/>
          <p:cNvSpPr>
            <a:spLocks noGrp="1"/>
          </p:cNvSpPr>
          <p:nvPr>
            <p:ph type="body" sz="quarter" idx="13" hasCustomPrompt="1"/>
          </p:nvPr>
        </p:nvSpPr>
        <p:spPr>
          <a:xfrm>
            <a:off x="6911299" y="1695645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4" name="Text Placeholder 71"/>
          <p:cNvSpPr>
            <a:spLocks noGrp="1"/>
          </p:cNvSpPr>
          <p:nvPr>
            <p:ph type="body" sz="quarter" idx="14" hasCustomPrompt="1"/>
          </p:nvPr>
        </p:nvSpPr>
        <p:spPr>
          <a:xfrm>
            <a:off x="9535272" y="1695645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5" name="Text Placeholder 71"/>
          <p:cNvSpPr>
            <a:spLocks noGrp="1"/>
          </p:cNvSpPr>
          <p:nvPr>
            <p:ph type="body" sz="quarter" idx="15" hasCustomPrompt="1"/>
          </p:nvPr>
        </p:nvSpPr>
        <p:spPr>
          <a:xfrm>
            <a:off x="4287925" y="3613748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6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6911299" y="3613748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7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9535272" y="3613748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8" name="Text Placeholder 71"/>
          <p:cNvSpPr>
            <a:spLocks noGrp="1"/>
          </p:cNvSpPr>
          <p:nvPr>
            <p:ph type="body" sz="quarter" idx="18" hasCustomPrompt="1"/>
          </p:nvPr>
        </p:nvSpPr>
        <p:spPr>
          <a:xfrm>
            <a:off x="4287925" y="5492059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79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299" y="5492059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80" name="Text Placeholder 71"/>
          <p:cNvSpPr>
            <a:spLocks noGrp="1"/>
          </p:cNvSpPr>
          <p:nvPr>
            <p:ph type="body" sz="quarter" idx="20" hasCustomPrompt="1"/>
          </p:nvPr>
        </p:nvSpPr>
        <p:spPr>
          <a:xfrm>
            <a:off x="9535272" y="5492059"/>
            <a:ext cx="2304363" cy="601523"/>
          </a:xfrm>
        </p:spPr>
        <p:txBody>
          <a:bodyPr/>
          <a:lstStyle>
            <a:lvl1pPr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item16pt minimum 14pt maximum 3 lines</a:t>
            </a:r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21" hasCustomPrompt="1"/>
          </p:nvPr>
        </p:nvSpPr>
        <p:spPr>
          <a:xfrm>
            <a:off x="6911300" y="779573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03" name="Text Placeholder 101"/>
          <p:cNvSpPr>
            <a:spLocks noGrp="1"/>
          </p:cNvSpPr>
          <p:nvPr>
            <p:ph type="body" sz="quarter" idx="22" hasCustomPrompt="1"/>
          </p:nvPr>
        </p:nvSpPr>
        <p:spPr>
          <a:xfrm>
            <a:off x="4287926" y="779573"/>
            <a:ext cx="1326081" cy="842767"/>
          </a:xfrm>
          <a:solidFill>
            <a:srgbClr val="ED7D31"/>
          </a:solidFill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04" name="Text Placeholder 101"/>
          <p:cNvSpPr>
            <a:spLocks noGrp="1"/>
          </p:cNvSpPr>
          <p:nvPr>
            <p:ph type="body" sz="quarter" idx="23" hasCustomPrompt="1"/>
          </p:nvPr>
        </p:nvSpPr>
        <p:spPr>
          <a:xfrm>
            <a:off x="9526893" y="779573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5" name="Text Placeholder 101"/>
          <p:cNvSpPr>
            <a:spLocks noGrp="1"/>
          </p:cNvSpPr>
          <p:nvPr>
            <p:ph type="body" sz="quarter" idx="24" hasCustomPrompt="1"/>
          </p:nvPr>
        </p:nvSpPr>
        <p:spPr>
          <a:xfrm>
            <a:off x="6911300" y="2718263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06" name="Text Placeholder 101"/>
          <p:cNvSpPr>
            <a:spLocks noGrp="1"/>
          </p:cNvSpPr>
          <p:nvPr>
            <p:ph type="body" sz="quarter" idx="25" hasCustomPrompt="1"/>
          </p:nvPr>
        </p:nvSpPr>
        <p:spPr>
          <a:xfrm>
            <a:off x="4287926" y="2718263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7" name="Text Placeholder 101"/>
          <p:cNvSpPr>
            <a:spLocks noGrp="1"/>
          </p:cNvSpPr>
          <p:nvPr>
            <p:ph type="body" sz="quarter" idx="26" hasCustomPrompt="1"/>
          </p:nvPr>
        </p:nvSpPr>
        <p:spPr>
          <a:xfrm>
            <a:off x="9526893" y="2718263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08" name="Text Placeholder 101"/>
          <p:cNvSpPr>
            <a:spLocks noGrp="1"/>
          </p:cNvSpPr>
          <p:nvPr>
            <p:ph type="body" sz="quarter" idx="27" hasCustomPrompt="1"/>
          </p:nvPr>
        </p:nvSpPr>
        <p:spPr>
          <a:xfrm>
            <a:off x="6911300" y="4586279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109" name="Text Placeholder 101"/>
          <p:cNvSpPr>
            <a:spLocks noGrp="1"/>
          </p:cNvSpPr>
          <p:nvPr>
            <p:ph type="body" sz="quarter" idx="28" hasCustomPrompt="1"/>
          </p:nvPr>
        </p:nvSpPr>
        <p:spPr>
          <a:xfrm>
            <a:off x="4287926" y="4586279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10" name="Text Placeholder 101"/>
          <p:cNvSpPr>
            <a:spLocks noGrp="1"/>
          </p:cNvSpPr>
          <p:nvPr>
            <p:ph type="body" sz="quarter" idx="29" hasCustomPrompt="1"/>
          </p:nvPr>
        </p:nvSpPr>
        <p:spPr>
          <a:xfrm>
            <a:off x="9526893" y="4586279"/>
            <a:ext cx="1326081" cy="842767"/>
          </a:xfrm>
        </p:spPr>
        <p:txBody>
          <a:bodyPr/>
          <a:lstStyle>
            <a:lvl1pPr>
              <a:defRPr sz="5399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824650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Posi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354848" y="2659571"/>
            <a:ext cx="8541502" cy="1234063"/>
          </a:xfrm>
        </p:spPr>
        <p:txBody>
          <a:bodyPr tIns="198000" rIns="0" anchor="ctr">
            <a:spAutoFit/>
          </a:bodyPr>
          <a:lstStyle>
            <a:lvl1pPr>
              <a:lnSpc>
                <a:spcPct val="70000"/>
              </a:lnSpc>
              <a:defRPr sz="9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98432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985" y="318707"/>
            <a:ext cx="10515600" cy="635335"/>
          </a:xfrm>
        </p:spPr>
        <p:txBody>
          <a:bodyPr rIns="0">
            <a:noAutofit/>
          </a:bodyPr>
          <a:lstStyle>
            <a:lvl1pPr>
              <a:defRPr sz="2400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 (use all caps)</a:t>
            </a:r>
          </a:p>
        </p:txBody>
      </p:sp>
      <p:sp>
        <p:nvSpPr>
          <p:cNvPr id="7" name="Shape 85"/>
          <p:cNvSpPr>
            <a:spLocks noGrp="1"/>
          </p:cNvSpPr>
          <p:nvPr>
            <p:ph type="sldNum" sz="quarter" idx="2"/>
          </p:nvPr>
        </p:nvSpPr>
        <p:spPr>
          <a:xfrm>
            <a:off x="11049593" y="6567614"/>
            <a:ext cx="587964" cy="2157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58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7143" y="1427164"/>
            <a:ext cx="11186191" cy="4668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835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060" y="116633"/>
            <a:ext cx="10474595" cy="502110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50605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&amp;Sub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5741" y="554272"/>
            <a:ext cx="11474881" cy="5434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MAIN TITLE AT 36PT MIN 30PT</a:t>
            </a:r>
            <a:endParaRPr lang="en-A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5741" y="1128768"/>
            <a:ext cx="11474881" cy="407894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Insert sub-title here at 22pt, min 18pt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>
          <a:xfrm>
            <a:off x="11521281" y="6424707"/>
            <a:ext cx="334195" cy="110800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847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9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17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004891"/>
            <a:ext cx="5384800" cy="519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8294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6339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3681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1144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8637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2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/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22979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080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0667" y="133353"/>
            <a:ext cx="2861733" cy="606583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33358" y="133353"/>
            <a:ext cx="8384116" cy="606583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0927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Risk Ref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11151" y="131943"/>
            <a:ext cx="8828616" cy="7125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196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6448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103BA-33D3-537A-9A43-1654A2DD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C0DD7-FE9E-AFD8-DAC8-C4845C21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CA1654-1769-3E69-42EA-29B6FF64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6501AE-2D45-64D2-7D6A-E31B4C88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0BDDB5-6989-0B02-4682-CD0F4890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6662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73B66-1120-4DF2-43E9-33E6189C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D0AE-3BE3-A4FE-E928-64761910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FD0CF9-6B9F-60A0-2DAF-DB6C7538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C697F-D171-EE47-24D7-A52CF1C2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0818A2-D455-5153-894F-577229CD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0914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3F00D-9BC8-3E3F-5924-0B4CFFFC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0E112B-CCFE-9024-9F35-0C787176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38D32-70F9-FF92-D2A3-6B7C37E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68E5D-B2C0-4852-F147-B77911C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5BE33-E02D-3031-BDCC-41B7F0D4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2194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7598E-579F-E997-B59C-D784BC48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C752A-717D-13DD-89D0-5714AD3E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DBAB9C-C2CE-C58C-F17D-8284D0C6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F0456C-A7A2-D5B5-1C31-96B98726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9E1FB1-B85F-1136-C095-F57B4D9C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464CFE-17DD-D317-0F3D-F1CA1E1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2841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304BA-3673-FBAC-346E-5326BE89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ED7416-E477-9DE7-F591-725953AF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3C277B-DF3B-3FCC-73B2-15F074B79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50BFCD-4AEC-6D6E-A63F-1FB12BA9F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F7D2A0-BD41-44CB-DE02-B6865623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4C0360-D333-05BC-1646-73A3CDA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94450F-192E-4436-9ED9-2627DB3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4710C5-7C6F-C95C-34FA-592812D7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9531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E71F4-4451-730C-297F-D85C395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CDB4F7-860C-AE25-622A-87D9BC3E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1A8E8-1FD1-1A5D-D5A6-215AB2DD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CCC621-2648-57B2-1C53-58B5522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oleObject" Target="../embeddings/oleObject4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oleObject" Target="../embeddings/oleObject7.bin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82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90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ags" Target="../tags/tag1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oleObject" Target="../embeddings/oleObject10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C3D61A26-6E17-8D5B-97BF-CAC3A3B53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0486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6" imgW="592" imgH="595" progId="TCLayout.ActiveDocument.1">
                  <p:embed/>
                </p:oleObj>
              </mc:Choice>
              <mc:Fallback>
                <p:oleObj name="Diapositiva think-cell" r:id="rId16" imgW="592" imgH="595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C3D61A26-6E17-8D5B-97BF-CAC3A3B53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060" y="1004243"/>
            <a:ext cx="10973880" cy="51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91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06278" y="6490320"/>
            <a:ext cx="1077735" cy="28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</a:t>
            </a:r>
            <a:r>
              <a:rPr lang="it-IT" err="1">
                <a:solidFill>
                  <a:srgbClr val="000000"/>
                </a:solidFill>
              </a:rPr>
              <a:t>Ringier</a:t>
            </a:r>
            <a:r>
              <a:rPr lang="it-IT">
                <a:solidFill>
                  <a:srgbClr val="000000"/>
                </a:solidFill>
              </a:rPr>
              <a:t> AG - </a:t>
            </a:r>
            <a:r>
              <a:rPr lang="it-IT" err="1">
                <a:solidFill>
                  <a:srgbClr val="000000"/>
                </a:solidFill>
              </a:rPr>
              <a:t>Strictly</a:t>
            </a:r>
            <a:r>
              <a:rPr lang="it-IT">
                <a:solidFill>
                  <a:srgbClr val="000000"/>
                </a:solidFill>
              </a:rPr>
              <a:t> </a:t>
            </a:r>
            <a:r>
              <a:rPr lang="it-IT" err="1">
                <a:solidFill>
                  <a:srgbClr val="000000"/>
                </a:solidFill>
              </a:rPr>
              <a:t>confidential</a:t>
            </a:r>
            <a:endParaRPr lang="it-IT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magine 2" descr="Immagine che contiene orologio, segnale, piatto&#10;&#10;Descrizione generata automaticamente">
            <a:extLst>
              <a:ext uri="{FF2B5EF4-FFF2-40B4-BE49-F238E27FC236}">
                <a16:creationId xmlns:a16="http://schemas.microsoft.com/office/drawing/2014/main" id="{F44685E6-4CAA-442D-8A79-066A1D45F05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907" y="105142"/>
            <a:ext cx="1202498" cy="525091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9E1F1B7C-A0CC-D24E-A69A-69FEE1913EB9}"/>
              </a:ext>
            </a:extLst>
          </p:cNvPr>
          <p:cNvCxnSpPr>
            <a:cxnSpLocks/>
          </p:cNvCxnSpPr>
          <p:nvPr userDrawn="1"/>
        </p:nvCxnSpPr>
        <p:spPr>
          <a:xfrm>
            <a:off x="609060" y="780358"/>
            <a:ext cx="11002345" cy="0"/>
          </a:xfrm>
          <a:prstGeom prst="line">
            <a:avLst/>
          </a:prstGeom>
          <a:ln>
            <a:solidFill>
              <a:srgbClr val="E13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661" r:id="rId2"/>
    <p:sldLayoutId id="2147483662" r:id="rId3"/>
    <p:sldLayoutId id="2147483663" r:id="rId4"/>
    <p:sldLayoutId id="2147483664" r:id="rId5"/>
    <p:sldLayoutId id="2147483768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i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66481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32962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99443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65925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5212" indent="-165212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21552" indent="-173311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35779" indent="-131198" algn="l" rtl="0" eaLnBrk="1" fontAlgn="base" hangingPunct="1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2963" indent="-144156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37121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003602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470083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936564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403045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66669D1E-2861-3B4D-0FDF-7667ED3D53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8342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6" imgW="592" imgH="595" progId="TCLayout.ActiveDocument.1">
                  <p:embed/>
                </p:oleObj>
              </mc:Choice>
              <mc:Fallback>
                <p:oleObj name="Diapositiva think-cell" r:id="rId16" imgW="592" imgH="595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66669D1E-2861-3B4D-0FDF-7667ED3D5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060" y="1004243"/>
            <a:ext cx="10973880" cy="51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91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06278" y="6490320"/>
            <a:ext cx="1077735" cy="28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159564" y="6490320"/>
            <a:ext cx="7584841" cy="280215"/>
          </a:xfrm>
          <a:prstGeom prst="rect">
            <a:avLst/>
          </a:prstGeom>
          <a:ln/>
        </p:spPr>
        <p:txBody>
          <a:bodyPr/>
          <a:lstStyle>
            <a:lvl1pPr algn="ctr">
              <a:defRPr sz="14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</a:t>
            </a:r>
            <a:r>
              <a:rPr lang="it-IT" err="1">
                <a:solidFill>
                  <a:srgbClr val="000000"/>
                </a:solidFill>
              </a:rPr>
              <a:t>Ringier</a:t>
            </a:r>
            <a:r>
              <a:rPr lang="it-IT">
                <a:solidFill>
                  <a:srgbClr val="000000"/>
                </a:solidFill>
              </a:rPr>
              <a:t> AG - </a:t>
            </a:r>
            <a:r>
              <a:rPr lang="it-IT" err="1">
                <a:solidFill>
                  <a:srgbClr val="000000"/>
                </a:solidFill>
              </a:rPr>
              <a:t>Strictly</a:t>
            </a:r>
            <a:r>
              <a:rPr lang="it-IT">
                <a:solidFill>
                  <a:srgbClr val="000000"/>
                </a:solidFill>
              </a:rPr>
              <a:t> </a:t>
            </a:r>
            <a:r>
              <a:rPr lang="it-IT" err="1">
                <a:solidFill>
                  <a:srgbClr val="000000"/>
                </a:solidFill>
              </a:rPr>
              <a:t>confidential</a:t>
            </a:r>
            <a:endParaRPr lang="it-IT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magine 2" descr="Immagine che contiene orologio, segnale, piatto&#10;&#10;Descrizione generata automaticamente">
            <a:extLst>
              <a:ext uri="{FF2B5EF4-FFF2-40B4-BE49-F238E27FC236}">
                <a16:creationId xmlns:a16="http://schemas.microsoft.com/office/drawing/2014/main" id="{F44685E6-4CAA-442D-8A79-066A1D45F05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47" y="105142"/>
            <a:ext cx="1202498" cy="525091"/>
          </a:xfrm>
          <a:prstGeom prst="rect">
            <a:avLst/>
          </a:prstGeom>
        </p:spPr>
      </p:pic>
      <p:sp>
        <p:nvSpPr>
          <p:cNvPr id="9" name="Rettangolo 1">
            <a:extLst>
              <a:ext uri="{FF2B5EF4-FFF2-40B4-BE49-F238E27FC236}">
                <a16:creationId xmlns:a16="http://schemas.microsoft.com/office/drawing/2014/main" id="{B13E14D5-30E3-8248-84F2-B57BC4A0C620}"/>
              </a:ext>
            </a:extLst>
          </p:cNvPr>
          <p:cNvSpPr/>
          <p:nvPr userDrawn="1"/>
        </p:nvSpPr>
        <p:spPr>
          <a:xfrm>
            <a:off x="0" y="-13312"/>
            <a:ext cx="10145487" cy="762000"/>
          </a:xfrm>
          <a:custGeom>
            <a:avLst/>
            <a:gdLst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9171709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  <a:gd name="connsiteX0" fmla="*/ 0 w 9171709"/>
              <a:gd name="connsiteY0" fmla="*/ 0 h 762000"/>
              <a:gd name="connsiteX1" fmla="*/ 9171709 w 9171709"/>
              <a:gd name="connsiteY1" fmla="*/ 0 h 762000"/>
              <a:gd name="connsiteX2" fmla="*/ 8540338 w 9171709"/>
              <a:gd name="connsiteY2" fmla="*/ 762000 h 762000"/>
              <a:gd name="connsiteX3" fmla="*/ 0 w 9171709"/>
              <a:gd name="connsiteY3" fmla="*/ 762000 h 762000"/>
              <a:gd name="connsiteX4" fmla="*/ 0 w 9171709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762000">
                <a:moveTo>
                  <a:pt x="0" y="0"/>
                </a:moveTo>
                <a:lnTo>
                  <a:pt x="9171709" y="0"/>
                </a:lnTo>
                <a:lnTo>
                  <a:pt x="854033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20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0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i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66481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32962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99443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65925" algn="l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5212" indent="-165212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21552" indent="-173311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35779" indent="-131198" algn="l" rtl="0" eaLnBrk="1" fontAlgn="base" hangingPunct="1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2963" indent="-144156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37121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003602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470083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936564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403045" indent="-191128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CE348C28-C87D-68C0-C86C-794770CF54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22412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4" imgW="592" imgH="595" progId="TCLayout.ActiveDocument.1">
                  <p:embed/>
                </p:oleObj>
              </mc:Choice>
              <mc:Fallback>
                <p:oleObj name="Diapositiva think-cell" r:id="rId14" imgW="592" imgH="595" progId="TCLayout.ActiveDocument.1">
                  <p:embed/>
                  <p:pic>
                    <p:nvPicPr>
                      <p:cNvPr id="5" name="Oggetto 4" hidden="1">
                        <a:extLst>
                          <a:ext uri="{FF2B5EF4-FFF2-40B4-BE49-F238E27FC236}">
                            <a16:creationId xmlns:a16="http://schemas.microsoft.com/office/drawing/2014/main" id="{CE348C28-C87D-68C0-C86C-794770CF5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0" name="Line 2"/>
          <p:cNvSpPr>
            <a:spLocks noChangeShapeType="1"/>
          </p:cNvSpPr>
          <p:nvPr/>
        </p:nvSpPr>
        <p:spPr bwMode="auto">
          <a:xfrm>
            <a:off x="0" y="711200"/>
            <a:ext cx="12192000" cy="0"/>
          </a:xfrm>
          <a:prstGeom prst="line">
            <a:avLst/>
          </a:prstGeom>
          <a:noFill/>
          <a:ln w="28575">
            <a:solidFill>
              <a:srgbClr val="EF4632"/>
            </a:solidFill>
            <a:round/>
            <a:headEnd/>
            <a:tailEnd/>
          </a:ln>
          <a:effectLst/>
        </p:spPr>
        <p:txBody>
          <a:bodyPr lIns="124395" tIns="62197" rIns="124395" bIns="62197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>
              <a:latin typeface="+mn-lt"/>
              <a:cs typeface="+mn-cs"/>
            </a:endParaRPr>
          </a:p>
        </p:txBody>
      </p:sp>
      <p:pic>
        <p:nvPicPr>
          <p:cNvPr id="3075" name="Picture 3" descr="’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917" y="93667"/>
            <a:ext cx="84666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3358" y="133354"/>
            <a:ext cx="1097491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4891"/>
            <a:ext cx="109728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7717" y="6489703"/>
            <a:ext cx="3860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391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06667" y="6489703"/>
            <a:ext cx="1077384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333" b="0">
                <a:latin typeface="+mn-lt"/>
                <a:cs typeface="+mn-cs"/>
              </a:defRPr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EADE0DB6-F0BE-42A5-B411-A694964B0A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4704"/>
            <a:ext cx="12192000" cy="0"/>
          </a:xfrm>
          <a:prstGeom prst="line">
            <a:avLst/>
          </a:prstGeom>
          <a:noFill/>
          <a:ln w="28575">
            <a:solidFill>
              <a:srgbClr val="B20905"/>
            </a:solidFill>
            <a:round/>
            <a:headEnd/>
            <a:tailEnd/>
          </a:ln>
          <a:effectLst/>
        </p:spPr>
        <p:txBody>
          <a:bodyPr lIns="93296" tIns="46648" rIns="93296" bIns="46648"/>
          <a:lstStyle/>
          <a:p>
            <a:pPr>
              <a:defRPr/>
            </a:pPr>
            <a:endParaRPr lang="it-IT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0128" indent="-220128" algn="l" rtl="0" eaLnBrk="1" fontAlgn="base" hangingPunct="1">
        <a:spcBef>
          <a:spcPct val="20000"/>
        </a:spcBef>
        <a:spcAft>
          <a:spcPct val="0"/>
        </a:spcAft>
        <a:buChar char="•"/>
        <a:defRPr sz="1867">
          <a:solidFill>
            <a:schemeClr val="tx1"/>
          </a:solidFill>
          <a:latin typeface="+mn-lt"/>
          <a:ea typeface="+mn-ea"/>
          <a:cs typeface="+mn-cs"/>
        </a:defRPr>
      </a:lvl1pPr>
      <a:lvl2pPr marL="694249" indent="-23071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13339" indent="-173562" algn="l" rtl="0" eaLnBrk="1" fontAlgn="base" hangingPunct="1">
        <a:spcBef>
          <a:spcPct val="20000"/>
        </a:spcBef>
        <a:spcAft>
          <a:spcPct val="0"/>
        </a:spcAft>
        <a:buChar char="•"/>
        <a:defRPr sz="1333">
          <a:solidFill>
            <a:schemeClr val="tx1"/>
          </a:solidFill>
          <a:latin typeface="+mn-lt"/>
          <a:cs typeface="+mn-cs"/>
        </a:defRPr>
      </a:lvl3pPr>
      <a:lvl4pPr marL="1549361" indent="-190495" algn="l" rtl="0" eaLnBrk="1" fontAlgn="base" hangingPunct="1">
        <a:spcBef>
          <a:spcPct val="20000"/>
        </a:spcBef>
        <a:spcAft>
          <a:spcPct val="0"/>
        </a:spcAft>
        <a:buChar char="–"/>
        <a:defRPr sz="1333">
          <a:solidFill>
            <a:schemeClr val="tx1"/>
          </a:solidFill>
          <a:latin typeface="+mn-lt"/>
          <a:cs typeface="+mn-cs"/>
        </a:defRPr>
      </a:lvl4pPr>
      <a:lvl5pPr marL="204888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5pPr>
      <a:lvl6pPr marL="2658467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6pPr>
      <a:lvl7pPr marL="326805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7pPr>
      <a:lvl8pPr marL="3877636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8pPr>
      <a:lvl9pPr marL="4487221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CE71E243-CA3D-C325-BC48-242B8C2C53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52081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4" imgW="592" imgH="595" progId="TCLayout.ActiveDocument.1">
                  <p:embed/>
                </p:oleObj>
              </mc:Choice>
              <mc:Fallback>
                <p:oleObj name="Diapositiva think-cell" r:id="rId14" imgW="592" imgH="595" progId="TCLayout.ActiveDocument.1">
                  <p:embed/>
                  <p:pic>
                    <p:nvPicPr>
                      <p:cNvPr id="5" name="Oggetto 4" hidden="1">
                        <a:extLst>
                          <a:ext uri="{FF2B5EF4-FFF2-40B4-BE49-F238E27FC236}">
                            <a16:creationId xmlns:a16="http://schemas.microsoft.com/office/drawing/2014/main" id="{CE71E243-CA3D-C325-BC48-242B8C2C53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0" name="Line 2"/>
          <p:cNvSpPr>
            <a:spLocks noChangeShapeType="1"/>
          </p:cNvSpPr>
          <p:nvPr/>
        </p:nvSpPr>
        <p:spPr bwMode="auto">
          <a:xfrm>
            <a:off x="0" y="711200"/>
            <a:ext cx="12192000" cy="0"/>
          </a:xfrm>
          <a:prstGeom prst="line">
            <a:avLst/>
          </a:prstGeom>
          <a:noFill/>
          <a:ln w="28575">
            <a:solidFill>
              <a:srgbClr val="EF4632"/>
            </a:solidFill>
            <a:round/>
            <a:headEnd/>
            <a:tailEnd/>
          </a:ln>
          <a:effectLst/>
        </p:spPr>
        <p:txBody>
          <a:bodyPr lIns="124395" tIns="62197" rIns="124395" bIns="62197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>
              <a:latin typeface="+mn-lt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3358" y="133354"/>
            <a:ext cx="1097491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4891"/>
            <a:ext cx="109728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7717" y="6489703"/>
            <a:ext cx="3860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r>
              <a:rPr lang="it-IT">
                <a:solidFill>
                  <a:srgbClr val="000000"/>
                </a:solidFill>
              </a:rPr>
              <a:t>Gruppo Editoriale l'Espresso - Ringier AG - Strictly confidential</a:t>
            </a:r>
          </a:p>
        </p:txBody>
      </p:sp>
      <p:sp>
        <p:nvSpPr>
          <p:cNvPr id="391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06667" y="6489703"/>
            <a:ext cx="1077384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333" b="0">
                <a:latin typeface="+mn-lt"/>
                <a:cs typeface="+mn-cs"/>
              </a:defRPr>
            </a:lvl1pPr>
          </a:lstStyle>
          <a:p>
            <a:fld id="{55783D07-488F-4206-ABE9-477784DF607F}" type="slidenum">
              <a:rPr lang="it-IT" smtClean="0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594F3C40-2DFE-4AF1-9076-CB45E9F370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4704"/>
            <a:ext cx="12192000" cy="0"/>
          </a:xfrm>
          <a:prstGeom prst="line">
            <a:avLst/>
          </a:prstGeom>
          <a:noFill/>
          <a:ln w="28575">
            <a:solidFill>
              <a:srgbClr val="B20905"/>
            </a:solidFill>
            <a:round/>
            <a:headEnd/>
            <a:tailEnd/>
          </a:ln>
          <a:effectLst/>
        </p:spPr>
        <p:txBody>
          <a:bodyPr lIns="93296" tIns="46648" rIns="93296" bIns="46648"/>
          <a:lstStyle/>
          <a:p>
            <a:pPr>
              <a:defRPr/>
            </a:pPr>
            <a:endParaRPr lang="it-IT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0128" indent="-220128" algn="l" rtl="0" eaLnBrk="1" fontAlgn="base" hangingPunct="1">
        <a:spcBef>
          <a:spcPct val="20000"/>
        </a:spcBef>
        <a:spcAft>
          <a:spcPct val="0"/>
        </a:spcAft>
        <a:buChar char="•"/>
        <a:defRPr sz="1867">
          <a:solidFill>
            <a:schemeClr val="tx1"/>
          </a:solidFill>
          <a:latin typeface="+mn-lt"/>
          <a:ea typeface="+mn-ea"/>
          <a:cs typeface="+mn-cs"/>
        </a:defRPr>
      </a:lvl1pPr>
      <a:lvl2pPr marL="694249" indent="-23071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13339" indent="-173562" algn="l" rtl="0" eaLnBrk="1" fontAlgn="base" hangingPunct="1">
        <a:spcBef>
          <a:spcPct val="20000"/>
        </a:spcBef>
        <a:spcAft>
          <a:spcPct val="0"/>
        </a:spcAft>
        <a:buChar char="•"/>
        <a:defRPr sz="1333">
          <a:solidFill>
            <a:schemeClr val="tx1"/>
          </a:solidFill>
          <a:latin typeface="+mn-lt"/>
          <a:cs typeface="+mn-cs"/>
        </a:defRPr>
      </a:lvl3pPr>
      <a:lvl4pPr marL="1549361" indent="-190495" algn="l" rtl="0" eaLnBrk="1" fontAlgn="base" hangingPunct="1">
        <a:spcBef>
          <a:spcPct val="20000"/>
        </a:spcBef>
        <a:spcAft>
          <a:spcPct val="0"/>
        </a:spcAft>
        <a:buChar char="–"/>
        <a:defRPr sz="1333">
          <a:solidFill>
            <a:schemeClr val="tx1"/>
          </a:solidFill>
          <a:latin typeface="+mn-lt"/>
          <a:cs typeface="+mn-cs"/>
        </a:defRPr>
      </a:lvl4pPr>
      <a:lvl5pPr marL="204888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5pPr>
      <a:lvl6pPr marL="2658467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6pPr>
      <a:lvl7pPr marL="326805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7pPr>
      <a:lvl8pPr marL="3877636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8pPr>
      <a:lvl9pPr marL="4487221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27EA0D33-83EF-30B2-8351-1D611D5C78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225998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20" imgW="592" imgH="595" progId="TCLayout.ActiveDocument.1">
                  <p:embed/>
                </p:oleObj>
              </mc:Choice>
              <mc:Fallback>
                <p:oleObj name="Diapositiva think-cell" r:id="rId20" imgW="592" imgH="595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27EA0D33-83EF-30B2-8351-1D611D5C7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‹N›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  <p15:guide id="9" pos="240">
          <p15:clr>
            <a:srgbClr val="F26B43"/>
          </p15:clr>
        </p15:guide>
        <p15:guide id="11" pos="38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020">
          <p15:clr>
            <a:srgbClr val="F26B43"/>
          </p15:clr>
        </p15:guide>
        <p15:guide id="18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ggetto 8" hidden="1">
            <a:extLst>
              <a:ext uri="{FF2B5EF4-FFF2-40B4-BE49-F238E27FC236}">
                <a16:creationId xmlns:a16="http://schemas.microsoft.com/office/drawing/2014/main" id="{B6986B3D-757F-711D-0253-D42EA056BA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54444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8" imgW="592" imgH="595" progId="TCLayout.ActiveDocument.1">
                  <p:embed/>
                </p:oleObj>
              </mc:Choice>
              <mc:Fallback>
                <p:oleObj name="Diapositiva think-cell" r:id="rId18" imgW="592" imgH="595" progId="TCLayout.ActiveDocument.1">
                  <p:embed/>
                  <p:pic>
                    <p:nvPicPr>
                      <p:cNvPr id="9" name="Oggetto 8" hidden="1">
                        <a:extLst>
                          <a:ext uri="{FF2B5EF4-FFF2-40B4-BE49-F238E27FC236}">
                            <a16:creationId xmlns:a16="http://schemas.microsoft.com/office/drawing/2014/main" id="{B6986B3D-757F-711D-0253-D42EA056BA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6617410"/>
            <a:ext cx="2502288" cy="1384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‹N›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  <p15:guide id="9" pos="240">
          <p15:clr>
            <a:srgbClr val="F26B43"/>
          </p15:clr>
        </p15:guide>
        <p15:guide id="11" pos="38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020">
          <p15:clr>
            <a:srgbClr val="F26B43"/>
          </p15:clr>
        </p15:guide>
        <p15:guide id="18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AB76DE73-258D-82EA-0B49-8F08D11B1A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64036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6" imgW="473" imgH="476" progId="TCLayout.ActiveDocument.1">
                  <p:embed/>
                </p:oleObj>
              </mc:Choice>
              <mc:Fallback>
                <p:oleObj name="Diapositiva think-cell" r:id="rId16" imgW="473" imgH="476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AB76DE73-258D-82EA-0B49-8F08D11B1A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0" name="Line 2"/>
          <p:cNvSpPr>
            <a:spLocks noChangeShapeType="1"/>
          </p:cNvSpPr>
          <p:nvPr/>
        </p:nvSpPr>
        <p:spPr bwMode="auto">
          <a:xfrm>
            <a:off x="0" y="711200"/>
            <a:ext cx="12192000" cy="0"/>
          </a:xfrm>
          <a:prstGeom prst="line">
            <a:avLst/>
          </a:prstGeom>
          <a:noFill/>
          <a:ln w="28575">
            <a:solidFill>
              <a:srgbClr val="EF4632"/>
            </a:solidFill>
            <a:round/>
            <a:headEnd/>
            <a:tailEnd/>
          </a:ln>
          <a:effectLst/>
        </p:spPr>
        <p:txBody>
          <a:bodyPr lIns="124395" tIns="62197" rIns="124395" bIns="62197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400">
              <a:latin typeface="+mn-lt"/>
              <a:cs typeface="+mn-cs"/>
            </a:endParaRPr>
          </a:p>
        </p:txBody>
      </p:sp>
      <p:pic>
        <p:nvPicPr>
          <p:cNvPr id="3075" name="Picture 3" descr="’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917" y="93667"/>
            <a:ext cx="84666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3358" y="133354"/>
            <a:ext cx="1097491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4891"/>
            <a:ext cx="109728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7717" y="6489703"/>
            <a:ext cx="3860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391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06667" y="6489703"/>
            <a:ext cx="1077384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333" b="0">
                <a:latin typeface="+mn-lt"/>
                <a:cs typeface="+mn-cs"/>
              </a:defRPr>
            </a:lvl1pPr>
          </a:lstStyle>
          <a:p>
            <a:fld id="{39FA3835-21C9-4718-B651-0299667C962C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991" y="127082"/>
            <a:ext cx="1008660" cy="46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62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0128" indent="-220128" algn="l" rtl="0" eaLnBrk="1" fontAlgn="base" hangingPunct="1">
        <a:spcBef>
          <a:spcPct val="20000"/>
        </a:spcBef>
        <a:spcAft>
          <a:spcPct val="0"/>
        </a:spcAft>
        <a:buChar char="•"/>
        <a:defRPr sz="1867">
          <a:solidFill>
            <a:schemeClr val="tx1"/>
          </a:solidFill>
          <a:latin typeface="+mn-lt"/>
          <a:ea typeface="+mn-ea"/>
          <a:cs typeface="+mn-cs"/>
        </a:defRPr>
      </a:lvl1pPr>
      <a:lvl2pPr marL="694249" indent="-23071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13339" indent="-173562" algn="l" rtl="0" eaLnBrk="1" fontAlgn="base" hangingPunct="1">
        <a:spcBef>
          <a:spcPct val="20000"/>
        </a:spcBef>
        <a:spcAft>
          <a:spcPct val="0"/>
        </a:spcAft>
        <a:buChar char="•"/>
        <a:defRPr sz="1333">
          <a:solidFill>
            <a:schemeClr val="tx1"/>
          </a:solidFill>
          <a:latin typeface="+mn-lt"/>
          <a:cs typeface="+mn-cs"/>
        </a:defRPr>
      </a:lvl3pPr>
      <a:lvl4pPr marL="1549361" indent="-190495" algn="l" rtl="0" eaLnBrk="1" fontAlgn="base" hangingPunct="1">
        <a:spcBef>
          <a:spcPct val="20000"/>
        </a:spcBef>
        <a:spcAft>
          <a:spcPct val="0"/>
        </a:spcAft>
        <a:buChar char="–"/>
        <a:defRPr sz="1333">
          <a:solidFill>
            <a:schemeClr val="tx1"/>
          </a:solidFill>
          <a:latin typeface="+mn-lt"/>
          <a:cs typeface="+mn-cs"/>
        </a:defRPr>
      </a:lvl4pPr>
      <a:lvl5pPr marL="204888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5pPr>
      <a:lvl6pPr marL="2658467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6pPr>
      <a:lvl7pPr marL="3268052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7pPr>
      <a:lvl8pPr marL="3877636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8pPr>
      <a:lvl9pPr marL="4487221" indent="-253994" algn="l" rtl="0" eaLnBrk="1" fontAlgn="base" hangingPunct="1">
        <a:spcBef>
          <a:spcPct val="20000"/>
        </a:spcBef>
        <a:spcAft>
          <a:spcPct val="0"/>
        </a:spcAft>
        <a:buChar char="»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CF49A7F6-BA42-CEA5-A702-9B3F82CC3C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92631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4" imgW="473" imgH="476" progId="TCLayout.ActiveDocument.1">
                  <p:embed/>
                </p:oleObj>
              </mc:Choice>
              <mc:Fallback>
                <p:oleObj name="Diapositiva think-cell" r:id="rId14" imgW="473" imgH="476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CF49A7F6-BA42-CEA5-A702-9B3F82CC3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A6A191-4FF5-B9A2-B9F9-6385E47C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751DFE-FAC9-7713-8E75-739D1B1E8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19ACD6-D017-C810-6A48-055FC1FB9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A661-7E0F-4CD2-96D4-F783FBA2DF54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E5477-9A47-9A4A-4404-BEB729BAE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233D2C-68ED-FEF7-01E2-8E76B95F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D058-14EC-49C7-B2AD-508F9D3C21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14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14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chart" Target="../charts/chart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chart" Target="../charts/chart5.xml"/><Relationship Id="rId11" Type="http://schemas.openxmlformats.org/officeDocument/2006/relationships/chart" Target="../charts/chart7.xml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7.jpeg"/><Relationship Id="rId4" Type="http://schemas.openxmlformats.org/officeDocument/2006/relationships/slideLayout" Target="../slideLayouts/slideLayout86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Relationship Id="rId6" Type="http://schemas.openxmlformats.org/officeDocument/2006/relationships/chart" Target="../charts/char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6.xml"/><Relationship Id="rId1" Type="http://schemas.openxmlformats.org/officeDocument/2006/relationships/tags" Target="../tags/tag2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17.xml"/><Relationship Id="rId2" Type="http://schemas.openxmlformats.org/officeDocument/2006/relationships/slideLayout" Target="../slideLayouts/slideLayout86.xml"/><Relationship Id="rId1" Type="http://schemas.openxmlformats.org/officeDocument/2006/relationships/tags" Target="../tags/tag2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6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0A98A2A7-C8AE-0E42-BCED-181E95C5F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78" imgH="377" progId="TCLayout.ActiveDocument.1">
                  <p:embed/>
                </p:oleObj>
              </mc:Choice>
              <mc:Fallback>
                <p:oleObj name="Diapositiva think-cell" r:id="rId6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sz="3200" b="1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631594-F587-4F44-8BA7-E4A3AA6091FE}"/>
              </a:ext>
            </a:extLst>
          </p:cNvPr>
          <p:cNvSpPr/>
          <p:nvPr/>
        </p:nvSpPr>
        <p:spPr>
          <a:xfrm flipH="1">
            <a:off x="-1" y="0"/>
            <a:ext cx="12452465" cy="6858000"/>
          </a:xfrm>
          <a:prstGeom prst="rect">
            <a:avLst/>
          </a:prstGeom>
          <a:gradFill>
            <a:gsLst>
              <a:gs pos="0">
                <a:srgbClr val="9D2421"/>
              </a:gs>
              <a:gs pos="38000">
                <a:srgbClr val="940905">
                  <a:alpha val="69000"/>
                </a:srgb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9BD2D799-3A24-754D-8486-2EF88FFD5FE6}"/>
              </a:ext>
            </a:extLst>
          </p:cNvPr>
          <p:cNvSpPr txBox="1">
            <a:spLocks/>
          </p:cNvSpPr>
          <p:nvPr/>
        </p:nvSpPr>
        <p:spPr bwMode="auto">
          <a:xfrm>
            <a:off x="699883" y="1890315"/>
            <a:ext cx="5924274" cy="153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2440"/>
              </a:lnSpc>
            </a:pPr>
            <a:r>
              <a:rPr lang="it-IT" sz="3200" b="1" ker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GEDI DIGITAL </a:t>
            </a:r>
            <a:br>
              <a:rPr lang="it-IT" sz="3200" b="1" ker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</a:br>
            <a:r>
              <a:rPr lang="it-IT" sz="3200" ker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br>
              <a:rPr lang="it-IT" sz="3200" ker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</a:br>
            <a:r>
              <a:rPr lang="it-IT" sz="2800" b="1" ker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Radio Deejay| Analisi PLAD</a:t>
            </a:r>
            <a:endParaRPr lang="it-IT" kern="0">
              <a:solidFill>
                <a:schemeClr val="bg1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orologio, segnale, piatto&#10;&#10;Descrizione generata automaticamente">
            <a:extLst>
              <a:ext uri="{FF2B5EF4-FFF2-40B4-BE49-F238E27FC236}">
                <a16:creationId xmlns:a16="http://schemas.microsoft.com/office/drawing/2014/main" id="{893C6BB0-4926-9747-9160-FA5DCD9B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13" y="495514"/>
            <a:ext cx="1202498" cy="52509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5753EAC9-E584-904F-AF79-A6EDE3E59100}"/>
              </a:ext>
            </a:extLst>
          </p:cNvPr>
          <p:cNvSpPr txBox="1">
            <a:spLocks/>
          </p:cNvSpPr>
          <p:nvPr/>
        </p:nvSpPr>
        <p:spPr bwMode="auto">
          <a:xfrm>
            <a:off x="699882" y="2926890"/>
            <a:ext cx="2978499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  <a:normAutofit fontScale="9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Periodo: 27.05.2023 – 27.06.2023</a:t>
            </a:r>
          </a:p>
        </p:txBody>
      </p:sp>
    </p:spTree>
    <p:extLst>
      <p:ext uri="{BB962C8B-B14F-4D97-AF65-F5344CB8AC3E}">
        <p14:creationId xmlns:p14="http://schemas.microsoft.com/office/powerpoint/2010/main" val="250478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0A98A2A7-C8AE-0E42-BCED-181E95C5F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78" imgH="377" progId="TCLayout.ActiveDocument.1">
                  <p:embed/>
                </p:oleObj>
              </mc:Choice>
              <mc:Fallback>
                <p:oleObj name="Diapositiva think-cell" r:id="rId6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sz="3200" b="1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631594-F587-4F44-8BA7-E4A3AA6091FE}"/>
              </a:ext>
            </a:extLst>
          </p:cNvPr>
          <p:cNvSpPr/>
          <p:nvPr/>
        </p:nvSpPr>
        <p:spPr>
          <a:xfrm flipH="1">
            <a:off x="-1" y="0"/>
            <a:ext cx="12452465" cy="6858000"/>
          </a:xfrm>
          <a:prstGeom prst="rect">
            <a:avLst/>
          </a:prstGeom>
          <a:gradFill>
            <a:gsLst>
              <a:gs pos="0">
                <a:srgbClr val="9D2421"/>
              </a:gs>
              <a:gs pos="38000">
                <a:srgbClr val="940905">
                  <a:alpha val="69000"/>
                </a:srgb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9BD2D799-3A24-754D-8486-2EF88FFD5FE6}"/>
              </a:ext>
            </a:extLst>
          </p:cNvPr>
          <p:cNvSpPr txBox="1">
            <a:spLocks/>
          </p:cNvSpPr>
          <p:nvPr/>
        </p:nvSpPr>
        <p:spPr bwMode="auto">
          <a:xfrm>
            <a:off x="699883" y="1890315"/>
            <a:ext cx="5924274" cy="153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2440"/>
              </a:lnSpc>
            </a:pPr>
            <a:r>
              <a:rPr lang="it-IT" sz="3200" b="1" kern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Grazie</a:t>
            </a:r>
            <a:endParaRPr lang="it-IT" sz="3200" kern="0">
              <a:solidFill>
                <a:schemeClr val="bg1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orologio, segnale, piatto&#10;&#10;Descrizione generata automaticamente">
            <a:extLst>
              <a:ext uri="{FF2B5EF4-FFF2-40B4-BE49-F238E27FC236}">
                <a16:creationId xmlns:a16="http://schemas.microsoft.com/office/drawing/2014/main" id="{893C6BB0-4926-9747-9160-FA5DCD9B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13" y="495514"/>
            <a:ext cx="1202498" cy="5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4F36443-B6AE-564F-4CEF-FDF19507C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B155B5E-D39F-B3AF-7221-72637E78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18" y="80878"/>
            <a:ext cx="7495849" cy="50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Executive Summary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5EF5F4A-0741-97AF-F551-62CD1C1DF738}"/>
              </a:ext>
            </a:extLst>
          </p:cNvPr>
          <p:cNvSpPr txBox="1"/>
          <p:nvPr/>
        </p:nvSpPr>
        <p:spPr>
          <a:xfrm>
            <a:off x="500539" y="1232880"/>
            <a:ext cx="7587231" cy="32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Valutare le performance di Radio Deejay per l’evento PLAD. 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4441C956-94F5-4A07-B235-658521375FDC}"/>
              </a:ext>
            </a:extLst>
          </p:cNvPr>
          <p:cNvSpPr txBox="1"/>
          <p:nvPr/>
        </p:nvSpPr>
        <p:spPr>
          <a:xfrm>
            <a:off x="494885" y="835446"/>
            <a:ext cx="528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u="sng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Obiettivo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88CFC3A-DAD9-82D7-1060-CD42A48245CB}"/>
              </a:ext>
            </a:extLst>
          </p:cNvPr>
          <p:cNvSpPr txBox="1"/>
          <p:nvPr/>
        </p:nvSpPr>
        <p:spPr>
          <a:xfrm>
            <a:off x="494884" y="1657047"/>
            <a:ext cx="528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u="sng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Design dell’analisi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BE435C-8FC2-A160-9381-B1A74F284D8F}"/>
              </a:ext>
            </a:extLst>
          </p:cNvPr>
          <p:cNvSpPr txBox="1"/>
          <p:nvPr/>
        </p:nvSpPr>
        <p:spPr>
          <a:xfrm>
            <a:off x="494883" y="2055697"/>
            <a:ext cx="11087517" cy="56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40"/>
              </a:lnSpc>
            </a:pPr>
            <a:r>
              <a:rPr lang="it-IT" sz="1400" u="sng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Periodo 2023</a:t>
            </a: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: 27/05/2023 – 27/06/2023 (PRE:27/05/23 – 09/06/23; PLAD: 10/06/23 – 13/06/23; POST: 14/06/23 – 27/06/23)</a:t>
            </a:r>
          </a:p>
          <a:p>
            <a:pPr>
              <a:lnSpc>
                <a:spcPts val="1940"/>
              </a:lnSpc>
            </a:pPr>
            <a:r>
              <a:rPr lang="it-IT" sz="1400" u="sng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Periodo 2022</a:t>
            </a: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: 11/06/2022 – 12/07/2022 (PRE:11/06/22 – 24/06/22; PLAD: 25/06/22 – 28/06/22; POST: 29/06/22 – 12/07/22)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DD3247EE-1CBE-AE35-BE9F-A25C3613D11D}"/>
              </a:ext>
            </a:extLst>
          </p:cNvPr>
          <p:cNvSpPr txBox="1"/>
          <p:nvPr/>
        </p:nvSpPr>
        <p:spPr>
          <a:xfrm>
            <a:off x="494884" y="2906726"/>
            <a:ext cx="5284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u="sng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Risultati dell’analisi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E2EF598-434C-9249-486B-1151CAA2C23C}"/>
              </a:ext>
            </a:extLst>
          </p:cNvPr>
          <p:cNvSpPr txBox="1"/>
          <p:nvPr/>
        </p:nvSpPr>
        <p:spPr>
          <a:xfrm>
            <a:off x="494883" y="3337613"/>
            <a:ext cx="11231489" cy="34335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Calibri"/>
                <a:ea typeface="Open Sans"/>
                <a:cs typeface="Calibri"/>
              </a:rPr>
              <a:t>Follower: </a:t>
            </a:r>
            <a:r>
              <a:rPr lang="it-IT" sz="1400">
                <a:latin typeface="Calibri"/>
                <a:ea typeface="Open Sans"/>
                <a:cs typeface="Calibri"/>
              </a:rPr>
              <a:t>la crescita media giornaliera dei follower per il profilo Instagram durante il periodo dell’evento 2023 è superiore (469) rispetto al </a:t>
            </a:r>
            <a:r>
              <a:rPr lang="it-IT" sz="1400" err="1">
                <a:latin typeface="Calibri"/>
                <a:ea typeface="Open Sans"/>
                <a:cs typeface="Calibri"/>
              </a:rPr>
              <a:t>pre</a:t>
            </a:r>
            <a:r>
              <a:rPr lang="it-IT" sz="1400">
                <a:latin typeface="Calibri"/>
                <a:ea typeface="Open Sans"/>
                <a:cs typeface="Calibri"/>
              </a:rPr>
              <a:t> (175) e post (202) evento.</a:t>
            </a:r>
            <a:endParaRPr lang="it-IT" sz="140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>
                <a:latin typeface="Calibri"/>
                <a:ea typeface="Open Sans"/>
                <a:cs typeface="Calibri"/>
              </a:rPr>
              <a:t>Reach: </a:t>
            </a:r>
            <a:r>
              <a:rPr lang="it-IT" sz="14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4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14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nel periodo post 2023 evento è più alta del +13% rispetto al periodo </a:t>
            </a:r>
            <a:r>
              <a:rPr lang="it-IT" sz="14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14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evento 2023. Complessivamente la </a:t>
            </a:r>
            <a:r>
              <a:rPr lang="it-IT" sz="14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14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2023 supera quella del 2022.</a:t>
            </a: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endParaRPr lang="it-IT" sz="140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Calibri"/>
                <a:ea typeface="Open Sans"/>
                <a:cs typeface="Calibri"/>
              </a:rPr>
              <a:t>Download: </a:t>
            </a:r>
            <a:r>
              <a:rPr lang="it-IT" sz="1400">
                <a:latin typeface="Calibri"/>
                <a:ea typeface="Open Sans"/>
                <a:cs typeface="Calibri"/>
              </a:rPr>
              <a:t>in calo progressivo sia iOS che Android (tutti i periodi)</a:t>
            </a:r>
            <a:endParaRPr lang="it-IT" sz="1400" b="1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Users: </a:t>
            </a: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in calo App, Web guadagnano post-PLAD</a:t>
            </a:r>
            <a:endParaRPr lang="it-IT" sz="1400" b="1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Streaming: </a:t>
            </a:r>
          </a:p>
          <a:p>
            <a:pPr marL="742950" lvl="1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err="1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OnAir</a:t>
            </a: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: in calo durante PLAD (App e Web), risalgono dopo (App e Web)</a:t>
            </a:r>
          </a:p>
          <a:p>
            <a:pPr marL="742950" lvl="1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Programma: in calo durante tutti e tre i periodi (Web e App)</a:t>
            </a:r>
          </a:p>
          <a:p>
            <a:pPr marL="742950" lvl="1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Serie: in calo durante PLAD (App e Web), risalgono dopo solo su App</a:t>
            </a:r>
          </a:p>
          <a:p>
            <a:pPr marL="742950" lvl="1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it-IT" sz="1400" err="1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WebRadio</a:t>
            </a:r>
            <a:r>
              <a:rPr lang="it-IT" sz="140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: stabili su App, su web in calo durante il PLAD</a:t>
            </a: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endParaRPr lang="it-IT" sz="1400" b="1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40"/>
              </a:lnSpc>
              <a:buFont typeface="Arial" panose="020B0604020202020204" pitchFamily="34" charset="0"/>
              <a:buChar char="•"/>
            </a:pPr>
            <a:endParaRPr lang="it-IT" sz="1400" b="1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9C74628-DE1F-270C-7F32-F1DE327961DD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666278"/>
              </p:ext>
            </p:extLst>
          </p:nvPr>
        </p:nvGraphicFramePr>
        <p:xfrm>
          <a:off x="7996627" y="2437674"/>
          <a:ext cx="4006645" cy="4083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24EAC3B-30EF-26EC-DC47-E4B816FDB02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845157"/>
              </p:ext>
            </p:extLst>
          </p:nvPr>
        </p:nvGraphicFramePr>
        <p:xfrm>
          <a:off x="187574" y="2437674"/>
          <a:ext cx="4006645" cy="4083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98563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Globalmente i contenuti 2023 riscuotono performance migliori rispetto al PLAD 2022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Datalytics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2DFDAF3-4CDA-CB1B-9717-78A014DDE78B}"/>
              </a:ext>
            </a:extLst>
          </p:cNvPr>
          <p:cNvSpPr/>
          <p:nvPr/>
        </p:nvSpPr>
        <p:spPr>
          <a:xfrm>
            <a:off x="0" y="1492240"/>
            <a:ext cx="12195809" cy="820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110281-31CF-FDE6-6714-04E4068436A9}"/>
              </a:ext>
            </a:extLst>
          </p:cNvPr>
          <p:cNvGrpSpPr/>
          <p:nvPr/>
        </p:nvGrpSpPr>
        <p:grpSpPr>
          <a:xfrm>
            <a:off x="9304710" y="1494954"/>
            <a:ext cx="1390478" cy="701121"/>
            <a:chOff x="9222530" y="58887"/>
            <a:chExt cx="1382893" cy="70360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1B777BE-890C-E081-D272-07766C18287D}"/>
                </a:ext>
              </a:extLst>
            </p:cNvPr>
            <p:cNvSpPr txBox="1"/>
            <p:nvPr/>
          </p:nvSpPr>
          <p:spPr>
            <a:xfrm>
              <a:off x="9870132" y="221309"/>
              <a:ext cx="735291" cy="37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800" b="1" i="1" err="1"/>
                <a:t>Reel</a:t>
              </a:r>
              <a:endParaRPr lang="it-IT" sz="1800" b="1" i="1"/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5149DD18-2046-4C08-6D3A-A597ECF8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22530" y="58887"/>
              <a:ext cx="703601" cy="703601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DAE8CB3-C0D2-8F15-DBA0-10F190650F12}"/>
              </a:ext>
            </a:extLst>
          </p:cNvPr>
          <p:cNvGrpSpPr/>
          <p:nvPr/>
        </p:nvGrpSpPr>
        <p:grpSpPr>
          <a:xfrm>
            <a:off x="1155335" y="1600832"/>
            <a:ext cx="2071122" cy="652308"/>
            <a:chOff x="979320" y="1600832"/>
            <a:chExt cx="2071122" cy="652308"/>
          </a:xfrm>
        </p:grpSpPr>
        <p:sp>
          <p:nvSpPr>
            <p:cNvPr id="11" name="CasellaDiTesto 21">
              <a:extLst>
                <a:ext uri="{FF2B5EF4-FFF2-40B4-BE49-F238E27FC236}">
                  <a16:creationId xmlns:a16="http://schemas.microsoft.com/office/drawing/2014/main" id="{48EF8A61-60B4-1C8F-46EA-1D5869F0D08D}"/>
                </a:ext>
              </a:extLst>
            </p:cNvPr>
            <p:cNvSpPr txBox="1"/>
            <p:nvPr/>
          </p:nvSpPr>
          <p:spPr>
            <a:xfrm>
              <a:off x="1584859" y="1751125"/>
              <a:ext cx="1465583" cy="36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800" b="1" i="1"/>
                <a:t>Post</a:t>
              </a:r>
              <a:r>
                <a:rPr lang="it-IT" b="1" i="1"/>
                <a:t> </a:t>
              </a:r>
              <a:r>
                <a:rPr lang="it-IT" sz="1800" b="1" i="1"/>
                <a:t>Card</a:t>
              </a:r>
            </a:p>
          </p:txBody>
        </p:sp>
        <p:pic>
          <p:nvPicPr>
            <p:cNvPr id="12" name="Picture 8" descr="image, picture Icon">
              <a:extLst>
                <a:ext uri="{FF2B5EF4-FFF2-40B4-BE49-F238E27FC236}">
                  <a16:creationId xmlns:a16="http://schemas.microsoft.com/office/drawing/2014/main" id="{2DA4AB6A-5AA9-4717-CAE4-009BEAD15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9320" y="1600832"/>
              <a:ext cx="654616" cy="652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B24C595-A057-0BA3-2FCA-74788D7CEEA1}"/>
              </a:ext>
            </a:extLst>
          </p:cNvPr>
          <p:cNvGrpSpPr/>
          <p:nvPr/>
        </p:nvGrpSpPr>
        <p:grpSpPr>
          <a:xfrm>
            <a:off x="4544648" y="1397577"/>
            <a:ext cx="3101551" cy="1075127"/>
            <a:chOff x="4201657" y="1397577"/>
            <a:chExt cx="3101551" cy="1075127"/>
          </a:xfrm>
        </p:grpSpPr>
        <p:pic>
          <p:nvPicPr>
            <p:cNvPr id="1026" name="Picture 2" descr="Icona Della Linea Del Carosello Dell'immagine. Cartello ...">
              <a:extLst>
                <a:ext uri="{FF2B5EF4-FFF2-40B4-BE49-F238E27FC236}">
                  <a16:creationId xmlns:a16="http://schemas.microsoft.com/office/drawing/2014/main" id="{C1A2F4A2-C66C-B35C-B837-0822D6334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657" y="1397577"/>
              <a:ext cx="1329368" cy="107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4C9D6D3-6AF6-04CA-33DE-263CE8DE3597}"/>
                </a:ext>
              </a:extLst>
            </p:cNvPr>
            <p:cNvSpPr txBox="1"/>
            <p:nvPr/>
          </p:nvSpPr>
          <p:spPr>
            <a:xfrm>
              <a:off x="5360576" y="1717311"/>
              <a:ext cx="1942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err="1"/>
                <a:t>Carousel</a:t>
              </a:r>
              <a:r>
                <a:rPr lang="it-IT" b="1" i="1"/>
                <a:t> Album</a:t>
              </a:r>
            </a:p>
          </p:txBody>
        </p:sp>
      </p:grpSp>
      <p:graphicFrame>
        <p:nvGraphicFramePr>
          <p:cNvPr id="21" name="Grafico 20">
            <a:extLst>
              <a:ext uri="{FF2B5EF4-FFF2-40B4-BE49-F238E27FC236}">
                <a16:creationId xmlns:a16="http://schemas.microsoft.com/office/drawing/2014/main" id="{AF9E8FB7-3F72-7CE4-5044-33C39B4E73D7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4100064"/>
              </p:ext>
            </p:extLst>
          </p:nvPr>
        </p:nvGraphicFramePr>
        <p:xfrm>
          <a:off x="4092101" y="2311715"/>
          <a:ext cx="4006645" cy="418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5" name="Straight Connector 37">
            <a:extLst>
              <a:ext uri="{FF2B5EF4-FFF2-40B4-BE49-F238E27FC236}">
                <a16:creationId xmlns:a16="http://schemas.microsoft.com/office/drawing/2014/main" id="{681A03BF-2B6F-58F1-C8BA-D96AD803D369}"/>
              </a:ext>
            </a:extLst>
          </p:cNvPr>
          <p:cNvCxnSpPr>
            <a:cxnSpLocks/>
          </p:cNvCxnSpPr>
          <p:nvPr/>
        </p:nvCxnSpPr>
        <p:spPr>
          <a:xfrm>
            <a:off x="4115529" y="1696174"/>
            <a:ext cx="0" cy="47235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7">
            <a:extLst>
              <a:ext uri="{FF2B5EF4-FFF2-40B4-BE49-F238E27FC236}">
                <a16:creationId xmlns:a16="http://schemas.microsoft.com/office/drawing/2014/main" id="{8574458D-0925-72F5-D37F-252A9DC9BE6F}"/>
              </a:ext>
            </a:extLst>
          </p:cNvPr>
          <p:cNvCxnSpPr>
            <a:cxnSpLocks/>
          </p:cNvCxnSpPr>
          <p:nvPr/>
        </p:nvCxnSpPr>
        <p:spPr>
          <a:xfrm>
            <a:off x="8079810" y="1696174"/>
            <a:ext cx="0" cy="47235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7">
            <a:extLst>
              <a:ext uri="{FF2B5EF4-FFF2-40B4-BE49-F238E27FC236}">
                <a16:creationId xmlns:a16="http://schemas.microsoft.com/office/drawing/2014/main" id="{D81B3909-D466-73EC-AE85-83D4D2A48155}"/>
              </a:ext>
            </a:extLst>
          </p:cNvPr>
          <p:cNvSpPr txBox="1"/>
          <p:nvPr/>
        </p:nvSpPr>
        <p:spPr>
          <a:xfrm>
            <a:off x="103267" y="767107"/>
            <a:ext cx="3984467" cy="5386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2022: Pre 11/7-24/7; PLAD 25/7-28/7; Post 29/7-12/8</a:t>
            </a:r>
            <a:endParaRPr lang="it-IT" sz="10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2023: </a:t>
            </a:r>
            <a:r>
              <a:rPr lang="it-IT" sz="1000" i="1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27/5-9/6; PLAD 10/6-13/6; Post 14/6-27/6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3233860C-B30A-8349-AACE-A4047F2C3D3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7178820"/>
              </p:ext>
            </p:extLst>
          </p:nvPr>
        </p:nvGraphicFramePr>
        <p:xfrm>
          <a:off x="103267" y="1936072"/>
          <a:ext cx="3851759" cy="415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78" y="100673"/>
            <a:ext cx="10702385" cy="50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t-IT" sz="16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crescita media giornaliera dei followers è più alta nel periodo dell’evento. La </a:t>
            </a:r>
            <a:r>
              <a:rPr lang="it-IT" sz="16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16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nel periodo post evento è più alta del +13% rispetto al periodo </a:t>
            </a:r>
            <a:r>
              <a:rPr lang="it-IT" sz="16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16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evento. Complessivamente la </a:t>
            </a:r>
            <a:r>
              <a:rPr lang="it-IT" sz="1600" kern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1600" ker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2023 supera quella del 2022.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Meta Business Suite,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CrowdTangle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DBC74101-A7C3-14A9-2AF1-EB90CEC9A7D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698694"/>
              </p:ext>
            </p:extLst>
          </p:nvPr>
        </p:nvGraphicFramePr>
        <p:xfrm>
          <a:off x="8104267" y="1936072"/>
          <a:ext cx="3851759" cy="415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7C6992E-8881-2419-E040-39FB448A3B8D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1794372"/>
              </p:ext>
            </p:extLst>
          </p:nvPr>
        </p:nvGraphicFramePr>
        <p:xfrm>
          <a:off x="4103767" y="1936073"/>
          <a:ext cx="3851759" cy="415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CasellaDiTesto 7">
            <a:extLst>
              <a:ext uri="{FF2B5EF4-FFF2-40B4-BE49-F238E27FC236}">
                <a16:creationId xmlns:a16="http://schemas.microsoft.com/office/drawing/2014/main" id="{C41740CD-B04F-C2FD-DD45-BF132D9F2AD4}"/>
              </a:ext>
            </a:extLst>
          </p:cNvPr>
          <p:cNvSpPr txBox="1"/>
          <p:nvPr/>
        </p:nvSpPr>
        <p:spPr>
          <a:xfrm>
            <a:off x="103267" y="767107"/>
            <a:ext cx="3984467" cy="5386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2022: Pre 11/7-24/7; PLAD 25/7-28/7; Post 29/7-12/8</a:t>
            </a:r>
            <a:endParaRPr lang="it-IT" sz="10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2023: </a:t>
            </a:r>
            <a:r>
              <a:rPr lang="it-IT" sz="1000" i="1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27/5-9/6; PLAD 10/6-13/6; Post 14/6-27/6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108395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it-IT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App Store Connect, Google Play Store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C5DA898-62FB-E7C1-2698-900B732F901B}"/>
              </a:ext>
            </a:extLst>
          </p:cNvPr>
          <p:cNvSpPr/>
          <p:nvPr/>
        </p:nvSpPr>
        <p:spPr>
          <a:xfrm>
            <a:off x="-28182" y="1442498"/>
            <a:ext cx="12191999" cy="8245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5E7207-04A7-71A5-1EBB-E5FAB57F7F9D}"/>
              </a:ext>
            </a:extLst>
          </p:cNvPr>
          <p:cNvSpPr txBox="1"/>
          <p:nvPr/>
        </p:nvSpPr>
        <p:spPr>
          <a:xfrm>
            <a:off x="2602996" y="1695164"/>
            <a:ext cx="15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/>
              <a:t>iOS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4F9C2D-4B9D-2BC4-E708-016D2E2D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23" y="1681505"/>
            <a:ext cx="454477" cy="396650"/>
          </a:xfrm>
          <a:prstGeom prst="rect">
            <a:avLst/>
          </a:prstGeom>
        </p:spPr>
      </p:pic>
      <p:pic>
        <p:nvPicPr>
          <p:cNvPr id="16" name="Elemento grafico 15" descr="Profilo maschile contorno">
            <a:extLst>
              <a:ext uri="{FF2B5EF4-FFF2-40B4-BE49-F238E27FC236}">
                <a16:creationId xmlns:a16="http://schemas.microsoft.com/office/drawing/2014/main" id="{65E1E60E-7E8C-A9AE-BAC7-60C86A408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6653" y="1650085"/>
            <a:ext cx="454478" cy="4544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0F3D9-8923-37D1-A097-D2F69A2A07E5}"/>
              </a:ext>
            </a:extLst>
          </p:cNvPr>
          <p:cNvSpPr txBox="1"/>
          <p:nvPr/>
        </p:nvSpPr>
        <p:spPr>
          <a:xfrm>
            <a:off x="8955028" y="1692116"/>
            <a:ext cx="15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/>
              <a:t>Android</a:t>
            </a:r>
          </a:p>
        </p:txBody>
      </p:sp>
      <p:sp>
        <p:nvSpPr>
          <p:cNvPr id="18" name="Crescita Followers">
            <a:extLst>
              <a:ext uri="{FF2B5EF4-FFF2-40B4-BE49-F238E27FC236}">
                <a16:creationId xmlns:a16="http://schemas.microsoft.com/office/drawing/2014/main" id="{F56B7313-BEAB-7112-50F2-9155CD2F0FA9}"/>
              </a:ext>
            </a:extLst>
          </p:cNvPr>
          <p:cNvSpPr txBox="1">
            <a:spLocks/>
          </p:cNvSpPr>
          <p:nvPr/>
        </p:nvSpPr>
        <p:spPr bwMode="auto">
          <a:xfrm>
            <a:off x="187200" y="41784"/>
            <a:ext cx="10523390" cy="7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marL="0" indent="0" algn="l" defTabSz="8255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None/>
              <a:defRPr sz="5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249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13339" indent="-1735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333">
                <a:solidFill>
                  <a:schemeClr val="tx1"/>
                </a:solidFill>
                <a:latin typeface="+mn-lt"/>
                <a:cs typeface="+mn-cs"/>
              </a:defRPr>
            </a:lvl3pPr>
            <a:lvl4pPr marL="1549361" indent="-19049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333">
                <a:solidFill>
                  <a:schemeClr val="tx1"/>
                </a:solidFill>
                <a:latin typeface="+mn-lt"/>
                <a:cs typeface="+mn-cs"/>
              </a:defRPr>
            </a:lvl4pPr>
            <a:lvl5pPr marL="204888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5pPr>
            <a:lvl6pPr marL="2658467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6pPr>
            <a:lvl7pPr marL="326805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7pPr>
            <a:lvl8pPr marL="3877636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8pPr>
            <a:lvl9pPr marL="4487221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it-IT" sz="2000" ker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iOS: Solo </a:t>
            </a:r>
            <a:r>
              <a:rPr lang="it-IT" sz="2000" kern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PrePLAD</a:t>
            </a:r>
            <a:r>
              <a:rPr lang="it-IT" sz="2000" ker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download maggiori rispetto al 2022</a:t>
            </a:r>
          </a:p>
          <a:p>
            <a:r>
              <a:rPr lang="it-IT" sz="2000" ker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Android: Download minori in tutti i periodi rispetto al 2022</a:t>
            </a:r>
          </a:p>
        </p:txBody>
      </p:sp>
      <p:sp>
        <p:nvSpPr>
          <p:cNvPr id="15" name="CasellaDiTesto 7">
            <a:extLst>
              <a:ext uri="{FF2B5EF4-FFF2-40B4-BE49-F238E27FC236}">
                <a16:creationId xmlns:a16="http://schemas.microsoft.com/office/drawing/2014/main" id="{BC2D5342-826B-0327-60F9-7440FEBD863F}"/>
              </a:ext>
            </a:extLst>
          </p:cNvPr>
          <p:cNvSpPr txBox="1"/>
          <p:nvPr/>
        </p:nvSpPr>
        <p:spPr>
          <a:xfrm>
            <a:off x="103267" y="767107"/>
            <a:ext cx="3984467" cy="5386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2022: Pre 11/7-24/7; PLAD 25/7-28/7; Post 29/7-12/8</a:t>
            </a:r>
            <a:endParaRPr lang="it-IT" sz="10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2023: </a:t>
            </a:r>
            <a:r>
              <a:rPr lang="it-IT" sz="1000" i="1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27/5-9/6; PLAD 10/6-13/6; Post 14/6-27/6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25222C49-DE54-7CE2-7F65-44F6DA3B2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126571"/>
              </p:ext>
            </p:extLst>
          </p:nvPr>
        </p:nvGraphicFramePr>
        <p:xfrm>
          <a:off x="201168" y="2615184"/>
          <a:ext cx="5373624" cy="33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9BB3F068-2838-3F0B-1D43-01FCC082A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998403"/>
              </p:ext>
            </p:extLst>
          </p:nvPr>
        </p:nvGraphicFramePr>
        <p:xfrm>
          <a:off x="6272784" y="2615184"/>
          <a:ext cx="5862712" cy="334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66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108395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it-IT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App Store Connect, Google Play Store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948CAF74-920A-4B10-A5DB-1CD09186EC15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9513578"/>
              </p:ext>
            </p:extLst>
          </p:nvPr>
        </p:nvGraphicFramePr>
        <p:xfrm>
          <a:off x="1966452" y="2516703"/>
          <a:ext cx="8005465" cy="396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9C5DA898-62FB-E7C1-2698-900B732F901B}"/>
              </a:ext>
            </a:extLst>
          </p:cNvPr>
          <p:cNvSpPr/>
          <p:nvPr/>
        </p:nvSpPr>
        <p:spPr>
          <a:xfrm>
            <a:off x="-28182" y="1442498"/>
            <a:ext cx="12191999" cy="8245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 descr="Profilo maschile contorno">
            <a:extLst>
              <a:ext uri="{FF2B5EF4-FFF2-40B4-BE49-F238E27FC236}">
                <a16:creationId xmlns:a16="http://schemas.microsoft.com/office/drawing/2014/main" id="{65E1E60E-7E8C-A9AE-BAC7-60C86A408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0809" y="1598864"/>
            <a:ext cx="454478" cy="4544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0F3D9-8923-37D1-A097-D2F69A2A07E5}"/>
              </a:ext>
            </a:extLst>
          </p:cNvPr>
          <p:cNvSpPr txBox="1"/>
          <p:nvPr/>
        </p:nvSpPr>
        <p:spPr>
          <a:xfrm>
            <a:off x="5969184" y="1640895"/>
            <a:ext cx="15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/>
              <a:t>Utenti</a:t>
            </a:r>
          </a:p>
        </p:txBody>
      </p:sp>
      <p:sp>
        <p:nvSpPr>
          <p:cNvPr id="18" name="Crescita Followers">
            <a:extLst>
              <a:ext uri="{FF2B5EF4-FFF2-40B4-BE49-F238E27FC236}">
                <a16:creationId xmlns:a16="http://schemas.microsoft.com/office/drawing/2014/main" id="{F56B7313-BEAB-7112-50F2-9155CD2F0FA9}"/>
              </a:ext>
            </a:extLst>
          </p:cNvPr>
          <p:cNvSpPr txBox="1">
            <a:spLocks/>
          </p:cNvSpPr>
          <p:nvPr/>
        </p:nvSpPr>
        <p:spPr bwMode="auto">
          <a:xfrm>
            <a:off x="187574" y="108394"/>
            <a:ext cx="10523016" cy="64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marL="0" indent="0" algn="l" defTabSz="8255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None/>
              <a:defRPr sz="5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249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13339" indent="-1735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333">
                <a:solidFill>
                  <a:schemeClr val="tx1"/>
                </a:solidFill>
                <a:latin typeface="+mn-lt"/>
                <a:cs typeface="+mn-cs"/>
              </a:defRPr>
            </a:lvl3pPr>
            <a:lvl4pPr marL="1549361" indent="-19049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333">
                <a:solidFill>
                  <a:schemeClr val="tx1"/>
                </a:solidFill>
                <a:latin typeface="+mn-lt"/>
                <a:cs typeface="+mn-cs"/>
              </a:defRPr>
            </a:lvl4pPr>
            <a:lvl5pPr marL="204888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5pPr>
            <a:lvl6pPr marL="2658467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6pPr>
            <a:lvl7pPr marL="326805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7pPr>
            <a:lvl8pPr marL="3877636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8pPr>
            <a:lvl9pPr marL="4487221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it-IT" sz="2000" ker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Utenti in calo dall’app, su web diminuiscono durante PLAD ma aumentano successivamente</a:t>
            </a:r>
          </a:p>
        </p:txBody>
      </p:sp>
      <p:sp>
        <p:nvSpPr>
          <p:cNvPr id="4" name="CasellaDiTesto 7">
            <a:extLst>
              <a:ext uri="{FF2B5EF4-FFF2-40B4-BE49-F238E27FC236}">
                <a16:creationId xmlns:a16="http://schemas.microsoft.com/office/drawing/2014/main" id="{258872C9-24E9-26FA-C4B7-BBD9CB53A69B}"/>
              </a:ext>
            </a:extLst>
          </p:cNvPr>
          <p:cNvSpPr txBox="1"/>
          <p:nvPr/>
        </p:nvSpPr>
        <p:spPr>
          <a:xfrm>
            <a:off x="103267" y="767107"/>
            <a:ext cx="3984467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 PLAD: 27.05.2023 – 09.06.2023</a:t>
            </a:r>
            <a:endParaRPr lang="it-IT" sz="10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PLAD: 10.06.2023 – 13.06.2023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Post PLAD: 14.06.2023 – 27.06.2023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FE1D5A2-75F7-46B9-871A-9AFA88A64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316662"/>
              </p:ext>
            </p:extLst>
          </p:nvPr>
        </p:nvGraphicFramePr>
        <p:xfrm>
          <a:off x="187573" y="4043654"/>
          <a:ext cx="52151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108395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it-IT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</a:t>
            </a:r>
            <a:r>
              <a:rPr lang="en-US" sz="900">
                <a:solidFill>
                  <a:srgbClr val="000000"/>
                </a:solidFill>
                <a:latin typeface="Open Sans" panose="020B0606030504020204"/>
              </a:rPr>
              <a:t>Google Analytics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06FD356-609A-453B-9F0B-86876DF4DBC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4981461"/>
              </p:ext>
            </p:extLst>
          </p:nvPr>
        </p:nvGraphicFramePr>
        <p:xfrm>
          <a:off x="187574" y="1300454"/>
          <a:ext cx="52151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88F6D673-7CC8-4C9C-A2D1-A4AFA3556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265206"/>
              </p:ext>
            </p:extLst>
          </p:nvPr>
        </p:nvGraphicFramePr>
        <p:xfrm>
          <a:off x="6434280" y="1310931"/>
          <a:ext cx="52151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50A4275-B537-4745-9100-C2D9E58FD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70814"/>
              </p:ext>
            </p:extLst>
          </p:nvPr>
        </p:nvGraphicFramePr>
        <p:xfrm>
          <a:off x="6434278" y="4061269"/>
          <a:ext cx="52151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CasellaDiTesto 7">
            <a:extLst>
              <a:ext uri="{FF2B5EF4-FFF2-40B4-BE49-F238E27FC236}">
                <a16:creationId xmlns:a16="http://schemas.microsoft.com/office/drawing/2014/main" id="{67DCD13C-3155-C427-05B8-BD8784AD8F4F}"/>
              </a:ext>
            </a:extLst>
          </p:cNvPr>
          <p:cNvSpPr txBox="1"/>
          <p:nvPr/>
        </p:nvSpPr>
        <p:spPr>
          <a:xfrm>
            <a:off x="103267" y="767107"/>
            <a:ext cx="3984467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 PLAD: 27.05.2023 – 09.06.2023</a:t>
            </a:r>
            <a:endParaRPr lang="it-IT" sz="10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PLAD: 10.06.2023 – 13.06.2023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Post PLAD: 14.06.2023 – 27.06.2023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rescita Followers">
            <a:extLst>
              <a:ext uri="{FF2B5EF4-FFF2-40B4-BE49-F238E27FC236}">
                <a16:creationId xmlns:a16="http://schemas.microsoft.com/office/drawing/2014/main" id="{47A0EA6A-37D8-48D8-0A8F-455A751D7D74}"/>
              </a:ext>
            </a:extLst>
          </p:cNvPr>
          <p:cNvSpPr txBox="1">
            <a:spLocks/>
          </p:cNvSpPr>
          <p:nvPr/>
        </p:nvSpPr>
        <p:spPr bwMode="auto">
          <a:xfrm>
            <a:off x="187200" y="169800"/>
            <a:ext cx="10523390" cy="7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marL="0" indent="0" algn="l" defTabSz="8255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None/>
              <a:defRPr sz="5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249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13339" indent="-1735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333">
                <a:solidFill>
                  <a:schemeClr val="tx1"/>
                </a:solidFill>
                <a:latin typeface="+mn-lt"/>
                <a:cs typeface="+mn-cs"/>
              </a:defRPr>
            </a:lvl3pPr>
            <a:lvl4pPr marL="1549361" indent="-19049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333">
                <a:solidFill>
                  <a:schemeClr val="tx1"/>
                </a:solidFill>
                <a:latin typeface="+mn-lt"/>
                <a:cs typeface="+mn-cs"/>
              </a:defRPr>
            </a:lvl4pPr>
            <a:lvl5pPr marL="204888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5pPr>
            <a:lvl6pPr marL="2658467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6pPr>
            <a:lvl7pPr marL="326805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7pPr>
            <a:lvl8pPr marL="3877636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8pPr>
            <a:lvl9pPr marL="4487221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it-IT" sz="2000" ker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Streaming (App e Web) per tipologia</a:t>
            </a:r>
          </a:p>
        </p:txBody>
      </p:sp>
    </p:spTree>
    <p:extLst>
      <p:ext uri="{BB962C8B-B14F-4D97-AF65-F5344CB8AC3E}">
        <p14:creationId xmlns:p14="http://schemas.microsoft.com/office/powerpoint/2010/main" val="15647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108395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it-IT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04B3FAD5-A59E-E6EF-5F3B-9C96315EADB8}"/>
              </a:ext>
            </a:extLst>
          </p:cNvPr>
          <p:cNvSpPr txBox="1"/>
          <p:nvPr/>
        </p:nvSpPr>
        <p:spPr>
          <a:xfrm>
            <a:off x="103267" y="767107"/>
            <a:ext cx="3984467" cy="3847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PLAD: 10.06.2023 – 13.06.2023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Google Analytics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38B5A18F-A887-4DD8-A502-61CC91462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08070"/>
              </p:ext>
            </p:extLst>
          </p:nvPr>
        </p:nvGraphicFramePr>
        <p:xfrm>
          <a:off x="187573" y="1152144"/>
          <a:ext cx="5523969" cy="24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1861A14C-F445-4175-AEED-7E24587E7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032790"/>
              </p:ext>
            </p:extLst>
          </p:nvPr>
        </p:nvGraphicFramePr>
        <p:xfrm>
          <a:off x="6316503" y="1152144"/>
          <a:ext cx="5523969" cy="24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3680590-9FE4-4A5F-A794-13B8934A9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01299"/>
              </p:ext>
            </p:extLst>
          </p:nvPr>
        </p:nvGraphicFramePr>
        <p:xfrm>
          <a:off x="154359" y="3527481"/>
          <a:ext cx="5523969" cy="315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61C1864-F293-4281-915D-CDA8D2982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214774"/>
              </p:ext>
            </p:extLst>
          </p:nvPr>
        </p:nvGraphicFramePr>
        <p:xfrm>
          <a:off x="6316503" y="3630688"/>
          <a:ext cx="5523968" cy="315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Crescita Followers">
            <a:extLst>
              <a:ext uri="{FF2B5EF4-FFF2-40B4-BE49-F238E27FC236}">
                <a16:creationId xmlns:a16="http://schemas.microsoft.com/office/drawing/2014/main" id="{42425870-0D12-767E-3046-649AE1333EA5}"/>
              </a:ext>
            </a:extLst>
          </p:cNvPr>
          <p:cNvSpPr txBox="1">
            <a:spLocks/>
          </p:cNvSpPr>
          <p:nvPr/>
        </p:nvSpPr>
        <p:spPr bwMode="auto">
          <a:xfrm>
            <a:off x="187200" y="156003"/>
            <a:ext cx="9632393" cy="7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marL="0" indent="0" algn="l" defTabSz="8255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None/>
              <a:defRPr sz="5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4249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13339" indent="-17356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333">
                <a:solidFill>
                  <a:schemeClr val="tx1"/>
                </a:solidFill>
                <a:latin typeface="+mn-lt"/>
                <a:cs typeface="+mn-cs"/>
              </a:defRPr>
            </a:lvl3pPr>
            <a:lvl4pPr marL="1549361" indent="-19049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333">
                <a:solidFill>
                  <a:schemeClr val="tx1"/>
                </a:solidFill>
                <a:latin typeface="+mn-lt"/>
                <a:cs typeface="+mn-cs"/>
              </a:defRPr>
            </a:lvl4pPr>
            <a:lvl5pPr marL="204888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5pPr>
            <a:lvl6pPr marL="2658467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6pPr>
            <a:lvl7pPr marL="3268052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7pPr>
            <a:lvl8pPr marL="3877636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8pPr>
            <a:lvl9pPr marL="4487221" indent="-2539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33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it-IT" sz="2000" kern="0">
                <a:latin typeface="Open Sans"/>
                <a:ea typeface="Open Sans"/>
                <a:cs typeface="Open Sans"/>
              </a:rPr>
              <a:t>TOP 5 Contenuti APP (per tipologia)</a:t>
            </a:r>
          </a:p>
        </p:txBody>
      </p:sp>
    </p:spTree>
    <p:extLst>
      <p:ext uri="{BB962C8B-B14F-4D97-AF65-F5344CB8AC3E}">
        <p14:creationId xmlns:p14="http://schemas.microsoft.com/office/powerpoint/2010/main" val="192592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8A0D3-775A-105F-0559-3F3A394FB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6278" y="6490320"/>
            <a:ext cx="1077735" cy="280215"/>
          </a:xfrm>
        </p:spPr>
        <p:txBody>
          <a:bodyPr/>
          <a:lstStyle/>
          <a:p>
            <a:fld id="{55783D07-488F-4206-ABE9-477784DF607F}" type="slidenum">
              <a:rPr lang="it-IT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it-IT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E870C2B0-41F0-87BC-1418-D142673C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4" y="108395"/>
            <a:ext cx="10686903" cy="44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6481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32962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99443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65925" algn="l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it-IT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32D23B8-4DFD-2A9C-F7F3-BD2253FDD8D2}"/>
              </a:ext>
            </a:extLst>
          </p:cNvPr>
          <p:cNvSpPr txBox="1"/>
          <p:nvPr/>
        </p:nvSpPr>
        <p:spPr>
          <a:xfrm>
            <a:off x="103267" y="6591997"/>
            <a:ext cx="2857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Fonti: Google Analytics</a:t>
            </a:r>
          </a:p>
        </p:txBody>
      </p:sp>
      <p:sp>
        <p:nvSpPr>
          <p:cNvPr id="4" name="CasellaDiTesto 7">
            <a:extLst>
              <a:ext uri="{FF2B5EF4-FFF2-40B4-BE49-F238E27FC236}">
                <a16:creationId xmlns:a16="http://schemas.microsoft.com/office/drawing/2014/main" id="{B0E136F9-8154-9C28-32A9-C87550A86869}"/>
              </a:ext>
            </a:extLst>
          </p:cNvPr>
          <p:cNvSpPr txBox="1"/>
          <p:nvPr/>
        </p:nvSpPr>
        <p:spPr>
          <a:xfrm>
            <a:off x="103267" y="767107"/>
            <a:ext cx="3984467" cy="407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Periodo PLAD: 10.06.2023 – 13.06.2023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9C60DDEB-D5B0-4315-BA80-96587F99D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062246"/>
              </p:ext>
            </p:extLst>
          </p:nvPr>
        </p:nvGraphicFramePr>
        <p:xfrm>
          <a:off x="187200" y="1251746"/>
          <a:ext cx="5522400" cy="24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00210D8-7793-4958-8640-07019C2CB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789365"/>
              </p:ext>
            </p:extLst>
          </p:nvPr>
        </p:nvGraphicFramePr>
        <p:xfrm>
          <a:off x="6318000" y="1152000"/>
          <a:ext cx="6034319" cy="2625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DBA56AF-5874-4951-A9BB-BABE4E277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858089"/>
              </p:ext>
            </p:extLst>
          </p:nvPr>
        </p:nvGraphicFramePr>
        <p:xfrm>
          <a:off x="154800" y="3528000"/>
          <a:ext cx="5522400" cy="31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B3B3A922-B5EF-4B41-B474-F01370A2E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05119"/>
              </p:ext>
            </p:extLst>
          </p:nvPr>
        </p:nvGraphicFramePr>
        <p:xfrm>
          <a:off x="6318000" y="3632399"/>
          <a:ext cx="5522400" cy="31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Crescita Followers">
            <a:extLst>
              <a:ext uri="{FF2B5EF4-FFF2-40B4-BE49-F238E27FC236}">
                <a16:creationId xmlns:a16="http://schemas.microsoft.com/office/drawing/2014/main" id="{822490AE-B811-15BA-D731-326526BEA268}"/>
              </a:ext>
            </a:extLst>
          </p:cNvPr>
          <p:cNvSpPr txBox="1">
            <a:spLocks/>
          </p:cNvSpPr>
          <p:nvPr/>
        </p:nvSpPr>
        <p:spPr bwMode="auto">
          <a:xfrm>
            <a:off x="187200" y="156003"/>
            <a:ext cx="9632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indent="0" defTabSz="8255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buNone/>
              <a:defRPr sz="2000" b="1" kern="0">
                <a:latin typeface="Open Sans"/>
                <a:ea typeface="Open Sans"/>
                <a:cs typeface="Open Sans"/>
              </a:defRPr>
            </a:lvl1pPr>
            <a:lvl2pPr marL="694249" indent="-230712" fontAlgn="base">
              <a:spcBef>
                <a:spcPct val="20000"/>
              </a:spcBef>
              <a:spcAft>
                <a:spcPct val="0"/>
              </a:spcAft>
              <a:buChar char="–"/>
              <a:defRPr sz="1600"/>
            </a:lvl2pPr>
            <a:lvl3pPr marL="1113339" indent="-173562" fontAlgn="base">
              <a:spcBef>
                <a:spcPct val="20000"/>
              </a:spcBef>
              <a:spcAft>
                <a:spcPct val="0"/>
              </a:spcAft>
              <a:buChar char="•"/>
              <a:defRPr sz="1333"/>
            </a:lvl3pPr>
            <a:lvl4pPr marL="1549361" indent="-190495" fontAlgn="base">
              <a:spcBef>
                <a:spcPct val="20000"/>
              </a:spcBef>
              <a:spcAft>
                <a:spcPct val="0"/>
              </a:spcAft>
              <a:buChar char="–"/>
              <a:defRPr sz="1333"/>
            </a:lvl4pPr>
            <a:lvl5pPr marL="2048882" indent="-253994" fontAlgn="base">
              <a:spcBef>
                <a:spcPct val="20000"/>
              </a:spcBef>
              <a:spcAft>
                <a:spcPct val="0"/>
              </a:spcAft>
              <a:buChar char="»"/>
              <a:defRPr sz="1333"/>
            </a:lvl5pPr>
            <a:lvl6pPr marL="2658467" indent="-253994" fontAlgn="base">
              <a:spcBef>
                <a:spcPct val="20000"/>
              </a:spcBef>
              <a:spcAft>
                <a:spcPct val="0"/>
              </a:spcAft>
              <a:buChar char="»"/>
              <a:defRPr sz="1333"/>
            </a:lvl6pPr>
            <a:lvl7pPr marL="3268052" indent="-253994" fontAlgn="base">
              <a:spcBef>
                <a:spcPct val="20000"/>
              </a:spcBef>
              <a:spcAft>
                <a:spcPct val="0"/>
              </a:spcAft>
              <a:buChar char="»"/>
              <a:defRPr sz="1333"/>
            </a:lvl7pPr>
            <a:lvl8pPr marL="3877636" indent="-253994" fontAlgn="base">
              <a:spcBef>
                <a:spcPct val="20000"/>
              </a:spcBef>
              <a:spcAft>
                <a:spcPct val="0"/>
              </a:spcAft>
              <a:buChar char="»"/>
              <a:defRPr sz="1333"/>
            </a:lvl8pPr>
            <a:lvl9pPr marL="4487221" indent="-253994" fontAlgn="base">
              <a:spcBef>
                <a:spcPct val="20000"/>
              </a:spcBef>
              <a:spcAft>
                <a:spcPct val="0"/>
              </a:spcAft>
              <a:buChar char="»"/>
              <a:defRPr sz="1333"/>
            </a:lvl9pPr>
          </a:lstStyle>
          <a:p>
            <a:r>
              <a:rPr lang="it-IT"/>
              <a:t>TOP 5 Contenuti WEB (per tipologia)</a:t>
            </a:r>
          </a:p>
        </p:txBody>
      </p:sp>
    </p:spTree>
    <p:extLst>
      <p:ext uri="{BB962C8B-B14F-4D97-AF65-F5344CB8AC3E}">
        <p14:creationId xmlns:p14="http://schemas.microsoft.com/office/powerpoint/2010/main" val="132854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13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VoIrmfRQ2na809pBJe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FC1032CA_C771_4940_8CC9_B61A814D9089&quot;,&quot;SourceFullName&quot;:&quot;https://gedispa-my.sharepoint.com/personal/m_angelino_gedidigital_it/Documents/AnalisiPLAD_radiodeejay.xlsx&quot;,&quot;LastUpdate&quot;:&quot;2023-07-03 4:43 PM&quot;,&quot;UpdatedBy&quot;:&quot;Mariapia Angelino&quot;,&quot;IsLinked&quot;:false,&quot;IsBrokenLink&quot;:false,&quot;Type&quot;:1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FBEE556D_93C8_4AAA_9B84_A1FD5B16CB45&quot;,&quot;SourceFullName&quot;:&quot;https://gedispa-my.sharepoint.com/personal/m_angelino_gedidigital_it/Documents/AnalisiPLAD_radiodeejay.xlsx&quot;,&quot;LastUpdate&quot;:&quot;2023-07-03 4:38 PM&quot;,&quot;UpdatedBy&quot;:&quot;Mariapia Angelino&quot;,&quot;IsLinked&quot;:false,&quot;IsBrokenLink&quot;:false,&quot;Type&quot;:1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16B8A518_CF80_4718_878C_68FFBC04CFB4&quot;,&quot;SourceFullName&quot;:&quot;https://gedispa-my.sharepoint.com/personal/m_angelino_gedidigital_it/Documents/AnalisiPLAD_radiodeejay.xlsx&quot;,&quot;LastUpdate&quot;:&quot;2023-07-03 4:51 PM&quot;,&quot;UpdatedBy&quot;:&quot;Mariapia Angelino&quot;,&quot;IsLinked&quot;:false,&quot;IsBrokenLink&quot;:false,&quot;Type&quot;:1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4E749F97_DC41_4705_A45A_DF2697D73D38&quot;,&quot;SourceFullName&quot;:&quot;https://gedispa-my.sharepoint.com/personal/m_angelino_gedidigital_it/Documents/AnalisiPLAD_radiodeejay.xlsx&quot;,&quot;LastUpdate&quot;:&quot;2023-07-03 3:17 PM&quot;,&quot;UpdatedBy&quot;:&quot;Mariapia Angelino&quot;,&quot;IsLinked&quot;:false,&quot;IsBrokenLink&quot;:false,&quot;Type&quot;:1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B45740E4_316E_4F15_9741_8C14C5CD269B&quot;,&quot;SourceFullName&quot;:&quot;https://gedispa-my.sharepoint.com/personal/m_angelino_gedidigital_it/Documents/AnalisiPLAD_radiodeejay.xlsx&quot;,&quot;LastUpdate&quot;:&quot;2023-07-03 5:20 PM&quot;,&quot;UpdatedBy&quot;:&quot;Mariapia Angelino&quot;,&quot;IsLinked&quot;:false,&quot;IsBrokenLink&quot;:false,&quot;Type&quot;:1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9BB43E79_2CD1_4159_84BD_7FB304303A13&quot;,&quot;SourceFullName&quot;:&quot;https://gedispa-my.sharepoint.com/personal/m_angelino_gedidigital_it/Documents/AnalisiPLAD_radiodeejay.xlsx&quot;,&quot;LastUpdate&quot;:&quot;2023-07-03 3:31 PM&quot;,&quot;UpdatedBy&quot;:&quot;Mariapia Angelino&quot;,&quot;IsLinked&quot;:false,&quot;IsBrokenLink&quot;:false,&quot;Type&quot;: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A3C47CAD_95A1_44AC_9604_BDBBC9A3EF0F&quot;,&quot;SourceFullName&quot;:&quot;https://gedispa-my.sharepoint.com/personal/m_angelino_gedidigital_it/Documents/AnalisiPLAD_radiodeejay.xlsx&quot;,&quot;LastUpdate&quot;:&quot;2023-07-03 5:42 PM&quot;,&quot;UpdatedBy&quot;:&quot;Mariapia Angelino&quot;,&quot;IsLinked&quot;:false,&quot;IsBrokenLink&quot;:false,&quot;Type&quot;:1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AA00EAEF_20D8_40B5_A5AE_06724BE46D0D&quot;,&quot;SourceFullName&quot;:&quot;https://gedispa-my.sharepoint.com/personal/m_angelino_gedidigital_it/Documents/AnalisiPLAD_radiodeejay.xlsx&quot;,&quot;LastUpdate&quot;:&quot;2023-06-28 8:27 PM&quot;,&quot;UpdatedBy&quot;:&quot;Mariapia Angelino&quot;,&quot;IsLinked&quot;:false,&quot;IsBrokenLink&quot;:false,&quot;Type&quot;:1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VoIrmfRQ2na809pBJe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presso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u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presso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ntenu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tenut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tenut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DI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rocesso di registrazi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cesso di registrazi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EDI" id="{706CE332-491C-4DA4-B5FB-02F351390DD1}" vid="{35237D7E-7034-4BC0-AB8A-0D65DF6C20EF}"/>
    </a:ext>
  </a:extLst>
</a:theme>
</file>

<file path=ppt/theme/theme4.xml><?xml version="1.0" encoding="utf-8"?>
<a:theme xmlns:a="http://schemas.openxmlformats.org/drawingml/2006/main" name="1_GEDI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rocesso di registrazi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cesso di registrazi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EDI" id="{706CE332-491C-4DA4-B5FB-02F351390DD1}" vid="{35237D7E-7034-4BC0-AB8A-0D65DF6C20EF}"/>
    </a:ext>
  </a:extLst>
</a:theme>
</file>

<file path=ppt/theme/theme5.xml><?xml version="1.0" encoding="utf-8"?>
<a:theme xmlns:a="http://schemas.openxmlformats.org/drawingml/2006/main" name="2_CA00000_Acc_Engl">
  <a:themeElements>
    <a:clrScheme name="Gedi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Arial.potx" id="{07183064-F394-42E2-9B53-D2812E5D8C4C}" vid="{DB372797-90B5-481E-82E6-43E6856442A0}"/>
    </a:ext>
  </a:extLst>
</a:theme>
</file>

<file path=ppt/theme/theme6.xml><?xml version="1.0" encoding="utf-8"?>
<a:theme xmlns:a="http://schemas.openxmlformats.org/drawingml/2006/main" name="CA00000_Acc_Engl">
  <a:themeElements>
    <a:clrScheme name="Personalizzato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Arial.potx" id="{07183064-F394-42E2-9B53-D2812E5D8C4C}" vid="{DB372797-90B5-481E-82E6-43E6856442A0}"/>
    </a:ext>
  </a:extLst>
</a:theme>
</file>

<file path=ppt/theme/theme7.xml><?xml version="1.0" encoding="utf-8"?>
<a:theme xmlns:a="http://schemas.openxmlformats.org/drawingml/2006/main" name="2_GEDI">
  <a:themeElements>
    <a:clrScheme name="Personalizzato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rocesso di registrazi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cesso di registrazi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cesso di registrazio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cesso di registrazio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EDI" id="{706CE332-491C-4DA4-B5FB-02F351390DD1}" vid="{35237D7E-7034-4BC0-AB8A-0D65DF6C20EF}"/>
    </a:ext>
  </a:extLst>
</a:theme>
</file>

<file path=ppt/theme/theme8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a510e6-aff0-4a1b-b20b-03d5476661fd" xsi:nil="true"/>
    <lcf76f155ced4ddcb4097134ff3c332f xmlns="c07e81da-117d-4b9f-8d51-4e694a0e2e8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EB6198790AED41A9E64E4A3B0FA95B" ma:contentTypeVersion="17" ma:contentTypeDescription="Creare un nuovo documento." ma:contentTypeScope="" ma:versionID="2eae868bfef091e0023fd43a8dd2f8d6">
  <xsd:schema xmlns:xsd="http://www.w3.org/2001/XMLSchema" xmlns:xs="http://www.w3.org/2001/XMLSchema" xmlns:p="http://schemas.microsoft.com/office/2006/metadata/properties" xmlns:ns2="c07e81da-117d-4b9f-8d51-4e694a0e2e82" xmlns:ns3="15a510e6-aff0-4a1b-b20b-03d5476661fd" targetNamespace="http://schemas.microsoft.com/office/2006/metadata/properties" ma:root="true" ma:fieldsID="f83133ef74d0f7dbeec5684102af5fa2" ns2:_="" ns3:_="">
    <xsd:import namespace="c07e81da-117d-4b9f-8d51-4e694a0e2e82"/>
    <xsd:import namespace="15a510e6-aff0-4a1b-b20b-03d547666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e81da-117d-4b9f-8d51-4e694a0e2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7467c986-8ee9-4e1c-8a05-964cef7933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510e6-aff0-4a1b-b20b-03d547666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cb38260-1946-49e4-8eb6-5dc9c709c38b}" ma:internalName="TaxCatchAll" ma:showField="CatchAllData" ma:web="15a510e6-aff0-4a1b-b20b-03d547666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82A64B-4057-4580-8038-1FCFFA19A4F5}">
  <ds:schemaRefs>
    <ds:schemaRef ds:uri="15a510e6-aff0-4a1b-b20b-03d5476661fd"/>
    <ds:schemaRef ds:uri="c07e81da-117d-4b9f-8d51-4e694a0e2e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BA3960-9FC7-43F8-9FD4-7A8AF506E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DC229-B85C-4108-9AB2-4FF9E1B1ECA0}">
  <ds:schemaRefs>
    <ds:schemaRef ds:uri="15a510e6-aff0-4a1b-b20b-03d5476661fd"/>
    <ds:schemaRef ds:uri="c07e81da-117d-4b9f-8d51-4e694a0e2e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presentazione_radio deejay</Template>
  <TotalTime>0</TotalTime>
  <Words>580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8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Graphik</vt:lpstr>
      <vt:lpstr>Graphik Black</vt:lpstr>
      <vt:lpstr>Open Sans</vt:lpstr>
      <vt:lpstr>Espresso</vt:lpstr>
      <vt:lpstr>1_Espresso</vt:lpstr>
      <vt:lpstr>GEDI</vt:lpstr>
      <vt:lpstr>1_GEDI</vt:lpstr>
      <vt:lpstr>2_CA00000_Acc_Engl</vt:lpstr>
      <vt:lpstr>CA00000_Acc_Engl</vt:lpstr>
      <vt:lpstr>2_GEDI</vt:lpstr>
      <vt:lpstr>Personalizza struttura</vt:lpstr>
      <vt:lpstr>Diapositiva think-cell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Buscemi</dc:creator>
  <cp:lastModifiedBy>Andrea Buscemi</cp:lastModifiedBy>
  <cp:revision>1</cp:revision>
  <cp:lastPrinted>1601-01-01T00:00:00Z</cp:lastPrinted>
  <dcterms:created xsi:type="dcterms:W3CDTF">2023-07-04T14:20:59Z</dcterms:created>
  <dcterms:modified xsi:type="dcterms:W3CDTF">2023-07-04T14:21:37Z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0x01010096EB6198790AED41A9E64E4A3B0FA95B</vt:lpwstr>
  </property>
  <property fmtid="{D5CDD505-2E9C-101B-9397-08002B2CF9AE}" pid="3" name="MediaServiceImageTags">
    <vt:lpwstr/>
  </property>
</Properties>
</file>