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8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FUGA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Fuga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DD-4CCB-9BB4-A92D7F2F4ED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DD-4CCB-9BB4-A92D7F2F4ED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Hoja1!$B$2:$B$3</c:f>
              <c:numCache>
                <c:formatCode>General</c:formatCode>
                <c:ptCount val="2"/>
                <c:pt idx="0">
                  <c:v>1778</c:v>
                </c:pt>
                <c:pt idx="1">
                  <c:v>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DD-4CCB-9BB4-A92D7F2F4ED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91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735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701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2993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0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582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12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861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467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63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2BC98DA-AF95-4684-A01A-0D338574EDF9}" type="datetimeFigureOut">
              <a:rPr lang="es-CO" smtClean="0"/>
              <a:t>26/02/2019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9F7978D-B994-4514-A19F-AF94275D53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34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2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ECA9D-8DAA-4AF0-B22A-8EF4A3AF6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8000" y="2167391"/>
            <a:ext cx="6280927" cy="2523219"/>
          </a:xfrm>
        </p:spPr>
        <p:txBody>
          <a:bodyPr>
            <a:normAutofit/>
          </a:bodyPr>
          <a:lstStyle/>
          <a:p>
            <a:pPr algn="l"/>
            <a:r>
              <a:rPr lang="es-CO" sz="4400" b="1">
                <a:solidFill>
                  <a:schemeClr val="tx2"/>
                </a:solidFill>
              </a:rPr>
              <a:t>MODELO ANALÍTICO YPD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99A312-0ECE-48DB-A3C7-BFF99179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266" y="2167391"/>
            <a:ext cx="2528600" cy="2523219"/>
          </a:xfrm>
        </p:spPr>
        <p:txBody>
          <a:bodyPr anchor="ctr">
            <a:normAutofit/>
          </a:bodyPr>
          <a:lstStyle/>
          <a:p>
            <a:pPr algn="r"/>
            <a:r>
              <a:rPr lang="es-CO" sz="1800" b="1">
                <a:solidFill>
                  <a:schemeClr val="tx2"/>
                </a:solidFill>
              </a:rPr>
              <a:t>ANDREA CAROLINA SÁNCHEZ VALDÉS</a:t>
            </a:r>
          </a:p>
          <a:p>
            <a:pPr algn="r"/>
            <a:endParaRPr lang="es-CO" sz="1800" b="1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70" name="Picture 2" descr="Resultado de imagen para BBVA">
            <a:extLst>
              <a:ext uri="{FF2B5EF4-FFF2-40B4-BE49-F238E27FC236}">
                <a16:creationId xmlns:a16="http://schemas.microsoft.com/office/drawing/2014/main" id="{49345A0D-031C-4DE2-A2C5-2DFC5700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944" y="5199403"/>
            <a:ext cx="2108691" cy="66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85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698232-9A60-4334-AFD7-780795E4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070" y="2338928"/>
            <a:ext cx="4134677" cy="1508760"/>
          </a:xfrm>
        </p:spPr>
        <p:txBody>
          <a:bodyPr>
            <a:normAutofit/>
          </a:bodyPr>
          <a:lstStyle/>
          <a:p>
            <a:r>
              <a:rPr lang="en-US" sz="3400" b="1" spc="150" dirty="0">
                <a:solidFill>
                  <a:schemeClr val="tx2"/>
                </a:solidFill>
              </a:rPr>
              <a:t>RESULTADOS </a:t>
            </a:r>
            <a:br>
              <a:rPr lang="en-US" sz="3400" b="1" spc="150" dirty="0">
                <a:solidFill>
                  <a:schemeClr val="tx2"/>
                </a:solidFill>
              </a:rPr>
            </a:br>
            <a:r>
              <a:rPr lang="en-US" sz="3400" spc="150" dirty="0">
                <a:solidFill>
                  <a:schemeClr val="tx2"/>
                </a:solidFill>
              </a:rPr>
              <a:t>MEDIDAS DESCRIPTIVAS</a:t>
            </a:r>
            <a:endParaRPr lang="es-CO" sz="3400" dirty="0">
              <a:solidFill>
                <a:schemeClr val="tx2"/>
              </a:solidFill>
            </a:endParaRPr>
          </a:p>
        </p:txBody>
      </p:sp>
      <p:graphicFrame>
        <p:nvGraphicFramePr>
          <p:cNvPr id="12" name="Gráfico 6">
            <a:extLst>
              <a:ext uri="{FF2B5EF4-FFF2-40B4-BE49-F238E27FC236}">
                <a16:creationId xmlns:a16="http://schemas.microsoft.com/office/drawing/2014/main" id="{AB282503-300E-44C0-B039-4D4264E1F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118544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Picture 8">
            <a:extLst>
              <a:ext uri="{FF2B5EF4-FFF2-40B4-BE49-F238E27FC236}">
                <a16:creationId xmlns:a16="http://schemas.microsoft.com/office/drawing/2014/main" id="{C3D000F4-1BBB-41F3-A2D5-769F2985C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5" t="167" b="65625"/>
          <a:stretch/>
        </p:blipFill>
        <p:spPr bwMode="auto">
          <a:xfrm>
            <a:off x="287159" y="3429000"/>
            <a:ext cx="4168598" cy="29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5F36EB5-9639-4657-AA43-E3D9EDB8F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135860"/>
              </p:ext>
            </p:extLst>
          </p:nvPr>
        </p:nvGraphicFramePr>
        <p:xfrm>
          <a:off x="2965188" y="170661"/>
          <a:ext cx="4180917" cy="3258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766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521E245-781E-4267-8028-181370247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7812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7DF2700-3D65-4D1C-BB46-7D916169C4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36" b="34115"/>
          <a:stretch/>
        </p:blipFill>
        <p:spPr bwMode="auto">
          <a:xfrm>
            <a:off x="76318" y="2464541"/>
            <a:ext cx="8025484" cy="172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E0D6FA1A-9067-4A57-8B52-D765291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121" y="0"/>
            <a:ext cx="40138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4E7273-D54E-4C05-B07D-FEF35FDAB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8120" y="163629"/>
            <a:ext cx="4013880" cy="167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736B04-6D82-417A-B280-332D5329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3" y="488108"/>
            <a:ext cx="3041972" cy="10268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spc="150" dirty="0">
                <a:solidFill>
                  <a:schemeClr val="tx2"/>
                </a:solidFill>
              </a:rPr>
              <a:t>RESULTADOS </a:t>
            </a:r>
            <a:br>
              <a:rPr lang="en-US" sz="2400" b="1" spc="150" dirty="0">
                <a:solidFill>
                  <a:schemeClr val="tx2"/>
                </a:solidFill>
              </a:rPr>
            </a:br>
            <a:r>
              <a:rPr lang="en-US" sz="2400" spc="150" dirty="0">
                <a:solidFill>
                  <a:schemeClr val="tx2"/>
                </a:solidFill>
              </a:rPr>
              <a:t>MEDIDAS DESCRIPTIVAS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A56965-C7B5-47BE-9025-70F46C511204}"/>
              </a:ext>
            </a:extLst>
          </p:cNvPr>
          <p:cNvSpPr txBox="1"/>
          <p:nvPr/>
        </p:nvSpPr>
        <p:spPr>
          <a:xfrm>
            <a:off x="8499852" y="2160158"/>
            <a:ext cx="3413851" cy="405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000" dirty="0" err="1">
                <a:solidFill>
                  <a:schemeClr val="bg1"/>
                </a:solidFill>
              </a:rPr>
              <a:t>Definición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clientes</a:t>
            </a:r>
            <a:r>
              <a:rPr lang="en-US" sz="2000" dirty="0">
                <a:solidFill>
                  <a:schemeClr val="bg1"/>
                </a:solidFill>
              </a:rPr>
              <a:t> Target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000" dirty="0" err="1">
                <a:solidFill>
                  <a:schemeClr val="bg1"/>
                </a:solidFill>
              </a:rPr>
              <a:t>Abono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s-CO" sz="2000" dirty="0">
                <a:solidFill>
                  <a:schemeClr val="bg1"/>
                </a:solidFill>
              </a:rPr>
              <a:t>nomina</a:t>
            </a:r>
            <a:r>
              <a:rPr lang="en-US" sz="2000" dirty="0">
                <a:solidFill>
                  <a:schemeClr val="bg1"/>
                </a:solidFill>
              </a:rPr>
              <a:t> mayor $1.000.000 </a:t>
            </a:r>
            <a:r>
              <a:rPr lang="en-US" sz="2000" dirty="0" err="1">
                <a:solidFill>
                  <a:schemeClr val="bg1"/>
                </a:solidFill>
              </a:rPr>
              <a:t>promedio</a:t>
            </a:r>
            <a:r>
              <a:rPr lang="en-US" sz="2000" dirty="0">
                <a:solidFill>
                  <a:schemeClr val="bg1"/>
                </a:solidFill>
              </a:rPr>
              <a:t> trimestral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2000" dirty="0" err="1">
                <a:solidFill>
                  <a:schemeClr val="bg1"/>
                </a:solidFill>
              </a:rPr>
              <a:t>Saldo</a:t>
            </a:r>
            <a:r>
              <a:rPr lang="en-US" sz="2000" dirty="0">
                <a:solidFill>
                  <a:schemeClr val="bg1"/>
                </a:solidFill>
              </a:rPr>
              <a:t> medio trimestral mayor a $200.000.</a:t>
            </a:r>
          </a:p>
        </p:txBody>
      </p:sp>
    </p:spTree>
    <p:extLst>
      <p:ext uri="{BB962C8B-B14F-4D97-AF65-F5344CB8AC3E}">
        <p14:creationId xmlns:p14="http://schemas.microsoft.com/office/powerpoint/2010/main" val="2782488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E3DBBE-365F-4F99-8B60-A0D030E2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95052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200" b="1" spc="150" dirty="0">
                <a:solidFill>
                  <a:schemeClr val="tx2"/>
                </a:solidFill>
              </a:rPr>
              <a:t>RESULTADOS </a:t>
            </a:r>
            <a:br>
              <a:rPr lang="en-US" sz="2200" b="1" spc="150" dirty="0">
                <a:solidFill>
                  <a:schemeClr val="tx2"/>
                </a:solidFill>
              </a:rPr>
            </a:br>
            <a:r>
              <a:rPr lang="en-US" sz="2200" spc="150" dirty="0">
                <a:solidFill>
                  <a:schemeClr val="tx2"/>
                </a:solidFill>
              </a:rPr>
              <a:t>MEDIDAS DESCRIPTIVAS</a:t>
            </a:r>
          </a:p>
        </p:txBody>
      </p:sp>
      <p:sp>
        <p:nvSpPr>
          <p:cNvPr id="1030" name="Rectangle 74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F655EBE-B0B5-4347-AC2F-D41D4C3C61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860" y="1939873"/>
            <a:ext cx="4430738" cy="426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3F3BE82-BE89-485F-965D-9DFE530C8AA3}"/>
              </a:ext>
            </a:extLst>
          </p:cNvPr>
          <p:cNvSpPr txBox="1"/>
          <p:nvPr/>
        </p:nvSpPr>
        <p:spPr>
          <a:xfrm>
            <a:off x="7385114" y="1582888"/>
            <a:ext cx="288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Boxplot Tiempo Alta vs Fuga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9C75D4F-F3C0-440C-B7E4-34E9B926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61" y="1939872"/>
            <a:ext cx="4430739" cy="426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DA760290-5287-47E6-8B40-6793F49B0CB4}"/>
              </a:ext>
            </a:extLst>
          </p:cNvPr>
          <p:cNvSpPr txBox="1"/>
          <p:nvPr/>
        </p:nvSpPr>
        <p:spPr>
          <a:xfrm>
            <a:off x="2135682" y="160352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Boxplot Edad vs Fuga</a:t>
            </a:r>
          </a:p>
        </p:txBody>
      </p:sp>
    </p:spTree>
    <p:extLst>
      <p:ext uri="{BB962C8B-B14F-4D97-AF65-F5344CB8AC3E}">
        <p14:creationId xmlns:p14="http://schemas.microsoft.com/office/powerpoint/2010/main" val="212587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A7A021-42C2-44B5-BF64-70FB582A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791" y="1325880"/>
            <a:ext cx="3412800" cy="4206240"/>
          </a:xfrm>
        </p:spPr>
        <p:txBody>
          <a:bodyPr>
            <a:normAutofit/>
          </a:bodyPr>
          <a:lstStyle/>
          <a:p>
            <a:pPr algn="r"/>
            <a:r>
              <a:rPr lang="en-US" sz="3200" b="1" spc="150" dirty="0">
                <a:solidFill>
                  <a:schemeClr val="tx2"/>
                </a:solidFill>
              </a:rPr>
              <a:t>RESULTADOS </a:t>
            </a:r>
            <a:br>
              <a:rPr lang="en-US" sz="3200" b="1" spc="150" dirty="0">
                <a:solidFill>
                  <a:schemeClr val="tx2"/>
                </a:solidFill>
              </a:rPr>
            </a:br>
            <a:r>
              <a:rPr lang="en-US" sz="3200" spc="150" dirty="0">
                <a:solidFill>
                  <a:schemeClr val="tx2"/>
                </a:solidFill>
              </a:rPr>
              <a:t>MEDIDAS </a:t>
            </a:r>
            <a:r>
              <a:rPr lang="en-US" sz="3200" spc="150" dirty="0" err="1">
                <a:solidFill>
                  <a:schemeClr val="tx2"/>
                </a:solidFill>
              </a:rPr>
              <a:t>inferenciales</a:t>
            </a:r>
            <a:endParaRPr lang="es-CO" sz="32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8EC5B8D-5C36-4D27-A963-4F122FB67C9E}"/>
                  </a:ext>
                </a:extLst>
              </p:cNvPr>
              <p:cNvSpPr txBox="1"/>
              <p:nvPr/>
            </p:nvSpPr>
            <p:spPr>
              <a:xfrm>
                <a:off x="5082243" y="851479"/>
                <a:ext cx="638833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/>
                  <a:t>ANÁLISIS DE VARIANZA CON UN FACTOR</a:t>
                </a:r>
              </a:p>
              <a:p>
                <a:r>
                  <a:rPr lang="es-CO" sz="2400" b="1" dirty="0"/>
                  <a:t>ANOVA</a:t>
                </a:r>
              </a:p>
              <a:p>
                <a:endParaRPr lang="es-CO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mtClean="0">
                              <a:latin typeface="+mj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 b="0" i="0" smtClean="0">
                              <a:latin typeface="+mj-lt"/>
                            </a:rPr>
                            <m:t>H</m:t>
                          </m:r>
                        </m:e>
                        <m:sub>
                          <m:r>
                            <a:rPr lang="es-CO" b="0" i="0" smtClean="0">
                              <a:latin typeface="+mj-lt"/>
                            </a:rPr>
                            <m:t>0</m:t>
                          </m:r>
                        </m:sub>
                      </m:sSub>
                      <m:r>
                        <a:rPr lang="es-CO" b="0" i="0" smtClean="0">
                          <a:latin typeface="+mj-lt"/>
                        </a:rPr>
                        <m:t>: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La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media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las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poblaciones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fugados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s-CO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fugados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son</m:t>
                      </m:r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O" b="0" i="0" smtClean="0">
                          <a:latin typeface="Cambria Math" panose="02040503050406030204" pitchFamily="18" charset="0"/>
                        </a:rPr>
                        <m:t>iguales</m:t>
                      </m:r>
                    </m:oMath>
                  </m:oMathPara>
                </a14:m>
                <a:endParaRPr lang="es-CO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CO"/>
                            <m:t>H</m:t>
                          </m:r>
                        </m:e>
                        <m:sub>
                          <m:r>
                            <a:rPr lang="es-CO"/>
                            <m:t>1</m:t>
                          </m:r>
                        </m:sub>
                      </m:sSub>
                      <m:r>
                        <a:rPr lang="es-CO"/>
                        <m:t>:</m:t>
                      </m:r>
                      <m:r>
                        <m:rPr>
                          <m:sty m:val="p"/>
                        </m:rPr>
                        <a:rPr lang="es-CO" i="0"/>
                        <m:t>La</m:t>
                      </m:r>
                      <m:r>
                        <a:rPr lang="es-CO" i="0"/>
                        <m:t> </m:t>
                      </m:r>
                      <m:r>
                        <m:rPr>
                          <m:sty m:val="p"/>
                        </m:rPr>
                        <a:rPr lang="es-CO" i="0"/>
                        <m:t>media</m:t>
                      </m:r>
                      <m:r>
                        <a:rPr lang="es-CO" i="0"/>
                        <m:t> </m:t>
                      </m:r>
                      <m:r>
                        <m:rPr>
                          <m:sty m:val="p"/>
                        </m:rPr>
                        <a:rPr lang="es-CO" i="0"/>
                        <m:t>difiere</m:t>
                      </m:r>
                      <m:r>
                        <a:rPr lang="es-CO" i="0"/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8EC5B8D-5C36-4D27-A963-4F122FB6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243" y="851479"/>
                <a:ext cx="6388336" cy="1938992"/>
              </a:xfrm>
              <a:prstGeom prst="rect">
                <a:avLst/>
              </a:prstGeom>
              <a:blipFill>
                <a:blip r:embed="rId3"/>
                <a:stretch>
                  <a:fillRect l="-1527" t="-18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8AD508A4-9145-46B4-BB5D-0D67ED7CB914}"/>
              </a:ext>
            </a:extLst>
          </p:cNvPr>
          <p:cNvCxnSpPr>
            <a:cxnSpLocks/>
          </p:cNvCxnSpPr>
          <p:nvPr/>
        </p:nvCxnSpPr>
        <p:spPr>
          <a:xfrm rot="5400000">
            <a:off x="5322939" y="2564639"/>
            <a:ext cx="1299564" cy="230519"/>
          </a:xfrm>
          <a:prstGeom prst="bentConnector3">
            <a:avLst>
              <a:gd name="adj1" fmla="val 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to 25">
            <a:extLst>
              <a:ext uri="{FF2B5EF4-FFF2-40B4-BE49-F238E27FC236}">
                <a16:creationId xmlns:a16="http://schemas.microsoft.com/office/drawing/2014/main" id="{D6524018-407C-434E-A5C7-22194E8E5A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818667"/>
              </p:ext>
            </p:extLst>
          </p:nvPr>
        </p:nvGraphicFramePr>
        <p:xfrm>
          <a:off x="4678021" y="3329678"/>
          <a:ext cx="7113833" cy="1573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4" imgW="5210336" imgH="1152354" progId="Excel.Sheet.12">
                  <p:embed/>
                </p:oleObj>
              </mc:Choice>
              <mc:Fallback>
                <p:oleObj name="Worksheet" r:id="rId4" imgW="5210336" imgH="11523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8021" y="3329678"/>
                        <a:ext cx="7113833" cy="1573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uadroTexto 32">
            <a:extLst>
              <a:ext uri="{FF2B5EF4-FFF2-40B4-BE49-F238E27FC236}">
                <a16:creationId xmlns:a16="http://schemas.microsoft.com/office/drawing/2014/main" id="{082F1426-0F7A-4CF1-A814-98B6BF86F178}"/>
              </a:ext>
            </a:extLst>
          </p:cNvPr>
          <p:cNvSpPr txBox="1"/>
          <p:nvPr/>
        </p:nvSpPr>
        <p:spPr>
          <a:xfrm>
            <a:off x="5300873" y="5257845"/>
            <a:ext cx="63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 valor P es pequeño, se rechaza la hipótesis nula</a:t>
            </a:r>
          </a:p>
        </p:txBody>
      </p:sp>
    </p:spTree>
    <p:extLst>
      <p:ext uri="{BB962C8B-B14F-4D97-AF65-F5344CB8AC3E}">
        <p14:creationId xmlns:p14="http://schemas.microsoft.com/office/powerpoint/2010/main" val="1835844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182C12-3896-4BB0-A3CD-6CF738B0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804334"/>
            <a:ext cx="11405448" cy="5219948"/>
          </a:xfrm>
        </p:spPr>
        <p:txBody>
          <a:bodyPr anchor="t">
            <a:normAutofit/>
          </a:bodyPr>
          <a:lstStyle/>
          <a:p>
            <a:r>
              <a:rPr lang="en-US" b="1" spc="150" dirty="0">
                <a:solidFill>
                  <a:schemeClr val="tx2"/>
                </a:solidFill>
              </a:rPr>
              <a:t>RESULTADOS </a:t>
            </a:r>
            <a:br>
              <a:rPr lang="en-US" b="1" spc="150" dirty="0">
                <a:solidFill>
                  <a:schemeClr val="tx2"/>
                </a:solidFill>
              </a:rPr>
            </a:br>
            <a:r>
              <a:rPr lang="en-US" spc="150" dirty="0">
                <a:solidFill>
                  <a:schemeClr val="tx2"/>
                </a:solidFill>
              </a:rPr>
              <a:t>ÁRBOL DE DECISIONES</a:t>
            </a:r>
            <a:endParaRPr lang="es-CO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0887D-426C-4595-985D-5550E227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027" y="2462953"/>
            <a:ext cx="4493429" cy="3368289"/>
          </a:xfrm>
        </p:spPr>
        <p:txBody>
          <a:bodyPr anchor="t">
            <a:normAutofit/>
          </a:bodyPr>
          <a:lstStyle/>
          <a:p>
            <a:pPr algn="ctr"/>
            <a:r>
              <a:rPr lang="es-CO" sz="2400" dirty="0"/>
              <a:t>EDAD</a:t>
            </a:r>
          </a:p>
          <a:p>
            <a:pPr algn="ctr"/>
            <a:r>
              <a:rPr lang="es-CO" sz="2400" dirty="0"/>
              <a:t>TIEMPO ALTA</a:t>
            </a:r>
          </a:p>
          <a:p>
            <a:pPr algn="ctr"/>
            <a:r>
              <a:rPr lang="pt-BR" sz="2400" dirty="0"/>
              <a:t>PROM_TA_ABONO_NOMINA</a:t>
            </a:r>
          </a:p>
          <a:p>
            <a:pPr algn="ctr"/>
            <a:r>
              <a:rPr lang="pt-BR" sz="2400" dirty="0"/>
              <a:t>PROM_TA_SALDO_AHORROS</a:t>
            </a:r>
          </a:p>
          <a:p>
            <a:pPr algn="ctr"/>
            <a:r>
              <a:rPr lang="pt-BR" sz="2400" dirty="0"/>
              <a:t>PROM_TA_SALDO_CREDITO</a:t>
            </a:r>
          </a:p>
          <a:p>
            <a:pPr algn="ctr"/>
            <a:endParaRPr lang="es-CO" sz="2400" dirty="0"/>
          </a:p>
          <a:p>
            <a:pPr algn="ctr"/>
            <a:endParaRPr lang="es-CO" sz="2400" dirty="0"/>
          </a:p>
          <a:p>
            <a:pPr marL="0" indent="0" algn="ctr">
              <a:buNone/>
            </a:pPr>
            <a:endParaRPr lang="es-CO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2AA0830-95E7-4801-837A-BFCDD8A55EE2}"/>
              </a:ext>
            </a:extLst>
          </p:cNvPr>
          <p:cNvSpPr txBox="1"/>
          <p:nvPr/>
        </p:nvSpPr>
        <p:spPr>
          <a:xfrm>
            <a:off x="7132320" y="12344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A032BB7-D749-45C2-ADB9-18CC91178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79417"/>
              </p:ext>
            </p:extLst>
          </p:nvPr>
        </p:nvGraphicFramePr>
        <p:xfrm>
          <a:off x="7317051" y="1871133"/>
          <a:ext cx="3201649" cy="118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Worksheet" r:id="rId3" imgW="1571831" imgH="581012" progId="Excel.Sheet.12">
                  <p:embed/>
                </p:oleObj>
              </mc:Choice>
              <mc:Fallback>
                <p:oleObj name="Worksheet" r:id="rId3" imgW="1571831" imgH="58101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7051" y="1871133"/>
                        <a:ext cx="3201649" cy="118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71B326A-E3CF-4A26-940F-F361A55F5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968620"/>
              </p:ext>
            </p:extLst>
          </p:nvPr>
        </p:nvGraphicFramePr>
        <p:xfrm>
          <a:off x="7317051" y="3452705"/>
          <a:ext cx="3238158" cy="804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Worksheet" r:id="rId5" imgW="1571831" imgH="390564" progId="Excel.Sheet.12">
                  <p:embed/>
                </p:oleObj>
              </mc:Choice>
              <mc:Fallback>
                <p:oleObj name="Worksheet" r:id="rId5" imgW="1571831" imgH="3905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17051" y="3452705"/>
                        <a:ext cx="3238158" cy="804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796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103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Corbel</vt:lpstr>
      <vt:lpstr>Wingdings</vt:lpstr>
      <vt:lpstr>Con bandas</vt:lpstr>
      <vt:lpstr>Hoja de cálculo de Microsoft Excel</vt:lpstr>
      <vt:lpstr>MODELO ANALÍTICO YPD</vt:lpstr>
      <vt:lpstr>RESULTADOS  MEDIDAS DESCRIPTIVAS</vt:lpstr>
      <vt:lpstr>RESULTADOS  MEDIDAS DESCRIPTIVAS</vt:lpstr>
      <vt:lpstr>RESULTADOS  MEDIDAS DESCRIPTIVAS</vt:lpstr>
      <vt:lpstr>RESULTADOS  MEDIDAS inferenciales</vt:lpstr>
      <vt:lpstr>RESULTADOS  ÁRBOL DE DECISIONES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ANALÍTICO YPD</dc:title>
  <dc:creator>Carolina Sánchez Valdés</dc:creator>
  <cp:lastModifiedBy>Carolina Sánchez Valdés</cp:lastModifiedBy>
  <cp:revision>2</cp:revision>
  <dcterms:created xsi:type="dcterms:W3CDTF">2019-02-27T04:04:24Z</dcterms:created>
  <dcterms:modified xsi:type="dcterms:W3CDTF">2019-02-27T04:08:52Z</dcterms:modified>
</cp:coreProperties>
</file>