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5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2BE3-C78E-45DA-9049-434BAF9B9EC2}" type="datetimeFigureOut">
              <a:rPr lang="it-CH" smtClean="0"/>
              <a:t>20.02.2025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98D2-F96D-4F21-9693-4D86F1DBE282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60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2BE3-C78E-45DA-9049-434BAF9B9EC2}" type="datetimeFigureOut">
              <a:rPr lang="it-CH" smtClean="0"/>
              <a:t>20.02.2025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98D2-F96D-4F21-9693-4D86F1DBE28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5062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2BE3-C78E-45DA-9049-434BAF9B9EC2}" type="datetimeFigureOut">
              <a:rPr lang="it-CH" smtClean="0"/>
              <a:t>20.02.2025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98D2-F96D-4F21-9693-4D86F1DBE28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2997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2BE3-C78E-45DA-9049-434BAF9B9EC2}" type="datetimeFigureOut">
              <a:rPr lang="it-CH" smtClean="0"/>
              <a:t>20.02.2025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98D2-F96D-4F21-9693-4D86F1DBE28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3339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2BE3-C78E-45DA-9049-434BAF9B9EC2}" type="datetimeFigureOut">
              <a:rPr lang="it-CH" smtClean="0"/>
              <a:t>20.02.2025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98D2-F96D-4F21-9693-4D86F1DBE282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24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2BE3-C78E-45DA-9049-434BAF9B9EC2}" type="datetimeFigureOut">
              <a:rPr lang="it-CH" smtClean="0"/>
              <a:t>20.02.2025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98D2-F96D-4F21-9693-4D86F1DBE28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8212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2BE3-C78E-45DA-9049-434BAF9B9EC2}" type="datetimeFigureOut">
              <a:rPr lang="it-CH" smtClean="0"/>
              <a:t>20.02.2025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98D2-F96D-4F21-9693-4D86F1DBE28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5352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2BE3-C78E-45DA-9049-434BAF9B9EC2}" type="datetimeFigureOut">
              <a:rPr lang="it-CH" smtClean="0"/>
              <a:t>20.02.2025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98D2-F96D-4F21-9693-4D86F1DBE28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577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2BE3-C78E-45DA-9049-434BAF9B9EC2}" type="datetimeFigureOut">
              <a:rPr lang="it-CH" smtClean="0"/>
              <a:t>20.02.2025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98D2-F96D-4F21-9693-4D86F1DBE28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7406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712BE3-C78E-45DA-9049-434BAF9B9EC2}" type="datetimeFigureOut">
              <a:rPr lang="it-CH" smtClean="0"/>
              <a:t>20.02.2025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3898D2-F96D-4F21-9693-4D86F1DBE28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1256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2BE3-C78E-45DA-9049-434BAF9B9EC2}" type="datetimeFigureOut">
              <a:rPr lang="it-CH" smtClean="0"/>
              <a:t>20.02.2025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898D2-F96D-4F21-9693-4D86F1DBE282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0457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712BE3-C78E-45DA-9049-434BAF9B9EC2}" type="datetimeFigureOut">
              <a:rPr lang="it-CH" smtClean="0"/>
              <a:t>20.02.2025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3898D2-F96D-4F21-9693-4D86F1DBE282}" type="slidenum">
              <a:rPr lang="it-CH" smtClean="0"/>
              <a:t>‹N›</a:t>
            </a:fld>
            <a:endParaRPr lang="it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64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006A5-B427-47A4-B28B-107D5F3316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DoS</a:t>
            </a:r>
            <a:r>
              <a:rPr lang="fr-CH" dirty="0"/>
              <a:t> &amp; DDoS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311B24-445A-4E3D-8D1D-03A862F40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Andrea Casamatta I3BB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05434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8218ED-8E4F-47F2-9DD0-03F1B565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Come </a:t>
            </a:r>
            <a:r>
              <a:rPr lang="fr-CH" dirty="0" err="1"/>
              <a:t>proteggersi</a:t>
            </a:r>
            <a:r>
              <a:rPr lang="fr-CH" dirty="0"/>
              <a:t> </a:t>
            </a:r>
            <a:r>
              <a:rPr lang="fr-CH" dirty="0" err="1"/>
              <a:t>tramite</a:t>
            </a:r>
            <a:r>
              <a:rPr lang="fr-CH" dirty="0"/>
              <a:t> </a:t>
            </a:r>
            <a:r>
              <a:rPr lang="fr-CH" dirty="0" err="1"/>
              <a:t>codice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D9C1FC-ACD3-49CE-98BD-688686F4F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CH" dirty="0"/>
              <a:t>Validazione dell'Input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CH" dirty="0"/>
              <a:t>input dell'utente venga validato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CH" dirty="0"/>
              <a:t>Limitazione dell'input dell'utente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CH" dirty="0"/>
              <a:t>Assicurarsi che l'input dell'utente sia limitato in dimensione e formato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CH" dirty="0"/>
              <a:t>Rate </a:t>
            </a:r>
            <a:r>
              <a:rPr lang="it-CH" dirty="0" err="1"/>
              <a:t>Limiting</a:t>
            </a:r>
            <a:r>
              <a:rPr lang="it-CH" dirty="0"/>
              <a:t> (Limitazione delle Richieste)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CH" dirty="0"/>
              <a:t>Implementare un sistema che limiti il numero di richieste</a:t>
            </a:r>
          </a:p>
        </p:txBody>
      </p:sp>
    </p:spTree>
    <p:extLst>
      <p:ext uri="{BB962C8B-B14F-4D97-AF65-F5344CB8AC3E}">
        <p14:creationId xmlns:p14="http://schemas.microsoft.com/office/powerpoint/2010/main" val="2807665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927DC3F-B791-4178-865B-CB65A5D4D1FE}"/>
              </a:ext>
            </a:extLst>
          </p:cNvPr>
          <p:cNvSpPr txBox="1"/>
          <p:nvPr/>
        </p:nvSpPr>
        <p:spPr>
          <a:xfrm>
            <a:off x="1066800" y="2028616"/>
            <a:ext cx="10058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8800" dirty="0"/>
              <a:t>GRAZIE PER L’ATTENZIONE</a:t>
            </a:r>
            <a:endParaRPr lang="it-CH" sz="8800" dirty="0"/>
          </a:p>
        </p:txBody>
      </p:sp>
    </p:spTree>
    <p:extLst>
      <p:ext uri="{BB962C8B-B14F-4D97-AF65-F5344CB8AC3E}">
        <p14:creationId xmlns:p14="http://schemas.microsoft.com/office/powerpoint/2010/main" val="61985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D1D6E4-26D4-4734-960D-59CD65C6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Indice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91D205-CF7C-4C3B-AD09-55D5580DC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CH" dirty="0"/>
              <a:t>Cosa è </a:t>
            </a:r>
            <a:r>
              <a:rPr lang="fr-CH" dirty="0" err="1"/>
              <a:t>DoS</a:t>
            </a:r>
            <a:endParaRPr lang="fr-CH" dirty="0"/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Come </a:t>
            </a:r>
            <a:r>
              <a:rPr lang="fr-CH" dirty="0" err="1"/>
              <a:t>funziona</a:t>
            </a:r>
            <a:r>
              <a:rPr lang="fr-CH" dirty="0"/>
              <a:t> </a:t>
            </a:r>
            <a:r>
              <a:rPr lang="fr-CH" dirty="0" err="1"/>
              <a:t>DoS</a:t>
            </a:r>
            <a:endParaRPr lang="fr-CH" dirty="0"/>
          </a:p>
          <a:p>
            <a:pPr marL="457200" indent="-457200">
              <a:buFont typeface="+mj-lt"/>
              <a:buAutoNum type="arabicPeriod"/>
            </a:pPr>
            <a:r>
              <a:rPr lang="fr-CH" dirty="0" err="1"/>
              <a:t>Alcuni</a:t>
            </a:r>
            <a:r>
              <a:rPr lang="fr-CH" dirty="0"/>
              <a:t> </a:t>
            </a:r>
            <a:r>
              <a:rPr lang="fr-CH" dirty="0" err="1"/>
              <a:t>metodi</a:t>
            </a:r>
            <a:r>
              <a:rPr lang="fr-CH" dirty="0"/>
              <a:t> di </a:t>
            </a:r>
            <a:r>
              <a:rPr lang="fr-CH" dirty="0" err="1"/>
              <a:t>attacchi</a:t>
            </a:r>
            <a:r>
              <a:rPr lang="fr-CH" dirty="0"/>
              <a:t> </a:t>
            </a:r>
            <a:r>
              <a:rPr lang="fr-CH" dirty="0" err="1"/>
              <a:t>DoS</a:t>
            </a:r>
            <a:endParaRPr lang="fr-CH" dirty="0"/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Cosa è DDoS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Come </a:t>
            </a:r>
            <a:r>
              <a:rPr lang="fr-CH" dirty="0" err="1"/>
              <a:t>funziona</a:t>
            </a:r>
            <a:r>
              <a:rPr lang="fr-CH" dirty="0"/>
              <a:t> DDoS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 err="1"/>
              <a:t>DoS</a:t>
            </a:r>
            <a:r>
              <a:rPr lang="fr-CH" dirty="0"/>
              <a:t> vs DDoS</a:t>
            </a:r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Come </a:t>
            </a:r>
            <a:r>
              <a:rPr lang="fr-CH" dirty="0" err="1"/>
              <a:t>proteggersi</a:t>
            </a:r>
            <a:endParaRPr lang="fr-CH" dirty="0"/>
          </a:p>
          <a:p>
            <a:pPr marL="457200" indent="-457200">
              <a:buFont typeface="+mj-lt"/>
              <a:buAutoNum type="arabicPeriod"/>
            </a:pPr>
            <a:r>
              <a:rPr lang="fr-CH" dirty="0"/>
              <a:t>Come </a:t>
            </a:r>
            <a:r>
              <a:rPr lang="fr-CH" dirty="0" err="1"/>
              <a:t>proteggersi</a:t>
            </a:r>
            <a:r>
              <a:rPr lang="fr-CH" dirty="0"/>
              <a:t> </a:t>
            </a:r>
            <a:r>
              <a:rPr lang="fr-CH" dirty="0" err="1"/>
              <a:t>tramite</a:t>
            </a:r>
            <a:r>
              <a:rPr lang="fr-CH" dirty="0"/>
              <a:t> </a:t>
            </a:r>
            <a:r>
              <a:rPr lang="fr-CH" dirty="0" err="1"/>
              <a:t>codice</a:t>
            </a:r>
            <a:endParaRPr lang="fr-CH" dirty="0"/>
          </a:p>
          <a:p>
            <a:endParaRPr lang="fr-CH" dirty="0"/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20658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0DFCA-CB57-4F8C-BAF3-F9A138A3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Cosa è </a:t>
            </a:r>
            <a:r>
              <a:rPr lang="fr-CH" dirty="0" err="1"/>
              <a:t>DoS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313D0E-F053-482B-9C89-DDEFBCE49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r-CH" dirty="0"/>
              <a:t>Denial of Service (</a:t>
            </a:r>
            <a:r>
              <a:rPr lang="it-CH" dirty="0"/>
              <a:t>attacco di diniego del servizio)</a:t>
            </a:r>
            <a:endParaRPr lang="fr-CH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it-CH" dirty="0"/>
              <a:t>Scopo di rendere un servizio inutilizzabile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it-CH" dirty="0"/>
              <a:t>Tentativo di esaurire le risorse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fr-CH" dirty="0" err="1"/>
              <a:t>Un’unica</a:t>
            </a:r>
            <a:r>
              <a:rPr lang="fr-CH" dirty="0"/>
              <a:t> fonte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69372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AF9714-3966-4E3E-B532-BC6CB4E05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Come </a:t>
            </a:r>
            <a:r>
              <a:rPr lang="fr-CH" dirty="0" err="1"/>
              <a:t>funziona</a:t>
            </a:r>
            <a:r>
              <a:rPr lang="fr-CH" dirty="0"/>
              <a:t> </a:t>
            </a:r>
            <a:r>
              <a:rPr lang="fr-CH" dirty="0" err="1"/>
              <a:t>DoS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9F6BCB-E2E4-4412-9DB1-1D006AA5E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CH" dirty="0"/>
              <a:t>Realizzato inviando un elevato traffico verso il sistema bersaglio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CH" dirty="0"/>
              <a:t>Attacchi Basati su Volume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CH" dirty="0"/>
              <a:t>Cercano di consumare tutta la larghezza di banda disponibile per il bersaglio.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H" dirty="0"/>
              <a:t>E</a:t>
            </a:r>
            <a:r>
              <a:rPr lang="it-CH" dirty="0"/>
              <a:t>s: l'invio di un'enorme quantità di pacchetti di dati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CH" dirty="0"/>
              <a:t>Attacchi Basati su Risorse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CH" dirty="0"/>
              <a:t>Mirano a consumare le risorse del sistema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H" dirty="0"/>
              <a:t>E</a:t>
            </a:r>
            <a:r>
              <a:rPr lang="it-CH" dirty="0"/>
              <a:t>s: l'invio di richieste che richiedono un'elaborazione complessa, costringendo il sistema a spendere tempo e risorse </a:t>
            </a:r>
          </a:p>
        </p:txBody>
      </p:sp>
    </p:spTree>
    <p:extLst>
      <p:ext uri="{BB962C8B-B14F-4D97-AF65-F5344CB8AC3E}">
        <p14:creationId xmlns:p14="http://schemas.microsoft.com/office/powerpoint/2010/main" val="353649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632FDA-487E-416A-BD67-A33873F7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Alcuni</a:t>
            </a:r>
            <a:r>
              <a:rPr lang="fr-CH" dirty="0"/>
              <a:t> </a:t>
            </a:r>
            <a:r>
              <a:rPr lang="fr-CH" dirty="0" err="1"/>
              <a:t>metodi</a:t>
            </a:r>
            <a:r>
              <a:rPr lang="fr-CH" dirty="0"/>
              <a:t> di </a:t>
            </a:r>
            <a:r>
              <a:rPr lang="fr-CH" dirty="0" err="1"/>
              <a:t>attacchi</a:t>
            </a:r>
            <a:r>
              <a:rPr lang="fr-CH" dirty="0"/>
              <a:t> </a:t>
            </a:r>
            <a:r>
              <a:rPr lang="fr-CH" dirty="0" err="1"/>
              <a:t>DoS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04DDAB-8CDD-4CE9-BD16-2E04814C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H" sz="2400" dirty="0"/>
              <a:t>ICMP flood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CH" sz="2000" dirty="0"/>
              <a:t>invia pacchetti a tutti gli </a:t>
            </a:r>
            <a:r>
              <a:rPr lang="it-CH" sz="2000" dirty="0" err="1"/>
              <a:t>host</a:t>
            </a:r>
            <a:r>
              <a:rPr lang="it-CH" sz="2000" dirty="0"/>
              <a:t> di computer anziché a una macchina specifica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CH" sz="2000" dirty="0"/>
          </a:p>
          <a:p>
            <a:pPr lvl="1">
              <a:buFont typeface="Wingdings" panose="05000000000000000000" pitchFamily="2" charset="2"/>
              <a:buChar char="§"/>
            </a:pPr>
            <a:endParaRPr lang="fr-CH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it-CH" sz="2400" dirty="0"/>
              <a:t>HTTP flood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CH" sz="2000" dirty="0"/>
              <a:t>causa il rallentamento o l'interruzione di un server, un sito web o </a:t>
            </a:r>
            <a:r>
              <a:rPr lang="it-CH" sz="2000" dirty="0" err="1"/>
              <a:t>un'app</a:t>
            </a:r>
            <a:r>
              <a:rPr lang="it-CH" sz="2000" dirty="0"/>
              <a:t> web sovraccaricandoli con un gran numero di richieste HTTP GET o POST</a:t>
            </a:r>
          </a:p>
        </p:txBody>
      </p:sp>
    </p:spTree>
    <p:extLst>
      <p:ext uri="{BB962C8B-B14F-4D97-AF65-F5344CB8AC3E}">
        <p14:creationId xmlns:p14="http://schemas.microsoft.com/office/powerpoint/2010/main" val="375369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D7035D-4330-4FD6-A02B-4C7412A8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Cosa è DDoS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8A2D58-B156-47DE-948D-E8E532BCF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CH" dirty="0"/>
              <a:t>Distributed Denial of Service (</a:t>
            </a:r>
            <a:r>
              <a:rPr lang="it-CH" dirty="0"/>
              <a:t>attacco distribuito di negazione del servizio)</a:t>
            </a:r>
            <a:endParaRPr lang="fr-CH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it-CH" dirty="0"/>
              <a:t>Versione migliorata di un attacco </a:t>
            </a:r>
            <a:r>
              <a:rPr lang="it-CH" dirty="0" err="1"/>
              <a:t>DoS</a:t>
            </a:r>
            <a:endParaRPr lang="it-CH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it-CH" dirty="0" err="1"/>
              <a:t>DDoS</a:t>
            </a:r>
            <a:r>
              <a:rPr lang="it-CH" dirty="0"/>
              <a:t> provengono da molteplici fonti distribuite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it-CH" dirty="0"/>
              <a:t>Attacchi </a:t>
            </a:r>
            <a:r>
              <a:rPr lang="it-CH" dirty="0" err="1"/>
              <a:t>DDoS</a:t>
            </a:r>
            <a:r>
              <a:rPr lang="it-CH" dirty="0"/>
              <a:t> possono generare un volume di traffico superiore rispetto agli attacchi </a:t>
            </a:r>
            <a:r>
              <a:rPr lang="it-CH" dirty="0" err="1"/>
              <a:t>DoS</a:t>
            </a:r>
            <a:endParaRPr lang="it-CH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it-CH" dirty="0"/>
              <a:t>Difficile separare il traffico di attacco dal traffico regolare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it-CH" dirty="0"/>
              <a:t>Diverse tecniche di attacco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CH" dirty="0"/>
              <a:t>ES: </a:t>
            </a:r>
            <a:r>
              <a:rPr lang="it-CH" dirty="0"/>
              <a:t>consumazione di tutta la larghezza di banda e l'esaurimento delle risorse di sistema</a:t>
            </a:r>
          </a:p>
        </p:txBody>
      </p:sp>
    </p:spTree>
    <p:extLst>
      <p:ext uri="{BB962C8B-B14F-4D97-AF65-F5344CB8AC3E}">
        <p14:creationId xmlns:p14="http://schemas.microsoft.com/office/powerpoint/2010/main" val="38129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724B09-F57E-4825-BA5F-98D23208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Come </a:t>
            </a:r>
            <a:r>
              <a:rPr lang="fr-CH" dirty="0" err="1"/>
              <a:t>funziona</a:t>
            </a:r>
            <a:r>
              <a:rPr lang="fr-CH" dirty="0"/>
              <a:t> DDoS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1607A4-F394-4851-BE1E-730B44A9B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it-CH" dirty="0"/>
              <a:t>Attacchi eseguiti con reti di macchine connesse a Internet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it-CH" dirty="0"/>
              <a:t>Queste macchine vengono infettate da malware che ne permette il controllo a distanza da parte di un utente malintenzionato, noti come bot (o zombie) e un gruppo di bot è detto botnet 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it-CH" dirty="0"/>
              <a:t>Una volta stabilito un botnet, l'aggressore è in grado di dirigere un attacco a ciascun bot inviando istruzioni remote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it-CH" dirty="0"/>
              <a:t>Ogni bot invia le richieste all'indirizzo IP della vittima, conseguente interruzione del servizio rispetto al traffico normale.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it-CH" dirty="0"/>
              <a:t>Ogni bot è un dispositivo Internet legittimo, difficile separare il traffico di attacco dal regolare.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47021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FBDDB3-02AD-4CBE-8226-4E86B5EE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DoS</a:t>
            </a:r>
            <a:r>
              <a:rPr lang="fr-CH" dirty="0"/>
              <a:t> vs DDoS</a:t>
            </a:r>
            <a:endParaRPr lang="it-CH" dirty="0"/>
          </a:p>
        </p:txBody>
      </p:sp>
      <p:pic>
        <p:nvPicPr>
          <p:cNvPr id="1026" name="Picture 2" descr="DOS and DDoS attacks: A Guide | Beyond Cloud posted on the topic | LinkedIn">
            <a:extLst>
              <a:ext uri="{FF2B5EF4-FFF2-40B4-BE49-F238E27FC236}">
                <a16:creationId xmlns:a16="http://schemas.microsoft.com/office/drawing/2014/main" id="{CE6828D7-D2DF-4C64-B32C-7ADB79EE79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9727" y="1846263"/>
            <a:ext cx="577287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04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EBB30D-F07B-4EF2-90CA-AB8E7885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Come </a:t>
            </a:r>
            <a:r>
              <a:rPr lang="fr-CH" dirty="0" err="1"/>
              <a:t>proteggersi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EC7E40-4F8B-47DF-BE6D-140F28AE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it-CH" dirty="0"/>
              <a:t>Firewall e Filtri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CH" dirty="0"/>
              <a:t>Implementare firewall e sistemi di filtraggio avanzati per rilevare e bloccare traffico sospetto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CH" dirty="0"/>
              <a:t>Monitoraggio Continuo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CH" dirty="0"/>
              <a:t>Eseguire un monitoraggio costante del traffico di rete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CH" dirty="0"/>
              <a:t>Soluzioni Anti-</a:t>
            </a:r>
            <a:r>
              <a:rPr lang="it-CH" dirty="0" err="1"/>
              <a:t>DDoS</a:t>
            </a:r>
            <a:endParaRPr lang="it-CH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CH" dirty="0"/>
              <a:t>Utilizzare soluzioni specifiche per la protezione </a:t>
            </a:r>
            <a:r>
              <a:rPr lang="it-CH" dirty="0" err="1"/>
              <a:t>DDoS</a:t>
            </a:r>
            <a:r>
              <a:rPr lang="it-CH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CH" dirty="0"/>
              <a:t>Piano di Risposta agli Incidenti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CH" dirty="0"/>
              <a:t>Avere un piano di risposta ben definito per affrontare rapidamente e in modo efficace gli attacchi</a:t>
            </a:r>
          </a:p>
        </p:txBody>
      </p:sp>
    </p:spTree>
    <p:extLst>
      <p:ext uri="{BB962C8B-B14F-4D97-AF65-F5344CB8AC3E}">
        <p14:creationId xmlns:p14="http://schemas.microsoft.com/office/powerpoint/2010/main" val="40945057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</TotalTime>
  <Words>451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Retrospettivo</vt:lpstr>
      <vt:lpstr>DoS &amp; DDoS</vt:lpstr>
      <vt:lpstr>Indice</vt:lpstr>
      <vt:lpstr>Cosa è DoS</vt:lpstr>
      <vt:lpstr>Come funziona DoS</vt:lpstr>
      <vt:lpstr>Alcuni metodi di attacchi DoS</vt:lpstr>
      <vt:lpstr>Cosa è DDoS</vt:lpstr>
      <vt:lpstr>Come funziona DDoS</vt:lpstr>
      <vt:lpstr>DoS vs DDoS</vt:lpstr>
      <vt:lpstr>Come proteggersi</vt:lpstr>
      <vt:lpstr>Come proteggersi tramite codice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&amp; DDoS</dc:title>
  <dc:creator>Andrea Casamatta</dc:creator>
  <cp:lastModifiedBy>Andrea Casamatta</cp:lastModifiedBy>
  <cp:revision>26</cp:revision>
  <dcterms:created xsi:type="dcterms:W3CDTF">2025-02-20T12:37:36Z</dcterms:created>
  <dcterms:modified xsi:type="dcterms:W3CDTF">2025-02-20T14:50:40Z</dcterms:modified>
</cp:coreProperties>
</file>