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 id="2147483671" r:id="rId6"/>
  </p:sldMasterIdLst>
  <p:notesMasterIdLst>
    <p:notesMasterId r:id="rId13"/>
  </p:notesMasterIdLst>
  <p:sldIdLst>
    <p:sldId id="266" r:id="rId7"/>
    <p:sldId id="275" r:id="rId8"/>
    <p:sldId id="258" r:id="rId9"/>
    <p:sldId id="259"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B0B"/>
    <a:srgbClr val="595657"/>
    <a:srgbClr val="F6F6F6"/>
    <a:srgbClr val="B43500"/>
    <a:srgbClr val="E6E6E6"/>
    <a:srgbClr val="B08600"/>
    <a:srgbClr val="AE9502"/>
    <a:srgbClr val="D09E00"/>
    <a:srgbClr val="EAB200"/>
    <a:srgbClr val="E0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035" autoAdjust="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CDC1B-9FB6-48B0-B9A4-4CEF2FDA299E}" type="datetimeFigureOut">
              <a:rPr lang="it-IT" smtClean="0"/>
              <a:t>08/05/2024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64E89-8CA0-4B44-BACA-B74DEC4DBF92}" type="slidenum">
              <a:rPr lang="it-IT" smtClean="0"/>
              <a:t>‹N›</a:t>
            </a:fld>
            <a:endParaRPr lang="it-IT"/>
          </a:p>
        </p:txBody>
      </p:sp>
    </p:spTree>
    <p:extLst>
      <p:ext uri="{BB962C8B-B14F-4D97-AF65-F5344CB8AC3E}">
        <p14:creationId xmlns:p14="http://schemas.microsoft.com/office/powerpoint/2010/main" val="241543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Buongiorno a tutti, sono Andrea Manfroni e oggi vi parlerò di monitoraggio strutturale applicato all’ambito ferroviario. Più nello specifico, l’obiettivo è quello di controllare lo stato d’integrità della linea di trazione elettrica sia mediante un’analisi delle frequenze di vibrazione, sia tramite la ricostruzione del segnale di sollevamento, detto up-lift, a partire dai dati di accelerazione misurati con sensori intelligenti distribuiti lungo tutta la linea.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6539BFE7-25C0-40FE-8B64-8BBB24C7D9D1}" type="slidenum">
              <a:rPr lang="it-IT" smtClean="0"/>
              <a:t>1</a:t>
            </a:fld>
            <a:endParaRPr lang="it-IT"/>
          </a:p>
        </p:txBody>
      </p:sp>
    </p:spTree>
    <p:extLst>
      <p:ext uri="{BB962C8B-B14F-4D97-AF65-F5344CB8AC3E}">
        <p14:creationId xmlns:p14="http://schemas.microsoft.com/office/powerpoint/2010/main" val="217234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Quando si parla di monitoraggio strutturale ci si riferisce ad un insieme di tecniche volte a valutare e monitorare la salute di una struttura, permettendo di prevederne la vita residua e quindi di garantirne maggiore sicurezza ed affidabilità. La diagnosi di una struttura può essere elaborata a partire da varie informazioni, come l’analisi delle sue vibrazioni: questa metodologia sfrutta il fatto che ad una variazione delle caratteristiche meccaniche è possibile osservare dei cambiamenti nello spettro delle frequenze di vibrazione.  Per fare ciò il monitoraggio strutturale fa largo uso di sensori intelligenti che, una volta posizionati lungo la struttura, sono in grado di acquisire dati dall’ambiente circostante e di utilizzarli per rilevare la presenza o meno di un’alterazione strutturale. Questi Sensori sono contraddistinti dalla capacità di poter elaborare al proprio interno i dati acquisiti. Questa caratteristica, combinata alla possibilità di poter implementare una comunicazione di tipo wireless, permette di superare i limiti fisici dei sistemi cablati, rendendoli ideali per questo tipo di applicazione.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C6664E89-8CA0-4B44-BACA-B74DEC4DBF92}" type="slidenum">
              <a:rPr lang="it-IT" smtClean="0"/>
              <a:t>2</a:t>
            </a:fld>
            <a:endParaRPr lang="it-IT"/>
          </a:p>
        </p:txBody>
      </p:sp>
    </p:spTree>
    <p:extLst>
      <p:ext uri="{BB962C8B-B14F-4D97-AF65-F5344CB8AC3E}">
        <p14:creationId xmlns:p14="http://schemas.microsoft.com/office/powerpoint/2010/main" val="422064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Il monitoraggio strutturale trova impiego in svariati campi ma, come accennato precedentemente, l’ambito sul quale si focalizza l’attività di questa tesi è quello ferroviario. Questo è un settore nel quale temi come la sicurezza e l’affidabilità dell’infrastruttura sono fondamentali. Si predilige infatti una manutenzione di tipo preventiva, in modo da poter prevedere dopo quanto tempo un guasto si manifesterà e poter agire, di conseguenza, causando meno disturbi possibili al traffico ferroviario. L’avvento dell’alta velocità ha da un lato permesso di diminuire i tempi di percorrenza, ma dall’altro ha introdotto nuove problematiche, come un aumento delle vibrazioni di binari e catenarie. Proprio quest’ultime, svolgono un ruolo chiave all’interno del progetto dal momento che il fine ultimo è quello di validare e testare un algoritmo in grado di monitorarne lo stato d’integrità.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C6664E89-8CA0-4B44-BACA-B74DEC4DBF92}" type="slidenum">
              <a:rPr lang="it-IT" smtClean="0"/>
              <a:t>3</a:t>
            </a:fld>
            <a:endParaRPr lang="it-IT"/>
          </a:p>
        </p:txBody>
      </p:sp>
    </p:spTree>
    <p:extLst>
      <p:ext uri="{BB962C8B-B14F-4D97-AF65-F5344CB8AC3E}">
        <p14:creationId xmlns:p14="http://schemas.microsoft.com/office/powerpoint/2010/main" val="288207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Quando si parla di catenaria ci si riferisce ad una linea aerea di contatto in grado di alimentare una locomotiva elettrica. Il cavo è costituito da del rame trafilato e sagomato per consentirne la sospensione tramite dei morsetti. La corrente che vi circola viene poi ceduta al treno tramite il pantografo, ovvero un sistema di sospensioni a doppio quadrilatero che, consentendo di ottenere un moto puramente verticale, permette alla testa di captazione di adattarsi e mantenere il contatto con la linea.</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it-IT" sz="1800" dirty="0">
                <a:solidFill>
                  <a:srgbClr val="7F7F7F"/>
                </a:solidFill>
                <a:effectLst/>
                <a:latin typeface="Calibri" panose="020F0502020204030204" pitchFamily="34" charset="0"/>
                <a:ea typeface="Calibri" panose="020F0502020204030204" pitchFamily="34" charset="0"/>
                <a:cs typeface="Times New Roman" panose="02020603050405020304" pitchFamily="18" charset="0"/>
              </a:rPr>
              <a:t>Affinché l’interazione fra questi due elementi sia corretta, è fondamentale che la distanza fra la catenaria e i binari sia il più costante possibile.  L’importanza del monitorare l’up-lift della catenaria sta nel fatto che, un’eccessiva oscillazione di quest’ultima , porterebbe ad una scarsa qualità della captazione di potenza e ad una maggiore usura degli elementi di contatto. </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
        <p:nvSpPr>
          <p:cNvPr id="4" name="Segnaposto numero diapositiva 3"/>
          <p:cNvSpPr>
            <a:spLocks noGrp="1"/>
          </p:cNvSpPr>
          <p:nvPr>
            <p:ph type="sldNum" sz="quarter" idx="5"/>
          </p:nvPr>
        </p:nvSpPr>
        <p:spPr/>
        <p:txBody>
          <a:bodyPr/>
          <a:lstStyle/>
          <a:p>
            <a:fld id="{C6664E89-8CA0-4B44-BACA-B74DEC4DBF92}" type="slidenum">
              <a:rPr lang="it-IT" smtClean="0"/>
              <a:t>4</a:t>
            </a:fld>
            <a:endParaRPr lang="it-IT"/>
          </a:p>
        </p:txBody>
      </p:sp>
    </p:spTree>
    <p:extLst>
      <p:ext uri="{BB962C8B-B14F-4D97-AF65-F5344CB8AC3E}">
        <p14:creationId xmlns:p14="http://schemas.microsoft.com/office/powerpoint/2010/main" val="420888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Nel caso specifico, Il sistema presentato acquisisce informazioni a partire da un accelerometro, ovvero da un sensore in grado di quantificare l’accelerazione a partire dalla misurazione del proprio spostamento nello spazio. </a:t>
            </a:r>
          </a:p>
          <a:p>
            <a:pPr marL="0" marR="0" lvl="0" indent="0" algn="l" defTabSz="914400" rtl="0" eaLnBrk="1" fontAlgn="auto" latinLnBrk="0" hangingPunct="1">
              <a:lnSpc>
                <a:spcPct val="107000"/>
              </a:lnSpc>
              <a:spcBef>
                <a:spcPts val="0"/>
              </a:spcBef>
              <a:spcAft>
                <a:spcPts val="800"/>
              </a:spcAft>
              <a:buClrTx/>
              <a:buSzTx/>
              <a:buFontTx/>
              <a:buNone/>
              <a:tabLst/>
              <a:defRPr/>
            </a:pPr>
            <a:r>
              <a:rPr lang="it-IT" sz="1800" dirty="0">
                <a:effectLst/>
                <a:latin typeface="Calibri" panose="020F0502020204030204" pitchFamily="34" charset="0"/>
                <a:ea typeface="Calibri" panose="020F0502020204030204" pitchFamily="34" charset="0"/>
                <a:cs typeface="Times New Roman" panose="02020603050405020304" pitchFamily="18" charset="0"/>
              </a:rPr>
              <a:t>L’utilizzo di accelerometri nel mondo del monitoraggio strutturale è molto diffuso. Questo è dovuto al fatto che, a livello pratico, una misura diretta dello spostamento risulta spesso difficile, se non impossibile,  dal momento che i punti di riferimento tendono a muoversi con la struttura stessa. Quindi, per ovviare a tale problema è possibile partire dalla misurazione dell’accelerazione. </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Anche se sono numerose le tecnologie attualmente disponibili per realizzare un accelerometro, i più utilizzati in queste applicazioni sono gli accelerometri capacitivi MEMS, ovvero dei dispositivi in grado di sfruttare la variazione della capacità di un condensatore inserito al proprio interno per elaborare un segnale elettrico proporzionale al suo spostamento.</a:t>
            </a:r>
          </a:p>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I vantaggi che hanno portato a preferire questo tipo di dispositivi all’interno del progetto sono principalmente il basso costo al quale è possibile reperirli e la capacità di fornire un’uscita direttamente digitale: il loro utilizzo permette di non introdurre uno stadio aggiuntivo di conversione ADC, rendendo il sensore intelligente più compatto e meno invasivo.</a:t>
            </a:r>
          </a:p>
          <a:p>
            <a:endParaRPr lang="it-IT" dirty="0"/>
          </a:p>
        </p:txBody>
      </p:sp>
      <p:sp>
        <p:nvSpPr>
          <p:cNvPr id="4" name="Segnaposto numero diapositiva 3"/>
          <p:cNvSpPr>
            <a:spLocks noGrp="1"/>
          </p:cNvSpPr>
          <p:nvPr>
            <p:ph type="sldNum" sz="quarter" idx="5"/>
          </p:nvPr>
        </p:nvSpPr>
        <p:spPr/>
        <p:txBody>
          <a:bodyPr/>
          <a:lstStyle/>
          <a:p>
            <a:fld id="{C6664E89-8CA0-4B44-BACA-B74DEC4DBF92}" type="slidenum">
              <a:rPr lang="it-IT" smtClean="0"/>
              <a:t>5</a:t>
            </a:fld>
            <a:endParaRPr lang="it-IT"/>
          </a:p>
        </p:txBody>
      </p:sp>
    </p:spTree>
    <p:extLst>
      <p:ext uri="{BB962C8B-B14F-4D97-AF65-F5344CB8AC3E}">
        <p14:creationId xmlns:p14="http://schemas.microsoft.com/office/powerpoint/2010/main" val="399286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nSpc>
                <a:spcPct val="107000"/>
              </a:lnSpc>
              <a:spcAft>
                <a:spcPts val="800"/>
              </a:spcAft>
            </a:pPr>
            <a:r>
              <a:rPr lang="it-IT" sz="1800" dirty="0">
                <a:effectLst/>
                <a:latin typeface="Calibri" panose="020F0502020204030204" pitchFamily="34" charset="0"/>
                <a:ea typeface="Calibri" panose="020F0502020204030204" pitchFamily="34" charset="0"/>
                <a:cs typeface="Times New Roman" panose="02020603050405020304" pitchFamily="18" charset="0"/>
              </a:rPr>
              <a:t>L’algoritmo utilizzato e testato all’interno di questo progetto permette di ricostruire lo spostamento verticale della catenaria a partire dai dati della sua accelerazione. Questo metodo è stato presentato dal Dipartimento di Ingegneri Civile di Seul e sfrutta il metodo dei minimi quadrati, ovvero una tecnica di ottimizzazione applicata, in questo caso, tra l’accelerazione e la derivata seconda dello spostamento. La formula mostrata in figura è quella che permette di ricavare lo spostamento nel dominio del tempo, noti i coefficienti del filtro C (ottenuti tramite il fattore di regolarizzazione) e l’accelerazione. Lo schema definito da quella equazione rappresenta un filtro FIR in grado di operare senza condizioni iniziali e il vantaggio che introduce è quello di poter operare in strutture con frequenze dominanti molto basse.</a:t>
            </a:r>
            <a:endParaRPr lang="it-IT" dirty="0"/>
          </a:p>
          <a:p>
            <a:r>
              <a:rPr lang="it-IT" b="0" i="0" dirty="0">
                <a:effectLst/>
                <a:latin typeface="Arial" panose="020B0604020202020204" pitchFamily="34" charset="0"/>
              </a:rPr>
              <a:t>Inoltre l’accuratezza non si basa sulla dimensione della finestra temporale, permettendo di elaborare correttamente informazioni in real-time.</a:t>
            </a:r>
            <a:endParaRPr lang="it-IT" dirty="0"/>
          </a:p>
        </p:txBody>
      </p:sp>
      <p:sp>
        <p:nvSpPr>
          <p:cNvPr id="4" name="Segnaposto numero diapositiva 3"/>
          <p:cNvSpPr>
            <a:spLocks noGrp="1"/>
          </p:cNvSpPr>
          <p:nvPr>
            <p:ph type="sldNum" sz="quarter" idx="5"/>
          </p:nvPr>
        </p:nvSpPr>
        <p:spPr/>
        <p:txBody>
          <a:bodyPr/>
          <a:lstStyle/>
          <a:p>
            <a:fld id="{C6664E89-8CA0-4B44-BACA-B74DEC4DBF92}" type="slidenum">
              <a:rPr lang="it-IT" smtClean="0"/>
              <a:t>6</a:t>
            </a:fld>
            <a:endParaRPr lang="it-IT"/>
          </a:p>
        </p:txBody>
      </p:sp>
    </p:spTree>
    <p:extLst>
      <p:ext uri="{BB962C8B-B14F-4D97-AF65-F5344CB8AC3E}">
        <p14:creationId xmlns:p14="http://schemas.microsoft.com/office/powerpoint/2010/main" val="727375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C2597-F269-9C8D-49C3-CC0B8CF771C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232DEACB-73BD-CF38-CB31-CCA7F7A0C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1B2D9A3C-4CCB-D069-5F37-541E8845F197}"/>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6CEFED5D-C00A-172D-A2E6-7E1A9FF3FDC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9124047-59DC-77EA-925D-FD7A456E913F}"/>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71199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7AEE19-73A2-1DC2-820B-5A87D8B8B6A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D42BB753-0EE1-1B4A-02E0-5489D3BAF67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967F8925-3A77-F7FF-6B1B-8D23405669D9}"/>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C10C4F9B-6DDC-BD49-7386-819900E43A0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A29F956-18BA-C363-C087-BF2D6F037706}"/>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335877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06ABCF1-8B68-8E93-3FB4-18A62ACCEC2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5E7F387E-91EA-8594-F855-5607FE78AAB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1FD56682-6DC4-17A5-F294-8E4FAEE0706A}"/>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EE23DC41-AF17-F4E8-A582-E55578459A6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9C92164-64F0-43C5-84A6-D2A8A237689D}"/>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4086929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COPERTINA">
    <p:spTree>
      <p:nvGrpSpPr>
        <p:cNvPr id="1" name=""/>
        <p:cNvGrpSpPr/>
        <p:nvPr/>
      </p:nvGrpSpPr>
      <p:grpSpPr>
        <a:xfrm>
          <a:off x="0" y="0"/>
          <a:ext cx="0" cy="0"/>
          <a:chOff x="0" y="0"/>
          <a:chExt cx="0" cy="0"/>
        </a:xfrm>
      </p:grpSpPr>
      <p:sp>
        <p:nvSpPr>
          <p:cNvPr id="3" name="Segnaposto testo 2"/>
          <p:cNvSpPr>
            <a:spLocks noGrp="1"/>
          </p:cNvSpPr>
          <p:nvPr>
            <p:ph type="body" sz="quarter" idx="10" hasCustomPrompt="1"/>
          </p:nvPr>
        </p:nvSpPr>
        <p:spPr>
          <a:xfrm>
            <a:off x="4751851" y="548680"/>
            <a:ext cx="6913364" cy="4536504"/>
          </a:xfrm>
          <a:prstGeom prst="rect">
            <a:avLst/>
          </a:prstGeom>
        </p:spPr>
        <p:txBody>
          <a:bodyPr anchor="ctr" anchorCtr="0"/>
          <a:lstStyle>
            <a:lvl1pPr marL="0" indent="0">
              <a:buNone/>
              <a:defRPr sz="3600" b="1">
                <a:solidFill>
                  <a:schemeClr val="bg1"/>
                </a:solidFill>
                <a:latin typeface="Century Gothic" panose="020B0502020202020204" pitchFamily="34" charset="0"/>
              </a:defRPr>
            </a:lvl1pPr>
          </a:lstStyle>
          <a:p>
            <a:pPr lvl="0"/>
            <a:r>
              <a:rPr lang="it-IT" dirty="0"/>
              <a:t>Fare clic per inserire </a:t>
            </a:r>
          </a:p>
          <a:p>
            <a:pPr lvl="0"/>
            <a:r>
              <a:rPr lang="it-IT" dirty="0"/>
              <a:t>il titolo della presentazione</a:t>
            </a:r>
          </a:p>
        </p:txBody>
      </p:sp>
      <p:sp>
        <p:nvSpPr>
          <p:cNvPr id="6" name="Segnaposto testo 5"/>
          <p:cNvSpPr>
            <a:spLocks noGrp="1"/>
          </p:cNvSpPr>
          <p:nvPr>
            <p:ph type="body" sz="quarter" idx="11" hasCustomPrompt="1"/>
          </p:nvPr>
        </p:nvSpPr>
        <p:spPr>
          <a:xfrm>
            <a:off x="4751917" y="5379814"/>
            <a:ext cx="7008283" cy="425450"/>
          </a:xfrm>
          <a:prstGeom prst="rect">
            <a:avLst/>
          </a:prstGeom>
        </p:spPr>
        <p:txBody>
          <a:bodyPr/>
          <a:lstStyle>
            <a:lvl1pPr marL="0" indent="0">
              <a:buNone/>
              <a:defRPr sz="2400" b="1">
                <a:solidFill>
                  <a:schemeClr val="bg1"/>
                </a:solidFill>
                <a:latin typeface="Century Gothic" panose="020B0502020202020204" pitchFamily="34" charset="0"/>
              </a:defRPr>
            </a:lvl1pPr>
          </a:lstStyle>
          <a:p>
            <a:pPr lvl="0"/>
            <a:r>
              <a:rPr lang="it-IT" dirty="0"/>
              <a:t>Nome Cognome</a:t>
            </a:r>
          </a:p>
        </p:txBody>
      </p:sp>
      <p:sp>
        <p:nvSpPr>
          <p:cNvPr id="8" name="Segnaposto testo 7"/>
          <p:cNvSpPr>
            <a:spLocks noGrp="1"/>
          </p:cNvSpPr>
          <p:nvPr>
            <p:ph type="body" sz="quarter" idx="12" hasCustomPrompt="1"/>
          </p:nvPr>
        </p:nvSpPr>
        <p:spPr>
          <a:xfrm>
            <a:off x="4751918" y="5877942"/>
            <a:ext cx="7105649" cy="791418"/>
          </a:xfrm>
          <a:prstGeom prst="rect">
            <a:avLst/>
          </a:prstGeom>
        </p:spPr>
        <p:txBody>
          <a:bodyPr/>
          <a:lstStyle>
            <a:lvl1pPr marL="0" indent="0">
              <a:buNone/>
              <a:defRPr sz="2000" baseline="0">
                <a:solidFill>
                  <a:schemeClr val="bg1"/>
                </a:solidFill>
                <a:latin typeface="Century Gothic" panose="020B0502020202020204" pitchFamily="34" charset="0"/>
              </a:defRPr>
            </a:lvl1pPr>
          </a:lstStyle>
          <a:p>
            <a:pPr lvl="0"/>
            <a:r>
              <a:rPr lang="it-IT" dirty="0"/>
              <a:t>Dipartimento/Struttura </a:t>
            </a:r>
            <a:r>
              <a:rPr lang="it-IT" dirty="0" err="1"/>
              <a:t>xxxxxx</a:t>
            </a:r>
            <a:r>
              <a:rPr lang="it-IT" dirty="0"/>
              <a:t> </a:t>
            </a:r>
            <a:r>
              <a:rPr lang="it-IT" dirty="0" err="1"/>
              <a:t>xxxxxxxxxxxx</a:t>
            </a:r>
            <a:r>
              <a:rPr lang="it-IT" dirty="0"/>
              <a:t> </a:t>
            </a:r>
            <a:r>
              <a:rPr lang="it-IT" dirty="0" err="1"/>
              <a:t>xxxxxxxx</a:t>
            </a:r>
            <a:r>
              <a:rPr lang="it-IT" dirty="0"/>
              <a:t> </a:t>
            </a:r>
            <a:r>
              <a:rPr lang="it-IT" dirty="0" err="1"/>
              <a:t>xxxxx</a:t>
            </a:r>
            <a:r>
              <a:rPr lang="it-IT" dirty="0"/>
              <a:t> </a:t>
            </a:r>
            <a:r>
              <a:rPr lang="it-IT" dirty="0" err="1"/>
              <a:t>xxxxxxxxxxxxxxxxxxx</a:t>
            </a:r>
            <a:r>
              <a:rPr lang="it-IT" dirty="0"/>
              <a:t> </a:t>
            </a:r>
            <a:r>
              <a:rPr lang="it-IT" dirty="0" err="1"/>
              <a:t>xxxxx</a:t>
            </a:r>
            <a:endParaRPr lang="it-IT" dirty="0"/>
          </a:p>
        </p:txBody>
      </p:sp>
    </p:spTree>
    <p:extLst>
      <p:ext uri="{BB962C8B-B14F-4D97-AF65-F5344CB8AC3E}">
        <p14:creationId xmlns:p14="http://schemas.microsoft.com/office/powerpoint/2010/main" val="2566725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CHIUSURA">
    <p:spTree>
      <p:nvGrpSpPr>
        <p:cNvPr id="1" name=""/>
        <p:cNvGrpSpPr/>
        <p:nvPr/>
      </p:nvGrpSpPr>
      <p:grpSpPr>
        <a:xfrm>
          <a:off x="0" y="0"/>
          <a:ext cx="0" cy="0"/>
          <a:chOff x="0" y="0"/>
          <a:chExt cx="0" cy="0"/>
        </a:xfrm>
      </p:grpSpPr>
      <p:sp>
        <p:nvSpPr>
          <p:cNvPr id="8" name="Segnaposto testo 7"/>
          <p:cNvSpPr>
            <a:spLocks noGrp="1"/>
          </p:cNvSpPr>
          <p:nvPr>
            <p:ph type="body" sz="quarter" idx="10" hasCustomPrompt="1"/>
          </p:nvPr>
        </p:nvSpPr>
        <p:spPr>
          <a:xfrm>
            <a:off x="1487488" y="2780928"/>
            <a:ext cx="9217024" cy="432370"/>
          </a:xfrm>
          <a:prstGeom prst="rect">
            <a:avLst/>
          </a:prstGeom>
        </p:spPr>
        <p:txBody>
          <a:bodyPr/>
          <a:lstStyle>
            <a:lvl1pPr marL="0" indent="0" algn="ctr">
              <a:buFontTx/>
              <a:buNone/>
              <a:defRPr sz="2000" b="1">
                <a:solidFill>
                  <a:schemeClr val="bg1"/>
                </a:solidFill>
                <a:latin typeface="Century Gothic" panose="020B0502020202020204" pitchFamily="34" charset="0"/>
              </a:defRPr>
            </a:lvl1pPr>
          </a:lstStyle>
          <a:p>
            <a:pPr lvl="0"/>
            <a:r>
              <a:rPr lang="it-IT" dirty="0"/>
              <a:t>Nome Cognome</a:t>
            </a:r>
          </a:p>
        </p:txBody>
      </p:sp>
      <p:sp>
        <p:nvSpPr>
          <p:cNvPr id="13" name="Segnaposto testo 12"/>
          <p:cNvSpPr>
            <a:spLocks noGrp="1"/>
          </p:cNvSpPr>
          <p:nvPr>
            <p:ph type="body" sz="quarter" idx="11" hasCustomPrompt="1"/>
          </p:nvPr>
        </p:nvSpPr>
        <p:spPr>
          <a:xfrm>
            <a:off x="1439483" y="3573017"/>
            <a:ext cx="9313035" cy="936103"/>
          </a:xfrm>
          <a:prstGeom prst="rect">
            <a:avLst/>
          </a:prstGeom>
        </p:spPr>
        <p:txBody>
          <a:bodyPr/>
          <a:lstStyle>
            <a:lvl1pPr marL="0" indent="0" algn="ctr">
              <a:buFontTx/>
              <a:buNone/>
              <a:defRPr sz="1600">
                <a:solidFill>
                  <a:schemeClr val="bg1"/>
                </a:solidFill>
                <a:latin typeface="Century Gothic" panose="020B0502020202020204" pitchFamily="34" charset="0"/>
              </a:defRPr>
            </a:lvl1pPr>
          </a:lstStyle>
          <a:p>
            <a:pPr lvl="0"/>
            <a:r>
              <a:rPr lang="it-IT" dirty="0"/>
              <a:t>Struttura</a:t>
            </a:r>
          </a:p>
        </p:txBody>
      </p:sp>
      <p:sp>
        <p:nvSpPr>
          <p:cNvPr id="16" name="Segnaposto testo 15"/>
          <p:cNvSpPr>
            <a:spLocks noGrp="1"/>
          </p:cNvSpPr>
          <p:nvPr>
            <p:ph type="body" sz="quarter" idx="12" hasCustomPrompt="1"/>
          </p:nvPr>
        </p:nvSpPr>
        <p:spPr>
          <a:xfrm>
            <a:off x="1390651" y="4725144"/>
            <a:ext cx="9410700" cy="1440160"/>
          </a:xfrm>
          <a:prstGeom prst="rect">
            <a:avLst/>
          </a:prstGeom>
        </p:spPr>
        <p:txBody>
          <a:bodyPr/>
          <a:lstStyle>
            <a:lvl1pPr marL="0" indent="0" algn="ctr">
              <a:buFontTx/>
              <a:buNone/>
              <a:defRPr sz="1300" b="0">
                <a:solidFill>
                  <a:schemeClr val="bg1"/>
                </a:solidFill>
                <a:latin typeface="Century Gothic" panose="020B0502020202020204" pitchFamily="34" charset="0"/>
              </a:defRPr>
            </a:lvl1pPr>
          </a:lstStyle>
          <a:p>
            <a:pPr lvl="0"/>
            <a:r>
              <a:rPr lang="it-IT" dirty="0"/>
              <a:t>nome.cognome@unibo.it</a:t>
            </a:r>
          </a:p>
          <a:p>
            <a:pPr lvl="0"/>
            <a:r>
              <a:rPr lang="it-IT" dirty="0"/>
              <a:t>051 20 99982</a:t>
            </a:r>
          </a:p>
        </p:txBody>
      </p:sp>
    </p:spTree>
    <p:extLst>
      <p:ext uri="{BB962C8B-B14F-4D97-AF65-F5344CB8AC3E}">
        <p14:creationId xmlns:p14="http://schemas.microsoft.com/office/powerpoint/2010/main" val="424945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78016-FDDC-E397-1398-702EE05CB59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2B0A24B8-C004-EF27-D388-2CA3D07B12D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4D26E3D-C786-9DE6-333E-CE8188756800}"/>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63BCA5C4-1AAE-B7FA-F2D9-E2A802CB8725}"/>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8ED968C-E407-CBDB-69BE-507F13FC207E}"/>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334114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C22650-7D88-DB45-8F7E-42117CFCEFF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FDD9BA2F-0743-19D2-9C5F-B6527FF651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6DC786C-FD42-ACE5-5435-EF9D4C251960}"/>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58D1FF4B-915C-2A3C-C449-B995A283EDA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45780E3-9A01-24F1-678C-9472242028E4}"/>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145003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142833-577E-CD8E-A8F7-5F9FF59EBA1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048FA51-45A8-8E82-2946-81341FB986A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36674880-54E4-79E2-6EFB-A3D062AFDAE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8E6B7379-CD00-ECC7-4F60-7CB5C964C5FF}"/>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6" name="Segnaposto piè di pagina 5">
            <a:extLst>
              <a:ext uri="{FF2B5EF4-FFF2-40B4-BE49-F238E27FC236}">
                <a16:creationId xmlns:a16="http://schemas.microsoft.com/office/drawing/2014/main" id="{4EE8B874-FE86-AFA6-A515-EF6001357CDC}"/>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D7C9C516-4889-A0DD-5B03-66FFBFA29BDB}"/>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159942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6888C7-83C4-DE03-CEB0-1ED61C2EC1E2}"/>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62255DC-6CF5-27CA-3A3B-043B105D5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EA82FAB-BA2A-6B1C-0603-A3EAE79FB12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740B67FA-20B6-9A66-3ED8-CF161167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28F5B19-3C0F-443D-5A7C-662F7680F6E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3A04C023-3F1B-4930-EE08-147793BCE40F}"/>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8" name="Segnaposto piè di pagina 7">
            <a:extLst>
              <a:ext uri="{FF2B5EF4-FFF2-40B4-BE49-F238E27FC236}">
                <a16:creationId xmlns:a16="http://schemas.microsoft.com/office/drawing/2014/main" id="{90F31EE1-40DF-AF1C-4B38-20E4AFC0494E}"/>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5ADF0067-71E9-1D8F-744D-DFB497354E31}"/>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33459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369BFF-892F-F90C-8A29-41CA3D6DFE1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965099B4-FFC4-953B-6F71-C78C5D24B8FB}"/>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4" name="Segnaposto piè di pagina 3">
            <a:extLst>
              <a:ext uri="{FF2B5EF4-FFF2-40B4-BE49-F238E27FC236}">
                <a16:creationId xmlns:a16="http://schemas.microsoft.com/office/drawing/2014/main" id="{1B18C10C-3BCF-922C-D474-72DF3C40EF0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EB6F2970-596A-A325-4533-7EF9DEA740BE}"/>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107713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758CF7-B65A-A092-9F26-AB26FEB1D85A}"/>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3" name="Segnaposto piè di pagina 2">
            <a:extLst>
              <a:ext uri="{FF2B5EF4-FFF2-40B4-BE49-F238E27FC236}">
                <a16:creationId xmlns:a16="http://schemas.microsoft.com/office/drawing/2014/main" id="{B481FD0E-77EB-6FCF-CCB4-61827934B321}"/>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93843C26-37BA-32A4-CA4D-96DBC0D7BC14}"/>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376892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D61A94-24F5-CE4D-B378-8AD12BDD041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30FB3AE-3CE0-6551-445C-8A7E9007F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F0B63DA0-6D75-4299-4A0E-666B138A7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539E2E7-3ABA-D36B-1010-41B5B10DF168}"/>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6" name="Segnaposto piè di pagina 5">
            <a:extLst>
              <a:ext uri="{FF2B5EF4-FFF2-40B4-BE49-F238E27FC236}">
                <a16:creationId xmlns:a16="http://schemas.microsoft.com/office/drawing/2014/main" id="{5E524D95-D10C-F425-FCEA-85DAE5730C9A}"/>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D2CCC4E-D2D7-7FAC-E7AC-ECE72D2E61DD}"/>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288278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0A1176-59F6-4355-8655-C6FA71A07D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E8410324-3660-A998-C15A-A158765D9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E6466999-0CC4-8395-5C9C-DF4FA6012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2A7393-D15A-1B60-CE91-EE8E37C4BF34}"/>
              </a:ext>
            </a:extLst>
          </p:cNvPr>
          <p:cNvSpPr>
            <a:spLocks noGrp="1"/>
          </p:cNvSpPr>
          <p:nvPr>
            <p:ph type="dt" sz="half" idx="10"/>
          </p:nvPr>
        </p:nvSpPr>
        <p:spPr/>
        <p:txBody>
          <a:bodyPr/>
          <a:lstStyle/>
          <a:p>
            <a:fld id="{C0DDC10B-1AEA-41D8-ABD6-2B82D736F5F1}" type="datetimeFigureOut">
              <a:rPr lang="en-US" smtClean="0"/>
              <a:t>5/8/2024</a:t>
            </a:fld>
            <a:endParaRPr lang="en-US"/>
          </a:p>
        </p:txBody>
      </p:sp>
      <p:sp>
        <p:nvSpPr>
          <p:cNvPr id="6" name="Segnaposto piè di pagina 5">
            <a:extLst>
              <a:ext uri="{FF2B5EF4-FFF2-40B4-BE49-F238E27FC236}">
                <a16:creationId xmlns:a16="http://schemas.microsoft.com/office/drawing/2014/main" id="{FF656446-25CA-3BA3-1767-97E879439E09}"/>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22CC865-A022-D94D-FDED-0FFCC3660085}"/>
              </a:ext>
            </a:extLst>
          </p:cNvPr>
          <p:cNvSpPr>
            <a:spLocks noGrp="1"/>
          </p:cNvSpPr>
          <p:nvPr>
            <p:ph type="sldNum" sz="quarter" idx="12"/>
          </p:nvPr>
        </p:nvSpPr>
        <p:spPr/>
        <p:txBody>
          <a:bodyPr/>
          <a:lstStyle/>
          <a:p>
            <a:fld id="{DCCA24D6-0691-430E-9E76-BDF5184B84B4}" type="slidenum">
              <a:rPr lang="en-US" smtClean="0"/>
              <a:t>‹N›</a:t>
            </a:fld>
            <a:endParaRPr lang="en-US"/>
          </a:p>
        </p:txBody>
      </p:sp>
    </p:spTree>
    <p:extLst>
      <p:ext uri="{BB962C8B-B14F-4D97-AF65-F5344CB8AC3E}">
        <p14:creationId xmlns:p14="http://schemas.microsoft.com/office/powerpoint/2010/main" val="90239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87C2D0A-7616-B120-AEEA-3E67E0AD0D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AC02996-20A0-58C2-AEC8-FAA367394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C8A4ACE-74C9-1184-EF29-7AA272709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DC10B-1AEA-41D8-ABD6-2B82D736F5F1}" type="datetimeFigureOut">
              <a:rPr lang="en-US" smtClean="0"/>
              <a:t>5/8/2024</a:t>
            </a:fld>
            <a:endParaRPr lang="en-US"/>
          </a:p>
        </p:txBody>
      </p:sp>
      <p:sp>
        <p:nvSpPr>
          <p:cNvPr id="5" name="Segnaposto piè di pagina 4">
            <a:extLst>
              <a:ext uri="{FF2B5EF4-FFF2-40B4-BE49-F238E27FC236}">
                <a16:creationId xmlns:a16="http://schemas.microsoft.com/office/drawing/2014/main" id="{1CABCDFE-AF19-F6E3-BC73-1E18C40DE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2F93465C-F171-C1F3-63AA-B9CE269BD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A24D6-0691-430E-9E76-BDF5184B84B4}" type="slidenum">
              <a:rPr lang="en-US" smtClean="0"/>
              <a:t>‹N›</a:t>
            </a:fld>
            <a:endParaRPr lang="en-US"/>
          </a:p>
        </p:txBody>
      </p:sp>
    </p:spTree>
    <p:extLst>
      <p:ext uri="{BB962C8B-B14F-4D97-AF65-F5344CB8AC3E}">
        <p14:creationId xmlns:p14="http://schemas.microsoft.com/office/powerpoint/2010/main" val="1529343776"/>
      </p:ext>
    </p:extLst>
  </p:cSld>
  <p:clrMap bg1="lt1" tx1="dk1" bg2="lt2" tx2="dk2" accent1="accent1" accent2="accent2" accent3="accent3" accent4="accent4" accent5="accent5" accent6="accent6" hlink="hlink" folHlink="folHlink"/>
  <p:sldLayoutIdLst>
    <p:sldLayoutId id="2147483661"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ttangolo 8"/>
          <p:cNvSpPr/>
          <p:nvPr userDrawn="1"/>
        </p:nvSpPr>
        <p:spPr>
          <a:xfrm>
            <a:off x="0" y="0"/>
            <a:ext cx="12192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pic>
        <p:nvPicPr>
          <p:cNvPr id="10" name="Immagin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2715" y="1700808"/>
            <a:ext cx="2538989" cy="2538989"/>
          </a:xfrm>
          <a:prstGeom prst="rect">
            <a:avLst/>
          </a:prstGeom>
        </p:spPr>
      </p:pic>
      <p:cxnSp>
        <p:nvCxnSpPr>
          <p:cNvPr id="12" name="Connettore 1 11"/>
          <p:cNvCxnSpPr/>
          <p:nvPr userDrawn="1"/>
        </p:nvCxnSpPr>
        <p:spPr>
          <a:xfrm>
            <a:off x="4367808" y="188640"/>
            <a:ext cx="0" cy="6408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657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p:cNvSpPr/>
          <p:nvPr userDrawn="1"/>
        </p:nvSpPr>
        <p:spPr>
          <a:xfrm>
            <a:off x="0" y="0"/>
            <a:ext cx="12192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pic>
        <p:nvPicPr>
          <p:cNvPr id="8" name="Immagin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26505" y="116632"/>
            <a:ext cx="2538989" cy="2538989"/>
          </a:xfrm>
          <a:prstGeom prst="rect">
            <a:avLst/>
          </a:prstGeom>
        </p:spPr>
      </p:pic>
      <p:sp>
        <p:nvSpPr>
          <p:cNvPr id="9" name="CasellaDiTesto 8"/>
          <p:cNvSpPr txBox="1"/>
          <p:nvPr userDrawn="1"/>
        </p:nvSpPr>
        <p:spPr>
          <a:xfrm>
            <a:off x="4175787" y="6453336"/>
            <a:ext cx="3840427" cy="338554"/>
          </a:xfrm>
          <a:prstGeom prst="rect">
            <a:avLst/>
          </a:prstGeom>
          <a:noFill/>
        </p:spPr>
        <p:txBody>
          <a:bodyPr wrap="square" rtlCol="0">
            <a:spAutoFit/>
          </a:bodyPr>
          <a:lstStyle/>
          <a:p>
            <a:pPr algn="ctr"/>
            <a:r>
              <a:rPr lang="it-IT" sz="1600" dirty="0">
                <a:solidFill>
                  <a:schemeClr val="bg1"/>
                </a:solidFill>
              </a:rPr>
              <a:t>www.unibo.it</a:t>
            </a:r>
          </a:p>
        </p:txBody>
      </p:sp>
    </p:spTree>
    <p:extLst>
      <p:ext uri="{BB962C8B-B14F-4D97-AF65-F5344CB8AC3E}">
        <p14:creationId xmlns:p14="http://schemas.microsoft.com/office/powerpoint/2010/main" val="1868398845"/>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4761E450-A461-8589-81F7-47C49F14F404}"/>
              </a:ext>
            </a:extLst>
          </p:cNvPr>
          <p:cNvSpPr/>
          <p:nvPr/>
        </p:nvSpPr>
        <p:spPr>
          <a:xfrm>
            <a:off x="931333" y="3589867"/>
            <a:ext cx="2387600" cy="364066"/>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testo 2">
            <a:extLst>
              <a:ext uri="{FF2B5EF4-FFF2-40B4-BE49-F238E27FC236}">
                <a16:creationId xmlns:a16="http://schemas.microsoft.com/office/drawing/2014/main" id="{3D533FBD-6D54-E084-A8BE-01A7182EBB65}"/>
              </a:ext>
            </a:extLst>
          </p:cNvPr>
          <p:cNvSpPr>
            <a:spLocks noGrp="1"/>
          </p:cNvSpPr>
          <p:nvPr>
            <p:ph type="body" sz="quarter" idx="11"/>
          </p:nvPr>
        </p:nvSpPr>
        <p:spPr>
          <a:xfrm>
            <a:off x="701114" y="5390737"/>
            <a:ext cx="3213937" cy="425450"/>
          </a:xfrm>
        </p:spPr>
        <p:txBody>
          <a:bodyPr/>
          <a:lstStyle/>
          <a:p>
            <a:r>
              <a:rPr lang="it-IT" sz="2000" dirty="0"/>
              <a:t>Andrea Castronovo</a:t>
            </a:r>
          </a:p>
        </p:txBody>
      </p:sp>
      <p:sp>
        <p:nvSpPr>
          <p:cNvPr id="5" name="Ovale 4">
            <a:extLst>
              <a:ext uri="{FF2B5EF4-FFF2-40B4-BE49-F238E27FC236}">
                <a16:creationId xmlns:a16="http://schemas.microsoft.com/office/drawing/2014/main" id="{1DDDB12D-1214-FC8B-F5AB-1CE11D7A5EFF}"/>
              </a:ext>
            </a:extLst>
          </p:cNvPr>
          <p:cNvSpPr/>
          <p:nvPr/>
        </p:nvSpPr>
        <p:spPr>
          <a:xfrm>
            <a:off x="1461525" y="2006599"/>
            <a:ext cx="1684866" cy="1354667"/>
          </a:xfrm>
          <a:prstGeom prst="ellipse">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472037B7-FF06-1E8E-8EEE-1F78BDC4666D}"/>
              </a:ext>
            </a:extLst>
          </p:cNvPr>
          <p:cNvSpPr/>
          <p:nvPr/>
        </p:nvSpPr>
        <p:spPr>
          <a:xfrm>
            <a:off x="4318000" y="177800"/>
            <a:ext cx="135467" cy="6620933"/>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esto 1">
            <a:extLst>
              <a:ext uri="{FF2B5EF4-FFF2-40B4-BE49-F238E27FC236}">
                <a16:creationId xmlns:a16="http://schemas.microsoft.com/office/drawing/2014/main" id="{3014029D-BC7F-9555-6AC0-E7F214DD15E9}"/>
              </a:ext>
            </a:extLst>
          </p:cNvPr>
          <p:cNvSpPr>
            <a:spLocks noGrp="1"/>
          </p:cNvSpPr>
          <p:nvPr>
            <p:ph type="body" sz="quarter" idx="10"/>
          </p:nvPr>
        </p:nvSpPr>
        <p:spPr>
          <a:xfrm>
            <a:off x="2272159" y="834430"/>
            <a:ext cx="7647682" cy="4536504"/>
          </a:xfrm>
          <a:solidFill>
            <a:srgbClr val="BD2B0B"/>
          </a:solidFill>
        </p:spPr>
        <p:txBody>
          <a:bodyPr/>
          <a:lstStyle/>
          <a:p>
            <a:pPr algn="ctr"/>
            <a:r>
              <a:rPr lang="it-IT" sz="3200" dirty="0"/>
              <a:t>Progetto C</a:t>
            </a:r>
          </a:p>
          <a:p>
            <a:pPr algn="ctr"/>
            <a:r>
              <a:rPr lang="it-IT" sz="3200" dirty="0"/>
              <a:t>Analisi dimensionale</a:t>
            </a:r>
          </a:p>
          <a:p>
            <a:endParaRPr lang="it-IT" sz="3200" dirty="0"/>
          </a:p>
        </p:txBody>
      </p:sp>
      <p:sp>
        <p:nvSpPr>
          <p:cNvPr id="8" name="CasellaDiTesto 7">
            <a:extLst>
              <a:ext uri="{FF2B5EF4-FFF2-40B4-BE49-F238E27FC236}">
                <a16:creationId xmlns:a16="http://schemas.microsoft.com/office/drawing/2014/main" id="{62D8420A-175C-8CC7-9B3A-BA11BD02F9EE}"/>
              </a:ext>
            </a:extLst>
          </p:cNvPr>
          <p:cNvSpPr txBox="1"/>
          <p:nvPr/>
        </p:nvSpPr>
        <p:spPr>
          <a:xfrm>
            <a:off x="701114" y="4917556"/>
            <a:ext cx="2194454" cy="400110"/>
          </a:xfrm>
          <a:prstGeom prst="rect">
            <a:avLst/>
          </a:prstGeom>
          <a:noFill/>
        </p:spPr>
        <p:txBody>
          <a:bodyPr wrap="square" rtlCol="0">
            <a:spAutoFit/>
          </a:bodyPr>
          <a:lstStyle/>
          <a:p>
            <a:r>
              <a:rPr lang="it-IT" sz="2000" dirty="0">
                <a:solidFill>
                  <a:schemeClr val="bg1"/>
                </a:solidFill>
                <a:latin typeface="Century Gothic" panose="020B0502020202020204" pitchFamily="34" charset="0"/>
              </a:rPr>
              <a:t>Studenti:</a:t>
            </a:r>
          </a:p>
        </p:txBody>
      </p:sp>
      <p:sp>
        <p:nvSpPr>
          <p:cNvPr id="11" name="Segnaposto testo 2">
            <a:extLst>
              <a:ext uri="{FF2B5EF4-FFF2-40B4-BE49-F238E27FC236}">
                <a16:creationId xmlns:a16="http://schemas.microsoft.com/office/drawing/2014/main" id="{870EAB64-57CB-231B-1A20-8F700AFD163A}"/>
              </a:ext>
            </a:extLst>
          </p:cNvPr>
          <p:cNvSpPr txBox="1">
            <a:spLocks/>
          </p:cNvSpPr>
          <p:nvPr/>
        </p:nvSpPr>
        <p:spPr>
          <a:xfrm>
            <a:off x="701114" y="5809356"/>
            <a:ext cx="2680724" cy="42545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2400" b="1" kern="1200">
                <a:solidFill>
                  <a:schemeClr val="bg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it-IT" sz="2000" dirty="0"/>
              <a:t>Andrea Manfroni</a:t>
            </a:r>
          </a:p>
        </p:txBody>
      </p:sp>
      <p:sp>
        <p:nvSpPr>
          <p:cNvPr id="13" name="Segnaposto testo 3">
            <a:extLst>
              <a:ext uri="{FF2B5EF4-FFF2-40B4-BE49-F238E27FC236}">
                <a16:creationId xmlns:a16="http://schemas.microsoft.com/office/drawing/2014/main" id="{06307E07-9EAA-AA4E-0AEA-838877B0EE8C}"/>
              </a:ext>
            </a:extLst>
          </p:cNvPr>
          <p:cNvSpPr txBox="1">
            <a:spLocks/>
          </p:cNvSpPr>
          <p:nvPr/>
        </p:nvSpPr>
        <p:spPr>
          <a:xfrm>
            <a:off x="1798341" y="975393"/>
            <a:ext cx="8664264" cy="425450"/>
          </a:xfrm>
          <a:prstGeom prst="rect">
            <a:avLst/>
          </a:prstGeom>
        </p:spPr>
        <p:txBody>
          <a:bodyPr/>
          <a:lstStyle>
            <a:lvl1pPr marL="0" indent="0" algn="l" defTabSz="914400" rtl="0" eaLnBrk="1" latinLnBrk="0" hangingPunct="1">
              <a:spcBef>
                <a:spcPct val="20000"/>
              </a:spcBef>
              <a:buFont typeface="Arial" panose="020B0604020202020204" pitchFamily="34" charset="0"/>
              <a:buNone/>
              <a:defRPr sz="2000" kern="1200" baseline="0">
                <a:solidFill>
                  <a:schemeClr val="bg1"/>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it-IT" sz="2400" dirty="0"/>
              <a:t>Laboratorio di Strumentazione Elettronica Automatizzata</a:t>
            </a:r>
          </a:p>
        </p:txBody>
      </p:sp>
    </p:spTree>
    <p:extLst>
      <p:ext uri="{BB962C8B-B14F-4D97-AF65-F5344CB8AC3E}">
        <p14:creationId xmlns:p14="http://schemas.microsoft.com/office/powerpoint/2010/main" val="422479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1E34D03A-3258-550C-AED5-BEC511A64D24}"/>
              </a:ext>
            </a:extLst>
          </p:cNvPr>
          <p:cNvPicPr>
            <a:picLocks noChangeAspect="1"/>
          </p:cNvPicPr>
          <p:nvPr/>
        </p:nvPicPr>
        <p:blipFill>
          <a:blip r:embed="rId3"/>
          <a:stretch>
            <a:fillRect/>
          </a:stretch>
        </p:blipFill>
        <p:spPr>
          <a:xfrm>
            <a:off x="7343262" y="1551066"/>
            <a:ext cx="4645981" cy="2524559"/>
          </a:xfrm>
          <a:prstGeom prst="rect">
            <a:avLst/>
          </a:prstGeom>
        </p:spPr>
      </p:pic>
      <p:sp>
        <p:nvSpPr>
          <p:cNvPr id="4" name="Rettangolo 3">
            <a:extLst>
              <a:ext uri="{FF2B5EF4-FFF2-40B4-BE49-F238E27FC236}">
                <a16:creationId xmlns:a16="http://schemas.microsoft.com/office/drawing/2014/main" id="{7A04ED29-9454-1D3F-F26A-10DE103EEBAB}"/>
              </a:ext>
            </a:extLst>
          </p:cNvPr>
          <p:cNvSpPr/>
          <p:nvPr/>
        </p:nvSpPr>
        <p:spPr>
          <a:xfrm>
            <a:off x="0" y="278835"/>
            <a:ext cx="12192000" cy="665062"/>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CF72E806-8161-FB8C-1C9D-110B07B2C302}"/>
              </a:ext>
            </a:extLst>
          </p:cNvPr>
          <p:cNvSpPr txBox="1"/>
          <p:nvPr/>
        </p:nvSpPr>
        <p:spPr>
          <a:xfrm>
            <a:off x="1380478" y="317697"/>
            <a:ext cx="9431045" cy="584775"/>
          </a:xfrm>
          <a:prstGeom prst="rect">
            <a:avLst/>
          </a:prstGeom>
          <a:noFill/>
        </p:spPr>
        <p:txBody>
          <a:bodyPr wrap="square" rtlCol="0" anchor="ctr">
            <a:spAutoFit/>
          </a:bodyPr>
          <a:lstStyle/>
          <a:p>
            <a:pPr algn="ctr"/>
            <a:r>
              <a:rPr lang="it-IT" sz="3200" b="1" dirty="0">
                <a:solidFill>
                  <a:schemeClr val="bg1"/>
                </a:solidFill>
                <a:cs typeface="Times New Roman" panose="02020603050405020304" pitchFamily="18" charset="0"/>
              </a:rPr>
              <a:t>SPECIFICHE DI PROGETTO</a:t>
            </a:r>
            <a:endParaRPr lang="en-US" sz="3200" b="1" dirty="0">
              <a:solidFill>
                <a:schemeClr val="bg1"/>
              </a:solidFill>
              <a:cs typeface="Times New Roman" panose="02020603050405020304" pitchFamily="18" charset="0"/>
            </a:endParaRPr>
          </a:p>
        </p:txBody>
      </p:sp>
      <p:sp>
        <p:nvSpPr>
          <p:cNvPr id="6" name="Rettangolo 5">
            <a:extLst>
              <a:ext uri="{FF2B5EF4-FFF2-40B4-BE49-F238E27FC236}">
                <a16:creationId xmlns:a16="http://schemas.microsoft.com/office/drawing/2014/main" id="{8428BA5F-5B88-C18A-4290-1D2B747BDAA8}"/>
              </a:ext>
            </a:extLst>
          </p:cNvPr>
          <p:cNvSpPr/>
          <p:nvPr/>
        </p:nvSpPr>
        <p:spPr>
          <a:xfrm>
            <a:off x="0" y="6462820"/>
            <a:ext cx="12192000" cy="410447"/>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a:extLst>
              <a:ext uri="{FF2B5EF4-FFF2-40B4-BE49-F238E27FC236}">
                <a16:creationId xmlns:a16="http://schemas.microsoft.com/office/drawing/2014/main" id="{D411BF01-E82F-4D6E-0240-7186943D1805}"/>
              </a:ext>
            </a:extLst>
          </p:cNvPr>
          <p:cNvSpPr txBox="1"/>
          <p:nvPr/>
        </p:nvSpPr>
        <p:spPr>
          <a:xfrm>
            <a:off x="6331982" y="6514155"/>
            <a:ext cx="5761704" cy="307777"/>
          </a:xfrm>
          <a:prstGeom prst="rect">
            <a:avLst/>
          </a:prstGeom>
          <a:noFill/>
        </p:spPr>
        <p:txBody>
          <a:bodyPr wrap="square" rtlCol="0" anchor="ctr">
            <a:spAutoFit/>
          </a:bodyPr>
          <a:lstStyle/>
          <a:p>
            <a:pPr algn="r"/>
            <a:r>
              <a:rPr lang="it-IT" sz="1400" b="1" i="1" dirty="0">
                <a:solidFill>
                  <a:schemeClr val="bg1"/>
                </a:solidFill>
                <a:cs typeface="Times New Roman" panose="02020603050405020304" pitchFamily="18" charset="0"/>
              </a:rPr>
              <a:t>ALMA MATER STUDIORUM – UNIVERSITÀ DI BOLOGNA</a:t>
            </a:r>
            <a:endParaRPr lang="en-US" sz="1400" b="1" i="1" dirty="0">
              <a:solidFill>
                <a:schemeClr val="bg1"/>
              </a:solidFill>
              <a:cs typeface="Times New Roman" panose="02020603050405020304" pitchFamily="18" charset="0"/>
            </a:endParaRPr>
          </a:p>
        </p:txBody>
      </p:sp>
      <p:sp>
        <p:nvSpPr>
          <p:cNvPr id="15" name="CasellaDiTesto 14">
            <a:extLst>
              <a:ext uri="{FF2B5EF4-FFF2-40B4-BE49-F238E27FC236}">
                <a16:creationId xmlns:a16="http://schemas.microsoft.com/office/drawing/2014/main" id="{09433A8E-E3BB-4621-46D3-9166A0A38ECC}"/>
              </a:ext>
            </a:extLst>
          </p:cNvPr>
          <p:cNvSpPr txBox="1"/>
          <p:nvPr/>
        </p:nvSpPr>
        <p:spPr>
          <a:xfrm>
            <a:off x="81239" y="6477736"/>
            <a:ext cx="372862" cy="369332"/>
          </a:xfrm>
          <a:prstGeom prst="rect">
            <a:avLst/>
          </a:prstGeom>
          <a:noFill/>
        </p:spPr>
        <p:txBody>
          <a:bodyPr wrap="square" rtlCol="0">
            <a:spAutoFit/>
          </a:bodyPr>
          <a:lstStyle/>
          <a:p>
            <a:r>
              <a:rPr lang="it-IT" dirty="0">
                <a:solidFill>
                  <a:schemeClr val="bg1"/>
                </a:solidFill>
              </a:rPr>
              <a:t>1</a:t>
            </a:r>
          </a:p>
        </p:txBody>
      </p:sp>
      <p:sp>
        <p:nvSpPr>
          <p:cNvPr id="10" name="CasellaDiTesto 9">
            <a:extLst>
              <a:ext uri="{FF2B5EF4-FFF2-40B4-BE49-F238E27FC236}">
                <a16:creationId xmlns:a16="http://schemas.microsoft.com/office/drawing/2014/main" id="{8E371E4C-62BA-810C-A1BA-9648B6D6E332}"/>
              </a:ext>
            </a:extLst>
          </p:cNvPr>
          <p:cNvSpPr txBox="1"/>
          <p:nvPr/>
        </p:nvSpPr>
        <p:spPr>
          <a:xfrm>
            <a:off x="601729" y="1976345"/>
            <a:ext cx="7775594" cy="3416320"/>
          </a:xfrm>
          <a:prstGeom prst="rect">
            <a:avLst/>
          </a:prstGeom>
          <a:noFill/>
        </p:spPr>
        <p:txBody>
          <a:bodyPr wrap="square" rtlCol="0">
            <a:spAutoFit/>
          </a:bodyPr>
          <a:lstStyle/>
          <a:p>
            <a:pPr>
              <a:buFont typeface="Symbol" panose="05050102010706020507" pitchFamily="18" charset="2"/>
              <a:buChar char="·"/>
            </a:pPr>
            <a:r>
              <a:rPr lang="it-IT" sz="1800" dirty="0">
                <a:latin typeface="Aptos" panose="020B0004020202020204" pitchFamily="34" charset="0"/>
              </a:rPr>
              <a:t>Scheda di acquisizione </a:t>
            </a:r>
            <a:r>
              <a:rPr lang="it-IT" sz="1800" b="1" dirty="0">
                <a:latin typeface="Aptos" panose="020B0004020202020204" pitchFamily="34" charset="0"/>
              </a:rPr>
              <a:t>NI MyDAQ</a:t>
            </a:r>
            <a:r>
              <a:rPr lang="it-IT" sz="1800" b="0" dirty="0">
                <a:latin typeface="Aptos" panose="020B0004020202020204" pitchFamily="34" charset="0"/>
              </a:rPr>
              <a:t>, Sensori </a:t>
            </a:r>
            <a:r>
              <a:rPr lang="it-IT" sz="1800" b="1" dirty="0">
                <a:latin typeface="Aptos" panose="020B0004020202020204" pitchFamily="34" charset="0"/>
              </a:rPr>
              <a:t>TLS252</a:t>
            </a:r>
            <a:r>
              <a:rPr lang="it-IT" sz="1800" b="0" dirty="0">
                <a:latin typeface="Aptos" panose="020B0004020202020204" pitchFamily="34" charset="0"/>
              </a:rPr>
              <a:t>, </a:t>
            </a:r>
            <a:r>
              <a:rPr lang="it-IT" sz="1800" b="1" dirty="0">
                <a:latin typeface="Aptos" panose="020B0004020202020204" pitchFamily="34" charset="0"/>
              </a:rPr>
              <a:t>LED</a:t>
            </a:r>
            <a:r>
              <a:rPr lang="it-IT" sz="1800" b="0" dirty="0">
                <a:latin typeface="Aptos" panose="020B0004020202020204" pitchFamily="34" charset="0"/>
              </a:rPr>
              <a:t> e </a:t>
            </a:r>
            <a:r>
              <a:rPr lang="it-IT" sz="1800" b="1" dirty="0">
                <a:latin typeface="Aptos" panose="020B0004020202020204" pitchFamily="34" charset="0"/>
              </a:rPr>
              <a:t>Breadboard</a:t>
            </a:r>
          </a:p>
          <a:p>
            <a:endParaRPr lang="it-IT" sz="1800" b="0" dirty="0">
              <a:latin typeface="Aptos" panose="020B0004020202020204" pitchFamily="34" charset="0"/>
            </a:endParaRPr>
          </a:p>
          <a:p>
            <a:pPr>
              <a:buFont typeface="Symbol" panose="05050102010706020507" pitchFamily="18" charset="2"/>
              <a:buChar char="·"/>
            </a:pPr>
            <a:r>
              <a:rPr lang="it-IT" sz="1800" b="0" dirty="0">
                <a:latin typeface="Aptos" panose="020B0004020202020204" pitchFamily="34" charset="0"/>
              </a:rPr>
              <a:t>Velocità supposta costante </a:t>
            </a:r>
          </a:p>
          <a:p>
            <a:endParaRPr lang="it-IT" sz="1800" b="0" dirty="0">
              <a:latin typeface="Aptos" panose="020B0004020202020204" pitchFamily="34" charset="0"/>
            </a:endParaRPr>
          </a:p>
          <a:p>
            <a:pPr>
              <a:buFont typeface="Symbol" panose="05050102010706020507" pitchFamily="18" charset="2"/>
              <a:buChar char="·"/>
            </a:pPr>
            <a:r>
              <a:rPr lang="it-IT" sz="1800" b="0" dirty="0">
                <a:latin typeface="Aptos" panose="020B0004020202020204" pitchFamily="34" charset="0"/>
              </a:rPr>
              <a:t>Generazione </a:t>
            </a:r>
            <a:r>
              <a:rPr lang="it-IT" sz="1800" b="1" dirty="0">
                <a:latin typeface="Aptos" panose="020B0004020202020204" pitchFamily="34" charset="0"/>
              </a:rPr>
              <a:t>allarme </a:t>
            </a:r>
            <a:r>
              <a:rPr lang="it-IT" sz="1800" b="0" dirty="0">
                <a:latin typeface="Aptos" panose="020B0004020202020204" pitchFamily="34" charset="0"/>
              </a:rPr>
              <a:t>per rilevazione di oggetti bloccati</a:t>
            </a:r>
          </a:p>
          <a:p>
            <a:endParaRPr lang="it-IT" sz="1800" b="0" dirty="0">
              <a:latin typeface="Aptos" panose="020B0004020202020204" pitchFamily="34" charset="0"/>
            </a:endParaRPr>
          </a:p>
          <a:p>
            <a:pPr>
              <a:buFont typeface="Symbol" panose="05050102010706020507" pitchFamily="18" charset="2"/>
              <a:buChar char="·"/>
            </a:pPr>
            <a:r>
              <a:rPr lang="it-IT" sz="1800" b="1" dirty="0">
                <a:latin typeface="Aptos" panose="020B0004020202020204" pitchFamily="34" charset="0"/>
              </a:rPr>
              <a:t>VI LabView</a:t>
            </a:r>
            <a:r>
              <a:rPr lang="it-IT" sz="1800" b="0" dirty="0">
                <a:latin typeface="Aptos" panose="020B0004020202020204" pitchFamily="34" charset="0"/>
              </a:rPr>
              <a:t> per la gestione di prove ripetute con </a:t>
            </a:r>
            <a:r>
              <a:rPr lang="it-IT" sz="1800" b="1" dirty="0">
                <a:latin typeface="Aptos" panose="020B0004020202020204" pitchFamily="34" charset="0"/>
              </a:rPr>
              <a:t>elaborazione statistica</a:t>
            </a:r>
            <a:r>
              <a:rPr lang="it-IT" sz="1800" b="0" dirty="0">
                <a:latin typeface="Aptos" panose="020B0004020202020204" pitchFamily="34" charset="0"/>
              </a:rPr>
              <a:t> (valor medio e varianza) e rappresentazione su un </a:t>
            </a:r>
            <a:r>
              <a:rPr lang="it-IT" sz="1800" b="1" dirty="0">
                <a:latin typeface="Aptos" panose="020B0004020202020204" pitchFamily="34" charset="0"/>
              </a:rPr>
              <a:t>istogramma</a:t>
            </a:r>
            <a:r>
              <a:rPr lang="it-IT" sz="1800" b="0" dirty="0">
                <a:latin typeface="Aptos" panose="020B0004020202020204" pitchFamily="34" charset="0"/>
              </a:rPr>
              <a:t> delle prove effettuate</a:t>
            </a:r>
          </a:p>
          <a:p>
            <a:endParaRPr lang="it-IT" sz="1800" b="0" dirty="0">
              <a:latin typeface="Aptos" panose="020B0004020202020204" pitchFamily="34" charset="0"/>
            </a:endParaRPr>
          </a:p>
          <a:p>
            <a:pPr>
              <a:buFont typeface="Symbol" panose="05050102010706020507" pitchFamily="18" charset="2"/>
              <a:buChar char="·"/>
            </a:pPr>
            <a:r>
              <a:rPr lang="it-IT" sz="1800" b="1" dirty="0">
                <a:latin typeface="Aptos" panose="020B0004020202020204" pitchFamily="34" charset="0"/>
              </a:rPr>
              <a:t>Salvataggio </a:t>
            </a:r>
            <a:r>
              <a:rPr lang="it-IT" sz="1800" b="0" dirty="0">
                <a:latin typeface="Aptos" panose="020B0004020202020204" pitchFamily="34" charset="0"/>
              </a:rPr>
              <a:t>su file </a:t>
            </a:r>
            <a:r>
              <a:rPr lang="it-IT" sz="1800" b="1" dirty="0">
                <a:latin typeface="Aptos" panose="020B0004020202020204" pitchFamily="34" charset="0"/>
              </a:rPr>
              <a:t>Excel</a:t>
            </a:r>
            <a:r>
              <a:rPr lang="it-IT" sz="1800" b="0" dirty="0">
                <a:latin typeface="Aptos" panose="020B0004020202020204" pitchFamily="34" charset="0"/>
              </a:rPr>
              <a:t> dei dati ottenuti</a:t>
            </a:r>
          </a:p>
          <a:p>
            <a:endParaRPr lang="it-IT" dirty="0"/>
          </a:p>
        </p:txBody>
      </p:sp>
      <p:pic>
        <p:nvPicPr>
          <p:cNvPr id="17" name="Immagine 16">
            <a:extLst>
              <a:ext uri="{FF2B5EF4-FFF2-40B4-BE49-F238E27FC236}">
                <a16:creationId xmlns:a16="http://schemas.microsoft.com/office/drawing/2014/main" id="{F12E3CDF-35F4-3D03-8913-FAFEE4FB4394}"/>
              </a:ext>
            </a:extLst>
          </p:cNvPr>
          <p:cNvPicPr>
            <a:picLocks noChangeAspect="1"/>
          </p:cNvPicPr>
          <p:nvPr/>
        </p:nvPicPr>
        <p:blipFill>
          <a:blip r:embed="rId4"/>
          <a:stretch>
            <a:fillRect/>
          </a:stretch>
        </p:blipFill>
        <p:spPr>
          <a:xfrm>
            <a:off x="7045792" y="4682794"/>
            <a:ext cx="2249030" cy="1550007"/>
          </a:xfrm>
          <a:prstGeom prst="rect">
            <a:avLst/>
          </a:prstGeom>
        </p:spPr>
      </p:pic>
      <p:pic>
        <p:nvPicPr>
          <p:cNvPr id="2050" name="Picture 2" descr="Diode PNG, Vector, PSD, and Clipart With Transparent Background for Free  Download | Pngtree">
            <a:extLst>
              <a:ext uri="{FF2B5EF4-FFF2-40B4-BE49-F238E27FC236}">
                <a16:creationId xmlns:a16="http://schemas.microsoft.com/office/drawing/2014/main" id="{C92664D7-9B64-06E6-9EF8-E609252432A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693" t="913" r="8855" b="3689"/>
          <a:stretch/>
        </p:blipFill>
        <p:spPr bwMode="auto">
          <a:xfrm>
            <a:off x="9854214" y="4545367"/>
            <a:ext cx="1438182" cy="162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58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A04ED29-9454-1D3F-F26A-10DE103EEBAB}"/>
              </a:ext>
            </a:extLst>
          </p:cNvPr>
          <p:cNvSpPr/>
          <p:nvPr/>
        </p:nvSpPr>
        <p:spPr>
          <a:xfrm>
            <a:off x="0" y="278835"/>
            <a:ext cx="12192000" cy="665062"/>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CF72E806-8161-FB8C-1C9D-110B07B2C302}"/>
              </a:ext>
            </a:extLst>
          </p:cNvPr>
          <p:cNvSpPr txBox="1"/>
          <p:nvPr/>
        </p:nvSpPr>
        <p:spPr>
          <a:xfrm>
            <a:off x="0" y="318979"/>
            <a:ext cx="12192000" cy="584775"/>
          </a:xfrm>
          <a:prstGeom prst="rect">
            <a:avLst/>
          </a:prstGeom>
          <a:noFill/>
        </p:spPr>
        <p:txBody>
          <a:bodyPr wrap="square" rtlCol="0" anchor="ctr">
            <a:spAutoFit/>
          </a:bodyPr>
          <a:lstStyle/>
          <a:p>
            <a:pPr algn="ctr"/>
            <a:r>
              <a:rPr lang="it-IT" sz="3200" b="1" dirty="0">
                <a:solidFill>
                  <a:schemeClr val="bg1"/>
                </a:solidFill>
                <a:cs typeface="Times New Roman" panose="02020603050405020304" pitchFamily="18" charset="0"/>
              </a:rPr>
              <a:t>SCELTE EFFETTUATE PER L’IMPLEMENTAZIONE</a:t>
            </a:r>
            <a:endParaRPr lang="en-US" sz="3200" b="1" dirty="0">
              <a:solidFill>
                <a:schemeClr val="bg1"/>
              </a:solidFill>
              <a:cs typeface="Times New Roman" panose="02020603050405020304" pitchFamily="18" charset="0"/>
            </a:endParaRPr>
          </a:p>
        </p:txBody>
      </p:sp>
      <p:sp>
        <p:nvSpPr>
          <p:cNvPr id="2" name="Rettangolo 1">
            <a:extLst>
              <a:ext uri="{FF2B5EF4-FFF2-40B4-BE49-F238E27FC236}">
                <a16:creationId xmlns:a16="http://schemas.microsoft.com/office/drawing/2014/main" id="{EB46FD5C-5D94-8F47-A28C-188078B3E05A}"/>
              </a:ext>
            </a:extLst>
          </p:cNvPr>
          <p:cNvSpPr/>
          <p:nvPr/>
        </p:nvSpPr>
        <p:spPr>
          <a:xfrm>
            <a:off x="5239389" y="1340528"/>
            <a:ext cx="1580225" cy="204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n>
                <a:solidFill>
                  <a:schemeClr val="bg1"/>
                </a:solidFill>
              </a:ln>
              <a:solidFill>
                <a:schemeClr val="bg1"/>
              </a:solidFill>
            </a:endParaRPr>
          </a:p>
        </p:txBody>
      </p:sp>
      <p:sp>
        <p:nvSpPr>
          <p:cNvPr id="3" name="Rettangolo 2">
            <a:extLst>
              <a:ext uri="{FF2B5EF4-FFF2-40B4-BE49-F238E27FC236}">
                <a16:creationId xmlns:a16="http://schemas.microsoft.com/office/drawing/2014/main" id="{2017F355-8CAB-F73F-3192-485330AB1769}"/>
              </a:ext>
            </a:extLst>
          </p:cNvPr>
          <p:cNvSpPr/>
          <p:nvPr/>
        </p:nvSpPr>
        <p:spPr>
          <a:xfrm>
            <a:off x="0" y="6462820"/>
            <a:ext cx="12192000" cy="410447"/>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E32670DC-955B-11D8-B984-495DBC5EAE18}"/>
              </a:ext>
            </a:extLst>
          </p:cNvPr>
          <p:cNvSpPr txBox="1"/>
          <p:nvPr/>
        </p:nvSpPr>
        <p:spPr>
          <a:xfrm>
            <a:off x="6331982" y="6514155"/>
            <a:ext cx="5761704" cy="307777"/>
          </a:xfrm>
          <a:prstGeom prst="rect">
            <a:avLst/>
          </a:prstGeom>
          <a:noFill/>
        </p:spPr>
        <p:txBody>
          <a:bodyPr wrap="square" rtlCol="0" anchor="ctr">
            <a:spAutoFit/>
          </a:bodyPr>
          <a:lstStyle/>
          <a:p>
            <a:pPr algn="r"/>
            <a:r>
              <a:rPr lang="it-IT" sz="1400" b="1" i="1" dirty="0">
                <a:solidFill>
                  <a:schemeClr val="bg1"/>
                </a:solidFill>
                <a:cs typeface="Times New Roman" panose="02020603050405020304" pitchFamily="18" charset="0"/>
              </a:rPr>
              <a:t>ALMA MATER STUDIORUM – UNIVERSITÀ DI BOLOGNA</a:t>
            </a:r>
            <a:endParaRPr lang="en-US" sz="1400" b="1" i="1" dirty="0">
              <a:solidFill>
                <a:schemeClr val="bg1"/>
              </a:solidFill>
              <a:cs typeface="Times New Roman" panose="02020603050405020304" pitchFamily="18" charset="0"/>
            </a:endParaRPr>
          </a:p>
        </p:txBody>
      </p:sp>
      <p:sp>
        <p:nvSpPr>
          <p:cNvPr id="12" name="CasellaDiTesto 11">
            <a:extLst>
              <a:ext uri="{FF2B5EF4-FFF2-40B4-BE49-F238E27FC236}">
                <a16:creationId xmlns:a16="http://schemas.microsoft.com/office/drawing/2014/main" id="{36385CDC-4ACC-D6F5-FA7E-7CBBA2F2F4D5}"/>
              </a:ext>
            </a:extLst>
          </p:cNvPr>
          <p:cNvSpPr txBox="1"/>
          <p:nvPr/>
        </p:nvSpPr>
        <p:spPr>
          <a:xfrm>
            <a:off x="81239" y="6477736"/>
            <a:ext cx="372862" cy="369332"/>
          </a:xfrm>
          <a:prstGeom prst="rect">
            <a:avLst/>
          </a:prstGeom>
          <a:noFill/>
        </p:spPr>
        <p:txBody>
          <a:bodyPr wrap="square" rtlCol="0">
            <a:spAutoFit/>
          </a:bodyPr>
          <a:lstStyle/>
          <a:p>
            <a:r>
              <a:rPr lang="it-IT" dirty="0">
                <a:solidFill>
                  <a:schemeClr val="bg1"/>
                </a:solidFill>
              </a:rPr>
              <a:t>2</a:t>
            </a:r>
          </a:p>
        </p:txBody>
      </p:sp>
      <p:sp>
        <p:nvSpPr>
          <p:cNvPr id="5" name="CasellaDiTesto 4">
            <a:extLst>
              <a:ext uri="{FF2B5EF4-FFF2-40B4-BE49-F238E27FC236}">
                <a16:creationId xmlns:a16="http://schemas.microsoft.com/office/drawing/2014/main" id="{CFE837C4-A71A-BC46-263B-4D7335EA2016}"/>
              </a:ext>
            </a:extLst>
          </p:cNvPr>
          <p:cNvSpPr txBox="1"/>
          <p:nvPr/>
        </p:nvSpPr>
        <p:spPr>
          <a:xfrm>
            <a:off x="849383" y="1824153"/>
            <a:ext cx="8886548" cy="3693319"/>
          </a:xfrm>
          <a:prstGeom prst="rect">
            <a:avLst/>
          </a:prstGeom>
          <a:noFill/>
        </p:spPr>
        <p:txBody>
          <a:bodyPr wrap="square" rtlCol="0">
            <a:spAutoFit/>
          </a:bodyPr>
          <a:lstStyle/>
          <a:p>
            <a:pPr algn="l"/>
            <a:r>
              <a:rPr lang="it-IT" b="1" i="0" dirty="0">
                <a:solidFill>
                  <a:srgbClr val="0D0D0D"/>
                </a:solidFill>
                <a:effectLst/>
                <a:highlight>
                  <a:srgbClr val="FFFFFF"/>
                </a:highlight>
                <a:latin typeface="Söhne"/>
              </a:rPr>
              <a:t>Start-Stop_edge.vi</a:t>
            </a:r>
            <a:r>
              <a:rPr lang="it-IT" b="0" i="0" dirty="0">
                <a:solidFill>
                  <a:srgbClr val="0D0D0D"/>
                </a:solidFill>
                <a:effectLst/>
                <a:highlight>
                  <a:srgbClr val="FFFFFF"/>
                </a:highlight>
                <a:latin typeface="Söhne"/>
              </a:rPr>
              <a:t>: rileva i fronti di salita e discesa dei segnali dai sensori utilizzando una struttura condizionale e blocchi</a:t>
            </a:r>
            <a:r>
              <a:rPr lang="it-IT" dirty="0">
                <a:solidFill>
                  <a:srgbClr val="0D0D0D"/>
                </a:solidFill>
                <a:highlight>
                  <a:srgbClr val="FFFFFF"/>
                </a:highlight>
                <a:latin typeface="Söhne"/>
              </a:rPr>
              <a:t> c</a:t>
            </a:r>
            <a:r>
              <a:rPr lang="it-IT" b="0" i="0" dirty="0">
                <a:solidFill>
                  <a:srgbClr val="0D0D0D"/>
                </a:solidFill>
                <a:effectLst/>
                <a:highlight>
                  <a:srgbClr val="FFFFFF"/>
                </a:highlight>
                <a:latin typeface="Söhne"/>
              </a:rPr>
              <a:t>ounter.</a:t>
            </a:r>
          </a:p>
          <a:p>
            <a:pPr algn="l"/>
            <a:endParaRPr lang="it-IT" b="1" i="0" dirty="0">
              <a:solidFill>
                <a:srgbClr val="0D0D0D"/>
              </a:solidFill>
              <a:effectLst/>
              <a:highlight>
                <a:srgbClr val="FFFFFF"/>
              </a:highlight>
              <a:latin typeface="Söhne"/>
            </a:endParaRPr>
          </a:p>
          <a:p>
            <a:pPr algn="l"/>
            <a:r>
              <a:rPr lang="it-IT" b="1" i="0" dirty="0">
                <a:solidFill>
                  <a:srgbClr val="0D0D0D"/>
                </a:solidFill>
                <a:effectLst/>
                <a:highlight>
                  <a:srgbClr val="FFFFFF"/>
                </a:highlight>
                <a:latin typeface="Söhne"/>
              </a:rPr>
              <a:t>Speed-Length_calculator.vi</a:t>
            </a:r>
            <a:r>
              <a:rPr lang="it-IT" b="0" i="0" dirty="0">
                <a:solidFill>
                  <a:srgbClr val="0D0D0D"/>
                </a:solidFill>
                <a:effectLst/>
                <a:highlight>
                  <a:srgbClr val="FFFFFF"/>
                </a:highlight>
                <a:latin typeface="Söhne"/>
              </a:rPr>
              <a:t>: utilizza i fronti rilevati per calcolare velocità e lunghezza dell'oggetto. Controlla anche il corretto movimento dell'oggetto e genera segnali di inizio e fine ciclo misura, segnalando eventuali malfunzionamenti.</a:t>
            </a:r>
          </a:p>
          <a:p>
            <a:pPr algn="l"/>
            <a:endParaRPr lang="it-IT" b="1" i="0" dirty="0">
              <a:solidFill>
                <a:srgbClr val="0D0D0D"/>
              </a:solidFill>
              <a:effectLst/>
              <a:highlight>
                <a:srgbClr val="FFFFFF"/>
              </a:highlight>
              <a:latin typeface="Söhne"/>
            </a:endParaRPr>
          </a:p>
          <a:p>
            <a:pPr algn="l"/>
            <a:r>
              <a:rPr lang="it-IT" b="1" i="0" dirty="0">
                <a:solidFill>
                  <a:srgbClr val="0D0D0D"/>
                </a:solidFill>
                <a:effectLst/>
                <a:highlight>
                  <a:srgbClr val="FFFFFF"/>
                </a:highlight>
                <a:latin typeface="Söhne"/>
              </a:rPr>
              <a:t>Writing_Reading.vi</a:t>
            </a:r>
            <a:r>
              <a:rPr lang="it-IT" b="0" i="0" dirty="0">
                <a:solidFill>
                  <a:srgbClr val="0D0D0D"/>
                </a:solidFill>
                <a:effectLst/>
                <a:highlight>
                  <a:srgbClr val="FFFFFF"/>
                </a:highlight>
                <a:latin typeface="Söhne"/>
              </a:rPr>
              <a:t>: salva i risultati delle misure su un file Excel e successivamente li legge, generando un vettore bidimensionale di dati in formato stringa.</a:t>
            </a:r>
          </a:p>
          <a:p>
            <a:pPr algn="l"/>
            <a:endParaRPr lang="it-IT" b="1" i="0" dirty="0">
              <a:solidFill>
                <a:srgbClr val="0D0D0D"/>
              </a:solidFill>
              <a:effectLst/>
              <a:highlight>
                <a:srgbClr val="FFFFFF"/>
              </a:highlight>
              <a:latin typeface="Söhne"/>
            </a:endParaRPr>
          </a:p>
          <a:p>
            <a:pPr algn="l"/>
            <a:r>
              <a:rPr lang="it-IT" b="1" i="0" dirty="0">
                <a:solidFill>
                  <a:srgbClr val="0D0D0D"/>
                </a:solidFill>
                <a:effectLst/>
                <a:highlight>
                  <a:srgbClr val="FFFFFF"/>
                </a:highlight>
                <a:latin typeface="Söhne"/>
              </a:rPr>
              <a:t>Probability.vi</a:t>
            </a:r>
            <a:r>
              <a:rPr lang="it-IT" b="0" i="0" dirty="0">
                <a:solidFill>
                  <a:srgbClr val="0D0D0D"/>
                </a:solidFill>
                <a:effectLst/>
                <a:highlight>
                  <a:srgbClr val="FFFFFF"/>
                </a:highlight>
                <a:latin typeface="Söhne"/>
              </a:rPr>
              <a:t>: analizza i dati estratti, calcolando la percentuale di successo delle misure di allarme e il valore medio e la varianza delle misure corrette di velocità e lunghezza, escludendo quelle con segnalazioni di allarme attive.</a:t>
            </a:r>
          </a:p>
        </p:txBody>
      </p:sp>
    </p:spTree>
    <p:extLst>
      <p:ext uri="{BB962C8B-B14F-4D97-AF65-F5344CB8AC3E}">
        <p14:creationId xmlns:p14="http://schemas.microsoft.com/office/powerpoint/2010/main" val="407075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A04ED29-9454-1D3F-F26A-10DE103EEBAB}"/>
              </a:ext>
            </a:extLst>
          </p:cNvPr>
          <p:cNvSpPr/>
          <p:nvPr/>
        </p:nvSpPr>
        <p:spPr>
          <a:xfrm>
            <a:off x="0" y="278835"/>
            <a:ext cx="12192000" cy="665062"/>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CF72E806-8161-FB8C-1C9D-110B07B2C302}"/>
              </a:ext>
            </a:extLst>
          </p:cNvPr>
          <p:cNvSpPr txBox="1"/>
          <p:nvPr/>
        </p:nvSpPr>
        <p:spPr>
          <a:xfrm>
            <a:off x="698092" y="318979"/>
            <a:ext cx="10795817" cy="584775"/>
          </a:xfrm>
          <a:prstGeom prst="rect">
            <a:avLst/>
          </a:prstGeom>
          <a:noFill/>
        </p:spPr>
        <p:txBody>
          <a:bodyPr wrap="square" rtlCol="0" anchor="ctr">
            <a:spAutoFit/>
          </a:bodyPr>
          <a:lstStyle/>
          <a:p>
            <a:pPr algn="ctr"/>
            <a:r>
              <a:rPr lang="it-IT" sz="3200" b="1" dirty="0">
                <a:solidFill>
                  <a:schemeClr val="bg1"/>
                </a:solidFill>
                <a:cs typeface="Times New Roman" panose="02020603050405020304" pitchFamily="18" charset="0"/>
              </a:rPr>
              <a:t>CRITICITA’ RISCONTRATE</a:t>
            </a:r>
            <a:endParaRPr lang="en-US" sz="3200" b="1" dirty="0">
              <a:solidFill>
                <a:schemeClr val="bg1"/>
              </a:solidFill>
              <a:cs typeface="Times New Roman" panose="02020603050405020304" pitchFamily="18" charset="0"/>
            </a:endParaRPr>
          </a:p>
        </p:txBody>
      </p:sp>
      <p:sp>
        <p:nvSpPr>
          <p:cNvPr id="9" name="Rettangolo 8">
            <a:extLst>
              <a:ext uri="{FF2B5EF4-FFF2-40B4-BE49-F238E27FC236}">
                <a16:creationId xmlns:a16="http://schemas.microsoft.com/office/drawing/2014/main" id="{91B2C319-004D-99A9-7F22-AB4D44BE0F2D}"/>
              </a:ext>
            </a:extLst>
          </p:cNvPr>
          <p:cNvSpPr/>
          <p:nvPr/>
        </p:nvSpPr>
        <p:spPr>
          <a:xfrm>
            <a:off x="0" y="6462820"/>
            <a:ext cx="12192000" cy="410447"/>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sellaDiTesto 10">
            <a:extLst>
              <a:ext uri="{FF2B5EF4-FFF2-40B4-BE49-F238E27FC236}">
                <a16:creationId xmlns:a16="http://schemas.microsoft.com/office/drawing/2014/main" id="{33E480BB-176A-BFE3-E433-2437D2C2F625}"/>
              </a:ext>
            </a:extLst>
          </p:cNvPr>
          <p:cNvSpPr txBox="1"/>
          <p:nvPr/>
        </p:nvSpPr>
        <p:spPr>
          <a:xfrm>
            <a:off x="6331982" y="6514155"/>
            <a:ext cx="5761704" cy="307777"/>
          </a:xfrm>
          <a:prstGeom prst="rect">
            <a:avLst/>
          </a:prstGeom>
          <a:noFill/>
        </p:spPr>
        <p:txBody>
          <a:bodyPr wrap="square" rtlCol="0" anchor="ctr">
            <a:spAutoFit/>
          </a:bodyPr>
          <a:lstStyle/>
          <a:p>
            <a:pPr algn="r"/>
            <a:r>
              <a:rPr lang="it-IT" sz="1400" b="1" i="1" dirty="0">
                <a:solidFill>
                  <a:schemeClr val="bg1"/>
                </a:solidFill>
                <a:cs typeface="Times New Roman" panose="02020603050405020304" pitchFamily="18" charset="0"/>
              </a:rPr>
              <a:t>ALMA MATER STUDIORUM – UNIVERSITÀ DI BOLOGNA</a:t>
            </a:r>
            <a:endParaRPr lang="en-US" sz="1400" b="1" i="1" dirty="0">
              <a:solidFill>
                <a:schemeClr val="bg1"/>
              </a:solidFill>
              <a:cs typeface="Times New Roman" panose="02020603050405020304" pitchFamily="18" charset="0"/>
            </a:endParaRPr>
          </a:p>
        </p:txBody>
      </p:sp>
      <p:sp>
        <p:nvSpPr>
          <p:cNvPr id="10" name="CasellaDiTesto 9">
            <a:extLst>
              <a:ext uri="{FF2B5EF4-FFF2-40B4-BE49-F238E27FC236}">
                <a16:creationId xmlns:a16="http://schemas.microsoft.com/office/drawing/2014/main" id="{73EF616A-7497-1373-74CA-90B418AB98DE}"/>
              </a:ext>
            </a:extLst>
          </p:cNvPr>
          <p:cNvSpPr txBox="1"/>
          <p:nvPr/>
        </p:nvSpPr>
        <p:spPr>
          <a:xfrm>
            <a:off x="81239" y="6477736"/>
            <a:ext cx="372862" cy="369332"/>
          </a:xfrm>
          <a:prstGeom prst="rect">
            <a:avLst/>
          </a:prstGeom>
          <a:noFill/>
        </p:spPr>
        <p:txBody>
          <a:bodyPr wrap="square" rtlCol="0">
            <a:spAutoFit/>
          </a:bodyPr>
          <a:lstStyle/>
          <a:p>
            <a:r>
              <a:rPr lang="it-IT" dirty="0">
                <a:solidFill>
                  <a:schemeClr val="bg1"/>
                </a:solidFill>
              </a:rPr>
              <a:t>3</a:t>
            </a:r>
          </a:p>
        </p:txBody>
      </p:sp>
      <p:sp>
        <p:nvSpPr>
          <p:cNvPr id="3" name="CasellaDiTesto 2">
            <a:extLst>
              <a:ext uri="{FF2B5EF4-FFF2-40B4-BE49-F238E27FC236}">
                <a16:creationId xmlns:a16="http://schemas.microsoft.com/office/drawing/2014/main" id="{0C412FDE-3D28-34D6-90FA-DE4CE82E4067}"/>
              </a:ext>
            </a:extLst>
          </p:cNvPr>
          <p:cNvSpPr txBox="1"/>
          <p:nvPr/>
        </p:nvSpPr>
        <p:spPr>
          <a:xfrm>
            <a:off x="1138556" y="1720911"/>
            <a:ext cx="6469603" cy="3970318"/>
          </a:xfrm>
          <a:prstGeom prst="rect">
            <a:avLst/>
          </a:prstGeom>
          <a:noFill/>
        </p:spPr>
        <p:txBody>
          <a:bodyPr wrap="square" anchor="ctr">
            <a:spAutoFit/>
          </a:bodyPr>
          <a:lstStyle/>
          <a:p>
            <a:pPr>
              <a:buFont typeface="Symbol" panose="05050102010706020507" pitchFamily="18" charset="2"/>
              <a:buChar char="·"/>
            </a:pPr>
            <a:r>
              <a:rPr lang="it-IT" sz="1800" b="1" dirty="0">
                <a:latin typeface="Aptos" panose="020B0004020202020204" pitchFamily="34" charset="0"/>
              </a:rPr>
              <a:t>Misura della distanza fra i due sensori (</a:t>
            </a:r>
            <a:r>
              <a:rPr lang="it-IT" sz="1800" b="1" i="1" dirty="0">
                <a:latin typeface="Aptos" panose="020B0004020202020204" pitchFamily="34" charset="0"/>
              </a:rPr>
              <a:t>d)</a:t>
            </a:r>
          </a:p>
          <a:p>
            <a:pPr>
              <a:buFont typeface="Symbol" panose="05050102010706020507" pitchFamily="18" charset="2"/>
              <a:buChar char="·"/>
            </a:pPr>
            <a:endParaRPr lang="it-IT" b="1" i="1" dirty="0">
              <a:latin typeface="Aptos" panose="020B0004020202020204" pitchFamily="34" charset="0"/>
            </a:endParaRPr>
          </a:p>
          <a:p>
            <a:pPr>
              <a:buFont typeface="Symbol" panose="05050102010706020507" pitchFamily="18" charset="2"/>
              <a:buChar char="·"/>
            </a:pPr>
            <a:r>
              <a:rPr lang="it-IT" sz="1800" b="1" i="1" dirty="0">
                <a:latin typeface="Aptos" panose="020B0004020202020204" pitchFamily="34" charset="0"/>
              </a:rPr>
              <a:t>Risoluzione dello strumento di misura </a:t>
            </a:r>
          </a:p>
          <a:p>
            <a:endParaRPr lang="it-IT" sz="1800" b="0" i="0" u="sng"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Mantenimento del segnale d’allarme</a:t>
            </a:r>
            <a:r>
              <a:rPr lang="it-IT" sz="1800" b="0" i="0" dirty="0">
                <a:latin typeface="Aptos" panose="020B0004020202020204" pitchFamily="34" charset="0"/>
              </a:rPr>
              <a:t> dopo la sua generazione e nel caso in cui l’oggetto esca o venga tolto dallo strumento.</a:t>
            </a:r>
          </a:p>
          <a:p>
            <a:pPr>
              <a:buFont typeface="Symbol" panose="05050102010706020507" pitchFamily="18" charset="2"/>
              <a:buChar char="·"/>
            </a:pPr>
            <a:endParaRPr lang="it-IT"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Visualizzazione solo dei valori corretti </a:t>
            </a:r>
          </a:p>
          <a:p>
            <a:endParaRPr lang="it-IT" sz="1800" b="0" i="0"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Verifica della presenza del file di log e visualizzazione dei dati </a:t>
            </a:r>
            <a:r>
              <a:rPr lang="it-IT" sz="1800" i="0" dirty="0">
                <a:latin typeface="Aptos" panose="020B0004020202020204" pitchFamily="34" charset="0"/>
              </a:rPr>
              <a:t>al primo avviamento dello strumento.</a:t>
            </a:r>
          </a:p>
          <a:p>
            <a:pPr>
              <a:buFont typeface="Symbol" panose="05050102010706020507" pitchFamily="18" charset="2"/>
              <a:buChar char="·"/>
            </a:pPr>
            <a:endParaRPr lang="it-IT"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Gestione di lettura e scrittura dello stesso file Excel</a:t>
            </a:r>
          </a:p>
        </p:txBody>
      </p:sp>
    </p:spTree>
    <p:extLst>
      <p:ext uri="{BB962C8B-B14F-4D97-AF65-F5344CB8AC3E}">
        <p14:creationId xmlns:p14="http://schemas.microsoft.com/office/powerpoint/2010/main" val="379958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A04ED29-9454-1D3F-F26A-10DE103EEBAB}"/>
              </a:ext>
            </a:extLst>
          </p:cNvPr>
          <p:cNvSpPr/>
          <p:nvPr/>
        </p:nvSpPr>
        <p:spPr>
          <a:xfrm>
            <a:off x="0" y="278835"/>
            <a:ext cx="12192000" cy="665062"/>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CF72E806-8161-FB8C-1C9D-110B07B2C302}"/>
              </a:ext>
            </a:extLst>
          </p:cNvPr>
          <p:cNvSpPr txBox="1"/>
          <p:nvPr/>
        </p:nvSpPr>
        <p:spPr>
          <a:xfrm>
            <a:off x="698092" y="318979"/>
            <a:ext cx="10795817" cy="584775"/>
          </a:xfrm>
          <a:prstGeom prst="rect">
            <a:avLst/>
          </a:prstGeom>
          <a:noFill/>
        </p:spPr>
        <p:txBody>
          <a:bodyPr wrap="square" rtlCol="0" anchor="ctr">
            <a:spAutoFit/>
          </a:bodyPr>
          <a:lstStyle/>
          <a:p>
            <a:pPr algn="ctr"/>
            <a:r>
              <a:rPr lang="it-IT" sz="3200" b="1" dirty="0">
                <a:solidFill>
                  <a:schemeClr val="bg1"/>
                </a:solidFill>
                <a:cs typeface="Times New Roman" panose="02020603050405020304" pitchFamily="18" charset="0"/>
              </a:rPr>
              <a:t>RISULTATI SPERIMENTALI</a:t>
            </a:r>
            <a:endParaRPr lang="en-US" sz="3200" b="1" i="1" dirty="0">
              <a:solidFill>
                <a:schemeClr val="bg1"/>
              </a:solidFill>
              <a:cs typeface="Times New Roman" panose="02020603050405020304" pitchFamily="18" charset="0"/>
            </a:endParaRPr>
          </a:p>
        </p:txBody>
      </p:sp>
      <p:sp>
        <p:nvSpPr>
          <p:cNvPr id="15" name="CasellaDiTesto 14">
            <a:extLst>
              <a:ext uri="{FF2B5EF4-FFF2-40B4-BE49-F238E27FC236}">
                <a16:creationId xmlns:a16="http://schemas.microsoft.com/office/drawing/2014/main" id="{A0EBEAF2-4DF3-346D-FABB-B005014E5820}"/>
              </a:ext>
            </a:extLst>
          </p:cNvPr>
          <p:cNvSpPr txBox="1"/>
          <p:nvPr/>
        </p:nvSpPr>
        <p:spPr>
          <a:xfrm>
            <a:off x="6331982" y="6484659"/>
            <a:ext cx="5761704" cy="276999"/>
          </a:xfrm>
          <a:prstGeom prst="rect">
            <a:avLst/>
          </a:prstGeom>
          <a:noFill/>
        </p:spPr>
        <p:txBody>
          <a:bodyPr wrap="square" rtlCol="0">
            <a:spAutoFit/>
          </a:bodyPr>
          <a:lstStyle/>
          <a:p>
            <a:pPr algn="r"/>
            <a:r>
              <a:rPr lang="it-IT" sz="1200">
                <a:solidFill>
                  <a:schemeClr val="bg1"/>
                </a:solidFill>
                <a:latin typeface="Times New Roman" panose="02020603050405020304" pitchFamily="18" charset="0"/>
                <a:cs typeface="Times New Roman" panose="02020603050405020304" pitchFamily="18" charset="0"/>
              </a:rPr>
              <a:t>ALMA MATER STUDIORUM – UNIVERSITÀ DI BOLOGNA</a:t>
            </a:r>
            <a:endParaRPr lang="en-US" sz="1200">
              <a:solidFill>
                <a:schemeClr val="bg1"/>
              </a:solidFill>
              <a:latin typeface="Times New Roman" panose="02020603050405020304" pitchFamily="18" charset="0"/>
              <a:cs typeface="Times New Roman" panose="02020603050405020304" pitchFamily="18" charset="0"/>
            </a:endParaRPr>
          </a:p>
        </p:txBody>
      </p:sp>
      <p:sp>
        <p:nvSpPr>
          <p:cNvPr id="5" name="Rettangolo 4">
            <a:extLst>
              <a:ext uri="{FF2B5EF4-FFF2-40B4-BE49-F238E27FC236}">
                <a16:creationId xmlns:a16="http://schemas.microsoft.com/office/drawing/2014/main" id="{06274989-94E7-5228-F89D-E486AEFF98B0}"/>
              </a:ext>
            </a:extLst>
          </p:cNvPr>
          <p:cNvSpPr/>
          <p:nvPr/>
        </p:nvSpPr>
        <p:spPr>
          <a:xfrm>
            <a:off x="0" y="6462820"/>
            <a:ext cx="12192000" cy="410447"/>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DC06410C-EF90-CE5B-C593-95A9A3CA9E62}"/>
              </a:ext>
            </a:extLst>
          </p:cNvPr>
          <p:cNvSpPr txBox="1"/>
          <p:nvPr/>
        </p:nvSpPr>
        <p:spPr>
          <a:xfrm>
            <a:off x="6331982" y="6514155"/>
            <a:ext cx="5761704" cy="307777"/>
          </a:xfrm>
          <a:prstGeom prst="rect">
            <a:avLst/>
          </a:prstGeom>
          <a:noFill/>
        </p:spPr>
        <p:txBody>
          <a:bodyPr wrap="square" rtlCol="0" anchor="ctr">
            <a:spAutoFit/>
          </a:bodyPr>
          <a:lstStyle/>
          <a:p>
            <a:pPr algn="r"/>
            <a:r>
              <a:rPr lang="it-IT" sz="1400" b="1" i="1" dirty="0">
                <a:solidFill>
                  <a:schemeClr val="bg1"/>
                </a:solidFill>
                <a:cs typeface="Times New Roman" panose="02020603050405020304" pitchFamily="18" charset="0"/>
              </a:rPr>
              <a:t>ALMA MATER STUDIORUM – UNIVERSITÀ DI BOLOGNA</a:t>
            </a:r>
            <a:endParaRPr lang="en-US" sz="1400" b="1" i="1" dirty="0">
              <a:solidFill>
                <a:schemeClr val="bg1"/>
              </a:solidFill>
              <a:cs typeface="Times New Roman" panose="02020603050405020304" pitchFamily="18" charset="0"/>
            </a:endParaRPr>
          </a:p>
        </p:txBody>
      </p:sp>
      <p:sp>
        <p:nvSpPr>
          <p:cNvPr id="10" name="CasellaDiTesto 9">
            <a:extLst>
              <a:ext uri="{FF2B5EF4-FFF2-40B4-BE49-F238E27FC236}">
                <a16:creationId xmlns:a16="http://schemas.microsoft.com/office/drawing/2014/main" id="{ED5869FF-8ED0-86A6-2548-EC879B19DD60}"/>
              </a:ext>
            </a:extLst>
          </p:cNvPr>
          <p:cNvSpPr txBox="1"/>
          <p:nvPr/>
        </p:nvSpPr>
        <p:spPr>
          <a:xfrm>
            <a:off x="81239" y="6477736"/>
            <a:ext cx="372862" cy="369332"/>
          </a:xfrm>
          <a:prstGeom prst="rect">
            <a:avLst/>
          </a:prstGeom>
          <a:noFill/>
        </p:spPr>
        <p:txBody>
          <a:bodyPr wrap="square" rtlCol="0">
            <a:spAutoFit/>
          </a:bodyPr>
          <a:lstStyle/>
          <a:p>
            <a:r>
              <a:rPr lang="it-IT" dirty="0">
                <a:solidFill>
                  <a:schemeClr val="bg1"/>
                </a:solidFill>
              </a:rPr>
              <a:t>5</a:t>
            </a:r>
          </a:p>
        </p:txBody>
      </p:sp>
      <p:pic>
        <p:nvPicPr>
          <p:cNvPr id="2" name="Immagine 1">
            <a:extLst>
              <a:ext uri="{FF2B5EF4-FFF2-40B4-BE49-F238E27FC236}">
                <a16:creationId xmlns:a16="http://schemas.microsoft.com/office/drawing/2014/main" id="{6AD8BBB9-B40E-3B49-048B-2A326AE9722D}"/>
              </a:ext>
            </a:extLst>
          </p:cNvPr>
          <p:cNvPicPr>
            <a:picLocks noChangeAspect="1"/>
          </p:cNvPicPr>
          <p:nvPr/>
        </p:nvPicPr>
        <p:blipFill rotWithShape="1">
          <a:blip r:embed="rId3"/>
          <a:srcRect l="2386" t="2458" r="2046" b="2107"/>
          <a:stretch/>
        </p:blipFill>
        <p:spPr>
          <a:xfrm>
            <a:off x="7830126" y="1890947"/>
            <a:ext cx="3559946" cy="3622089"/>
          </a:xfrm>
          <a:prstGeom prst="rect">
            <a:avLst/>
          </a:prstGeom>
        </p:spPr>
      </p:pic>
      <p:sp>
        <p:nvSpPr>
          <p:cNvPr id="3" name="CasellaDiTesto 2">
            <a:extLst>
              <a:ext uri="{FF2B5EF4-FFF2-40B4-BE49-F238E27FC236}">
                <a16:creationId xmlns:a16="http://schemas.microsoft.com/office/drawing/2014/main" id="{F4774AAD-CE32-6592-4F9A-D3B6733B2C51}"/>
              </a:ext>
            </a:extLst>
          </p:cNvPr>
          <p:cNvSpPr txBox="1"/>
          <p:nvPr/>
        </p:nvSpPr>
        <p:spPr>
          <a:xfrm>
            <a:off x="934368" y="2283786"/>
            <a:ext cx="6735939" cy="2862322"/>
          </a:xfrm>
          <a:prstGeom prst="rect">
            <a:avLst/>
          </a:prstGeom>
          <a:noFill/>
        </p:spPr>
        <p:txBody>
          <a:bodyPr wrap="square" anchor="ctr">
            <a:spAutoFit/>
          </a:bodyPr>
          <a:lstStyle/>
          <a:p>
            <a:endParaRPr lang="it-IT" sz="1800" b="0" i="0" u="sng" dirty="0">
              <a:latin typeface="Aptos" panose="020B0004020202020204" pitchFamily="34" charset="0"/>
            </a:endParaRPr>
          </a:p>
          <a:p>
            <a:pPr>
              <a:buFont typeface="Symbol" panose="05050102010706020507" pitchFamily="18" charset="2"/>
              <a:buChar char="·"/>
            </a:pPr>
            <a:r>
              <a:rPr lang="it-IT" dirty="0">
                <a:latin typeface="Aptos" panose="020B0004020202020204" pitchFamily="34" charset="0"/>
              </a:rPr>
              <a:t>Nella seguente </a:t>
            </a:r>
            <a:r>
              <a:rPr lang="it-IT" b="1" dirty="0">
                <a:latin typeface="Aptos" panose="020B0004020202020204" pitchFamily="34" charset="0"/>
              </a:rPr>
              <a:t>porzione di Excel </a:t>
            </a:r>
            <a:r>
              <a:rPr lang="it-IT" dirty="0">
                <a:latin typeface="Aptos" panose="020B0004020202020204" pitchFamily="34" charset="0"/>
              </a:rPr>
              <a:t>sono mostrare delle misurazioni effettuate su un oggetto di lunghezza pari a 170 mm.</a:t>
            </a:r>
          </a:p>
          <a:p>
            <a:endParaRPr lang="it-IT"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Visualizzazione solo dei valori corretti </a:t>
            </a:r>
          </a:p>
          <a:p>
            <a:endParaRPr lang="it-IT" sz="1800" b="0" i="0"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Verifica della presenza del file di log e visualizzazione dei dati </a:t>
            </a:r>
            <a:r>
              <a:rPr lang="it-IT" sz="1800" i="0" dirty="0">
                <a:latin typeface="Aptos" panose="020B0004020202020204" pitchFamily="34" charset="0"/>
              </a:rPr>
              <a:t>al primo avviamento dello strumento.</a:t>
            </a:r>
          </a:p>
          <a:p>
            <a:pPr>
              <a:buFont typeface="Symbol" panose="05050102010706020507" pitchFamily="18" charset="2"/>
              <a:buChar char="·"/>
            </a:pPr>
            <a:endParaRPr lang="it-IT" dirty="0">
              <a:latin typeface="Aptos" panose="020B0004020202020204" pitchFamily="34" charset="0"/>
            </a:endParaRPr>
          </a:p>
          <a:p>
            <a:pPr>
              <a:buFont typeface="Symbol" panose="05050102010706020507" pitchFamily="18" charset="2"/>
              <a:buChar char="·"/>
            </a:pPr>
            <a:r>
              <a:rPr lang="it-IT" sz="1800" b="1" i="0" dirty="0">
                <a:latin typeface="Aptos" panose="020B0004020202020204" pitchFamily="34" charset="0"/>
              </a:rPr>
              <a:t>Gestione di lettura e scrittura dello stesso file Excel</a:t>
            </a:r>
          </a:p>
        </p:txBody>
      </p:sp>
    </p:spTree>
    <p:extLst>
      <p:ext uri="{BB962C8B-B14F-4D97-AF65-F5344CB8AC3E}">
        <p14:creationId xmlns:p14="http://schemas.microsoft.com/office/powerpoint/2010/main" val="268249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A04ED29-9454-1D3F-F26A-10DE103EEBAB}"/>
              </a:ext>
            </a:extLst>
          </p:cNvPr>
          <p:cNvSpPr/>
          <p:nvPr/>
        </p:nvSpPr>
        <p:spPr>
          <a:xfrm>
            <a:off x="0" y="278835"/>
            <a:ext cx="12192000" cy="665062"/>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CF72E806-8161-FB8C-1C9D-110B07B2C302}"/>
              </a:ext>
            </a:extLst>
          </p:cNvPr>
          <p:cNvSpPr txBox="1"/>
          <p:nvPr/>
        </p:nvSpPr>
        <p:spPr>
          <a:xfrm>
            <a:off x="698092" y="318979"/>
            <a:ext cx="10795817" cy="584775"/>
          </a:xfrm>
          <a:prstGeom prst="rect">
            <a:avLst/>
          </a:prstGeom>
          <a:noFill/>
        </p:spPr>
        <p:txBody>
          <a:bodyPr wrap="square" rtlCol="0" anchor="ctr">
            <a:spAutoFit/>
          </a:bodyPr>
          <a:lstStyle/>
          <a:p>
            <a:pPr algn="ctr"/>
            <a:r>
              <a:rPr lang="it-IT" sz="3200" b="1" dirty="0">
                <a:solidFill>
                  <a:schemeClr val="bg1"/>
                </a:solidFill>
                <a:cs typeface="Times New Roman" panose="02020603050405020304" pitchFamily="18" charset="0"/>
              </a:rPr>
              <a:t>CONCLUSIONI</a:t>
            </a:r>
            <a:endParaRPr lang="en-US" sz="3200" b="1" dirty="0">
              <a:solidFill>
                <a:schemeClr val="bg1"/>
              </a:solidFill>
              <a:cs typeface="Times New Roman" panose="02020603050405020304" pitchFamily="18" charset="0"/>
            </a:endParaRPr>
          </a:p>
        </p:txBody>
      </p:sp>
      <p:sp>
        <p:nvSpPr>
          <p:cNvPr id="28" name="Rettangolo 27">
            <a:extLst>
              <a:ext uri="{FF2B5EF4-FFF2-40B4-BE49-F238E27FC236}">
                <a16:creationId xmlns:a16="http://schemas.microsoft.com/office/drawing/2014/main" id="{89D682E3-13D5-FABF-3BC0-3787EB526183}"/>
              </a:ext>
            </a:extLst>
          </p:cNvPr>
          <p:cNvSpPr/>
          <p:nvPr/>
        </p:nvSpPr>
        <p:spPr>
          <a:xfrm>
            <a:off x="0" y="6462820"/>
            <a:ext cx="12192000" cy="410447"/>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asellaDiTesto 28">
            <a:extLst>
              <a:ext uri="{FF2B5EF4-FFF2-40B4-BE49-F238E27FC236}">
                <a16:creationId xmlns:a16="http://schemas.microsoft.com/office/drawing/2014/main" id="{1C2C02B0-853B-1758-60FA-59A4BB7BC94A}"/>
              </a:ext>
            </a:extLst>
          </p:cNvPr>
          <p:cNvSpPr txBox="1"/>
          <p:nvPr/>
        </p:nvSpPr>
        <p:spPr>
          <a:xfrm>
            <a:off x="6331982" y="6514155"/>
            <a:ext cx="5761704" cy="307777"/>
          </a:xfrm>
          <a:prstGeom prst="rect">
            <a:avLst/>
          </a:prstGeom>
          <a:noFill/>
        </p:spPr>
        <p:txBody>
          <a:bodyPr wrap="square" rtlCol="0" anchor="ctr">
            <a:spAutoFit/>
          </a:bodyPr>
          <a:lstStyle/>
          <a:p>
            <a:pPr algn="r"/>
            <a:r>
              <a:rPr lang="it-IT" sz="1400" b="1" i="1" dirty="0">
                <a:solidFill>
                  <a:schemeClr val="bg1"/>
                </a:solidFill>
                <a:cs typeface="Times New Roman" panose="02020603050405020304" pitchFamily="18" charset="0"/>
              </a:rPr>
              <a:t>ALMA MATER STUDIORUM – UNIVERSITÀ DI BOLOGNA</a:t>
            </a:r>
            <a:endParaRPr lang="en-US" sz="1400" b="1" i="1" dirty="0">
              <a:solidFill>
                <a:schemeClr val="bg1"/>
              </a:solidFill>
              <a:cs typeface="Times New Roman" panose="02020603050405020304" pitchFamily="18" charset="0"/>
            </a:endParaRPr>
          </a:p>
        </p:txBody>
      </p:sp>
      <p:sp>
        <p:nvSpPr>
          <p:cNvPr id="5" name="CasellaDiTesto 4">
            <a:extLst>
              <a:ext uri="{FF2B5EF4-FFF2-40B4-BE49-F238E27FC236}">
                <a16:creationId xmlns:a16="http://schemas.microsoft.com/office/drawing/2014/main" id="{05A4697A-5072-FE7D-59DF-81835ACEDF73}"/>
              </a:ext>
            </a:extLst>
          </p:cNvPr>
          <p:cNvSpPr txBox="1"/>
          <p:nvPr/>
        </p:nvSpPr>
        <p:spPr>
          <a:xfrm>
            <a:off x="81239" y="6477736"/>
            <a:ext cx="372862" cy="369332"/>
          </a:xfrm>
          <a:prstGeom prst="rect">
            <a:avLst/>
          </a:prstGeom>
          <a:noFill/>
        </p:spPr>
        <p:txBody>
          <a:bodyPr wrap="square" rtlCol="0">
            <a:spAutoFit/>
          </a:bodyPr>
          <a:lstStyle/>
          <a:p>
            <a:r>
              <a:rPr lang="it-IT" dirty="0">
                <a:solidFill>
                  <a:schemeClr val="bg1"/>
                </a:solidFill>
              </a:rPr>
              <a:t>6</a:t>
            </a:r>
          </a:p>
        </p:txBody>
      </p:sp>
      <p:sp>
        <p:nvSpPr>
          <p:cNvPr id="3" name="CasellaDiTesto 2">
            <a:extLst>
              <a:ext uri="{FF2B5EF4-FFF2-40B4-BE49-F238E27FC236}">
                <a16:creationId xmlns:a16="http://schemas.microsoft.com/office/drawing/2014/main" id="{3FBE8F31-4FCA-AB65-97A0-A44335C0EFAB}"/>
              </a:ext>
            </a:extLst>
          </p:cNvPr>
          <p:cNvSpPr txBox="1"/>
          <p:nvPr/>
        </p:nvSpPr>
        <p:spPr>
          <a:xfrm>
            <a:off x="257452" y="1779510"/>
            <a:ext cx="11934548" cy="3693319"/>
          </a:xfrm>
          <a:prstGeom prst="rect">
            <a:avLst/>
          </a:prstGeom>
          <a:noFill/>
        </p:spPr>
        <p:txBody>
          <a:bodyPr wrap="square" anchor="ctr">
            <a:spAutoFit/>
          </a:bodyPr>
          <a:lstStyle/>
          <a:p>
            <a:r>
              <a:rPr lang="it-IT" sz="1800" b="1" i="0" dirty="0">
                <a:latin typeface="Aptos" panose="020B0004020202020204" pitchFamily="34" charset="0"/>
              </a:rPr>
              <a:t>Dai dati sperimentali emerge principalmente che:</a:t>
            </a:r>
          </a:p>
          <a:p>
            <a:endParaRPr lang="it-IT" sz="1800" b="1" i="0" dirty="0">
              <a:latin typeface="Aptos" panose="020B0004020202020204" pitchFamily="34" charset="0"/>
            </a:endParaRPr>
          </a:p>
          <a:p>
            <a:pPr marL="285750" indent="-285750">
              <a:buFont typeface="Arial" panose="020B0604020202020204" pitchFamily="34" charset="0"/>
              <a:buChar char="•"/>
            </a:pPr>
            <a:r>
              <a:rPr lang="it-IT" sz="1800" i="0" dirty="0">
                <a:latin typeface="Aptos" panose="020B0004020202020204" pitchFamily="34" charset="0"/>
              </a:rPr>
              <a:t>La segnalazione degli allarmi avviene correttamente.</a:t>
            </a:r>
          </a:p>
          <a:p>
            <a:pPr marL="285750" indent="-285750">
              <a:buFont typeface="Arial" panose="020B0604020202020204" pitchFamily="34" charset="0"/>
              <a:buChar char="•"/>
            </a:pPr>
            <a:endParaRPr lang="it-IT" sz="1800" i="0" dirty="0">
              <a:latin typeface="Aptos" panose="020B0004020202020204" pitchFamily="34" charset="0"/>
            </a:endParaRPr>
          </a:p>
          <a:p>
            <a:pPr marL="285750" indent="-285750">
              <a:buFont typeface="Arial" panose="020B0604020202020204" pitchFamily="34" charset="0"/>
              <a:buChar char="•"/>
            </a:pPr>
            <a:r>
              <a:rPr lang="it-IT" sz="1800" i="0" dirty="0">
                <a:latin typeface="Aptos" panose="020B0004020202020204" pitchFamily="34" charset="0"/>
              </a:rPr>
              <a:t>Le singole misure mostrano una certa incongruenza rispetto al valore atteso, ma considerate nel loro insieme, si avvicinano al valore effettivo dell'oggetto.</a:t>
            </a:r>
          </a:p>
          <a:p>
            <a:pPr marL="285750" indent="-285750">
              <a:buFont typeface="Arial" panose="020B0604020202020204" pitchFamily="34" charset="0"/>
              <a:buChar char="•"/>
            </a:pPr>
            <a:endParaRPr lang="it-IT" sz="1800" i="0" dirty="0">
              <a:latin typeface="Aptos" panose="020B0004020202020204" pitchFamily="34" charset="0"/>
            </a:endParaRPr>
          </a:p>
          <a:p>
            <a:pPr marL="285750" indent="-285750">
              <a:buFont typeface="Arial" panose="020B0604020202020204" pitchFamily="34" charset="0"/>
              <a:buChar char="•"/>
            </a:pPr>
            <a:r>
              <a:rPr lang="it-IT" sz="1800" i="0" dirty="0">
                <a:latin typeface="Aptos" panose="020B0004020202020204" pitchFamily="34" charset="0"/>
              </a:rPr>
              <a:t>Si osserva che la velocità è simile nelle misurazioni 5 e 6, ma le lunghezze sono diverse. Questo fenomeno può essere spiegato dal fatto che il valore T2 è pressoché lo stesso in entrambe le misurazioni. Poiché la lunghezza dipende dalla velocità e da T1, si deduce che T1 è il valore che varia tra le due misurazioni. Siccome T1 è ottenuto solo tramite il sensore 1 e il pezzo è lo stesso, la variazione di T1 è attribuita all'incapacità di mantenere una velocità costante dell'oggetto durante il passaggio. Questo porta a una variazione della lunghezza durante il passaggio, rendendo difficile ottenere una misurazione accurata.</a:t>
            </a:r>
          </a:p>
        </p:txBody>
      </p:sp>
    </p:spTree>
    <p:extLst>
      <p:ext uri="{BB962C8B-B14F-4D97-AF65-F5344CB8AC3E}">
        <p14:creationId xmlns:p14="http://schemas.microsoft.com/office/powerpoint/2010/main" val="1243576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PERT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4000" b="1" dirty="0" smtClean="0">
            <a:solidFill>
              <a:schemeClr val="bg1"/>
            </a:solidFill>
            <a:latin typeface="Century Gothic" panose="020B0502020202020204" pitchFamily="34" charset="0"/>
          </a:defRPr>
        </a:defPPr>
      </a:lstStyle>
    </a:txDef>
  </a:objectDefaults>
  <a:extraClrSchemeLst/>
</a:theme>
</file>

<file path=ppt/theme/theme3.xml><?xml version="1.0" encoding="utf-8"?>
<a:theme xmlns:a="http://schemas.openxmlformats.org/drawingml/2006/main" name="CHIUSURA">
  <a:themeElements>
    <a:clrScheme name="Personalizzato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f473e9b-8d69-4574-9bd8-d4c83ebe4c4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6AB18F990A3A4082E741F4FCC33DEE" ma:contentTypeVersion="13" ma:contentTypeDescription="Create a new document." ma:contentTypeScope="" ma:versionID="d5b8d6f1e7ef8b25363c65e6ef485105">
  <xsd:schema xmlns:xsd="http://www.w3.org/2001/XMLSchema" xmlns:xs="http://www.w3.org/2001/XMLSchema" xmlns:p="http://schemas.microsoft.com/office/2006/metadata/properties" xmlns:ns3="1f473e9b-8d69-4574-9bd8-d4c83ebe4c49" xmlns:ns4="813350bb-4526-44e0-975c-4cb1f190ba28" targetNamespace="http://schemas.microsoft.com/office/2006/metadata/properties" ma:root="true" ma:fieldsID="ac8b991500a35db8c20a0ed0543f69fc" ns3:_="" ns4:_="">
    <xsd:import namespace="1f473e9b-8d69-4574-9bd8-d4c83ebe4c49"/>
    <xsd:import namespace="813350bb-4526-44e0-975c-4cb1f190ba2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473e9b-8d69-4574-9bd8-d4c83ebe4c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13350bb-4526-44e0-975c-4cb1f190ba2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6C7960-9947-4986-9EB0-0486B421D1A5}">
  <ds:schemaRefs>
    <ds:schemaRef ds:uri="http://schemas.microsoft.com/office/2006/documentManagement/types"/>
    <ds:schemaRef ds:uri="http://purl.org/dc/terms/"/>
    <ds:schemaRef ds:uri="http://schemas.openxmlformats.org/package/2006/metadata/core-properties"/>
    <ds:schemaRef ds:uri="http://www.w3.org/XML/1998/namespace"/>
    <ds:schemaRef ds:uri="http://purl.org/dc/elements/1.1/"/>
    <ds:schemaRef ds:uri="http://purl.org/dc/dcmitype/"/>
    <ds:schemaRef ds:uri="http://schemas.microsoft.com/office/2006/metadata/properties"/>
    <ds:schemaRef ds:uri="http://schemas.microsoft.com/office/infopath/2007/PartnerControls"/>
    <ds:schemaRef ds:uri="813350bb-4526-44e0-975c-4cb1f190ba28"/>
    <ds:schemaRef ds:uri="1f473e9b-8d69-4574-9bd8-d4c83ebe4c49"/>
  </ds:schemaRefs>
</ds:datastoreItem>
</file>

<file path=customXml/itemProps2.xml><?xml version="1.0" encoding="utf-8"?>
<ds:datastoreItem xmlns:ds="http://schemas.openxmlformats.org/officeDocument/2006/customXml" ds:itemID="{5EACBF53-A7BD-410B-9945-0F023D2D30D8}">
  <ds:schemaRefs>
    <ds:schemaRef ds:uri="http://schemas.microsoft.com/sharepoint/v3/contenttype/forms"/>
  </ds:schemaRefs>
</ds:datastoreItem>
</file>

<file path=customXml/itemProps3.xml><?xml version="1.0" encoding="utf-8"?>
<ds:datastoreItem xmlns:ds="http://schemas.openxmlformats.org/officeDocument/2006/customXml" ds:itemID="{F821C2F5-CBC8-4DC6-9F39-82D1E92B99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473e9b-8d69-4574-9bd8-d4c83ebe4c49"/>
    <ds:schemaRef ds:uri="813350bb-4526-44e0-975c-4cb1f190ba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17911</TotalTime>
  <Words>1438</Words>
  <Application>Microsoft Office PowerPoint</Application>
  <PresentationFormat>Widescreen</PresentationFormat>
  <Paragraphs>81</Paragraphs>
  <Slides>6</Slides>
  <Notes>6</Notes>
  <HiddenSlides>0</HiddenSlides>
  <MMClips>0</MMClips>
  <ScaleCrop>false</ScaleCrop>
  <HeadingPairs>
    <vt:vector size="6" baseType="variant">
      <vt:variant>
        <vt:lpstr>Caratteri utilizzati</vt:lpstr>
      </vt:variant>
      <vt:variant>
        <vt:i4>8</vt:i4>
      </vt:variant>
      <vt:variant>
        <vt:lpstr>Tema</vt:lpstr>
      </vt:variant>
      <vt:variant>
        <vt:i4>3</vt:i4>
      </vt:variant>
      <vt:variant>
        <vt:lpstr>Titoli diapositive</vt:lpstr>
      </vt:variant>
      <vt:variant>
        <vt:i4>6</vt:i4>
      </vt:variant>
    </vt:vector>
  </HeadingPairs>
  <TitlesOfParts>
    <vt:vector size="17" baseType="lpstr">
      <vt:lpstr>Aptos</vt:lpstr>
      <vt:lpstr>Arial</vt:lpstr>
      <vt:lpstr>Calibri</vt:lpstr>
      <vt:lpstr>Calibri Light</vt:lpstr>
      <vt:lpstr>Century Gothic</vt:lpstr>
      <vt:lpstr>Söhne</vt:lpstr>
      <vt:lpstr>Symbol</vt:lpstr>
      <vt:lpstr>Times New Roman</vt:lpstr>
      <vt:lpstr>Tema di Office</vt:lpstr>
      <vt:lpstr>COPERTINA</vt:lpstr>
      <vt:lpstr>CHIUSURA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Giulio Rosadi - giulio.rosadi@studio.unibo.it</dc:creator>
  <cp:lastModifiedBy>Andrea manfroni</cp:lastModifiedBy>
  <cp:revision>10</cp:revision>
  <dcterms:created xsi:type="dcterms:W3CDTF">2022-11-30T13:23:47Z</dcterms:created>
  <dcterms:modified xsi:type="dcterms:W3CDTF">2024-05-08T13:14:01Z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0x010100286AB18F990A3A4082E741F4FCC33DEE</vt:lpwstr>
  </property>
</Properties>
</file>