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CD0-C787-43EA-9064-551462BC221E}" type="datetimeFigureOut">
              <a:rPr lang="it-IT" smtClean="0"/>
              <a:t>01/12/2021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4D002-5DDD-43A4-9DD7-DC8837F38E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94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4368972" y="0"/>
            <a:ext cx="3454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ALMA MATER STUDIORUM </a:t>
            </a:r>
          </a:p>
          <a:p>
            <a:pPr algn="ctr"/>
            <a:r>
              <a:rPr lang="it-IT" sz="2400" dirty="0"/>
              <a:t>UNIVERSITA DI BOLOGNA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6FF2399-DF92-4527-80C6-15E56410227A}"/>
              </a:ext>
            </a:extLst>
          </p:cNvPr>
          <p:cNvSpPr txBox="1"/>
          <p:nvPr/>
        </p:nvSpPr>
        <p:spPr>
          <a:xfrm>
            <a:off x="3467101" y="959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Laurea in Ingegneria Elettronica e delle Telecomunicazioni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E29CE9-2C6D-43C6-B9C1-CB4992359ED4}"/>
              </a:ext>
            </a:extLst>
          </p:cNvPr>
          <p:cNvSpPr txBox="1"/>
          <p:nvPr/>
        </p:nvSpPr>
        <p:spPr>
          <a:xfrm>
            <a:off x="2825749" y="1328873"/>
            <a:ext cx="65405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b="1" dirty="0"/>
              <a:t>Gestione di messaggi MQTT multi-</a:t>
            </a:r>
            <a:r>
              <a:rPr lang="it-IT" sz="3600" b="1" dirty="0" err="1"/>
              <a:t>topic</a:t>
            </a:r>
            <a:r>
              <a:rPr lang="it-IT" sz="3600" b="1" dirty="0"/>
              <a:t> </a:t>
            </a:r>
          </a:p>
          <a:p>
            <a:pPr algn="ctr"/>
            <a:r>
              <a:rPr lang="it-IT" sz="3600" b="1" dirty="0"/>
              <a:t>per applicazioni smart-city con dispositivi </a:t>
            </a:r>
            <a:r>
              <a:rPr lang="it-IT" sz="3600" b="1" dirty="0" err="1"/>
              <a:t>Raspberry</a:t>
            </a:r>
            <a:endParaRPr lang="it-IT" sz="3600" b="1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240A4A1-105D-4EC0-B3C1-A20316F86025}"/>
              </a:ext>
            </a:extLst>
          </p:cNvPr>
          <p:cNvSpPr txBox="1"/>
          <p:nvPr/>
        </p:nvSpPr>
        <p:spPr>
          <a:xfrm>
            <a:off x="3047999" y="35822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Tesi in </a:t>
            </a:r>
          </a:p>
          <a:p>
            <a:pPr algn="ctr"/>
            <a:r>
              <a:rPr lang="it-IT" dirty="0"/>
              <a:t>Software per le Telecomunicazioni e Laboratorio T-1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8CB8180-A23C-4AA3-A59B-E9291F5232DC}"/>
              </a:ext>
            </a:extLst>
          </p:cNvPr>
          <p:cNvSpPr txBox="1"/>
          <p:nvPr/>
        </p:nvSpPr>
        <p:spPr>
          <a:xfrm>
            <a:off x="2089151" y="4228567"/>
            <a:ext cx="2755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Studente: </a:t>
            </a:r>
          </a:p>
          <a:p>
            <a:pPr algn="ctr"/>
            <a:r>
              <a:rPr lang="it-IT" sz="2400" b="1" dirty="0"/>
              <a:t>Andrea Castronovo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AE431DC-F987-467D-AD4C-46363733143D}"/>
              </a:ext>
            </a:extLst>
          </p:cNvPr>
          <p:cNvSpPr txBox="1"/>
          <p:nvPr/>
        </p:nvSpPr>
        <p:spPr>
          <a:xfrm>
            <a:off x="6263529" y="4228567"/>
            <a:ext cx="46690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Relatore: </a:t>
            </a:r>
          </a:p>
          <a:p>
            <a:pPr algn="ctr"/>
            <a:r>
              <a:rPr lang="it-IT" sz="2400" b="1" dirty="0"/>
              <a:t>Chiar.mo Prof. Daniele Tarchi </a:t>
            </a:r>
          </a:p>
          <a:p>
            <a:pPr algn="ctr"/>
            <a:endParaRPr lang="it-IT" sz="2000" b="1" dirty="0"/>
          </a:p>
          <a:p>
            <a:pPr algn="ctr"/>
            <a:r>
              <a:rPr lang="it-IT" sz="2000" dirty="0"/>
              <a:t>Correlatore: </a:t>
            </a:r>
          </a:p>
          <a:p>
            <a:pPr algn="ctr"/>
            <a:r>
              <a:rPr lang="it-IT" sz="2400" b="1" dirty="0"/>
              <a:t>Chiar.ma Prof.ssa Carla Raffaelli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3626542" y="143532"/>
            <a:ext cx="4938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CONCLUSIONI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338472" y="-75583"/>
            <a:ext cx="739228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211472" y="24094"/>
            <a:ext cx="918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8059D5-3254-44EA-82C5-190D44316E31}"/>
              </a:ext>
            </a:extLst>
          </p:cNvPr>
          <p:cNvSpPr txBox="1"/>
          <p:nvPr/>
        </p:nvSpPr>
        <p:spPr>
          <a:xfrm>
            <a:off x="1439136" y="1758843"/>
            <a:ext cx="93617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Risultati ottenuti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Implementazione di un’architettura pub/sub scalabile per le smart-cities.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Realizzazione client-publisher con semplice applicazione Android.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Realizzazione client-</a:t>
            </a:r>
            <a:r>
              <a:rPr lang="it-IT" sz="2400" dirty="0" err="1"/>
              <a:t>subscriber</a:t>
            </a:r>
            <a:r>
              <a:rPr lang="it-IT" sz="2400" dirty="0"/>
              <a:t> all’interno del broker.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/>
          </a:p>
          <a:p>
            <a:r>
              <a:rPr lang="it-IT" sz="2400" b="1" dirty="0"/>
              <a:t>Possibili sviluppi futuri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/>
              <a:t>Implementazione client-</a:t>
            </a:r>
            <a:r>
              <a:rPr lang="it-IT" sz="2400" dirty="0" err="1"/>
              <a:t>subscriber</a:t>
            </a:r>
            <a:r>
              <a:rPr lang="it-IT" sz="2400" dirty="0"/>
              <a:t> all’interno dell’applicazione stessa.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/>
              <a:t>Acquisizione dei sensori non presenti da Internet tramite la posizione.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dirty="0"/>
              <a:t>Realizzazione soglia </a:t>
            </a:r>
            <a:r>
              <a:rPr lang="it-IT" sz="2400" dirty="0" err="1"/>
              <a:t>SoS</a:t>
            </a:r>
            <a:r>
              <a:rPr lang="it-IT" sz="2400" dirty="0"/>
              <a:t> tramite accelerometro e giroscopio.</a:t>
            </a:r>
          </a:p>
        </p:txBody>
      </p:sp>
    </p:spTree>
    <p:extLst>
      <p:ext uri="{BB962C8B-B14F-4D97-AF65-F5344CB8AC3E}">
        <p14:creationId xmlns:p14="http://schemas.microsoft.com/office/powerpoint/2010/main" val="85365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3626542" y="2705725"/>
            <a:ext cx="493891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b="1" dirty="0"/>
              <a:t>GRAZIE PER </a:t>
            </a:r>
          </a:p>
          <a:p>
            <a:pPr algn="ctr"/>
            <a:r>
              <a:rPr lang="it-IT" sz="4400" b="1" dirty="0"/>
              <a:t>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5867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2849177" y="200798"/>
            <a:ext cx="6541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SCENARIO APPLICATIVO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43BF14-9795-491E-8DC3-C5E751AB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71" y="1300187"/>
            <a:ext cx="3583126" cy="188254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9096EA8-BC26-4146-94FF-9DA98216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50" y="1980700"/>
            <a:ext cx="3290694" cy="289659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E4EE6DA-B42E-4334-9485-34BFD2BA9DC0}"/>
              </a:ext>
            </a:extLst>
          </p:cNvPr>
          <p:cNvSpPr txBox="1"/>
          <p:nvPr/>
        </p:nvSpPr>
        <p:spPr>
          <a:xfrm>
            <a:off x="538602" y="1300187"/>
            <a:ext cx="576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Smart city</a:t>
            </a:r>
            <a:r>
              <a:rPr lang="it-IT" sz="2400" dirty="0"/>
              <a:t>: città dove grazie all’innovazione tecnologica le infrastrutture e il capitale dei cittadini vengono interconnessi.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24D3CF7-0F7F-4107-BF18-8DAA26AF220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20001" y="2500516"/>
            <a:ext cx="0" cy="928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EF87F56-8DC8-46B2-BE99-32C569A2A102}"/>
              </a:ext>
            </a:extLst>
          </p:cNvPr>
          <p:cNvSpPr txBox="1"/>
          <p:nvPr/>
        </p:nvSpPr>
        <p:spPr>
          <a:xfrm>
            <a:off x="588592" y="3428999"/>
            <a:ext cx="817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Internet of </a:t>
            </a:r>
            <a:r>
              <a:rPr lang="it-IT" sz="2400" b="1" dirty="0" err="1"/>
              <a:t>Things</a:t>
            </a:r>
            <a:r>
              <a:rPr lang="it-IT" sz="2400" dirty="0"/>
              <a:t>: tecnologia abilitante in grado di supportare la trasformazione delle città, «Internet delle cose» per interconnettere gli oggetti fra loro.</a:t>
            </a:r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822A1653-464E-477C-9DA2-EFC1C79DE064}"/>
              </a:ext>
            </a:extLst>
          </p:cNvPr>
          <p:cNvCxnSpPr>
            <a:cxnSpLocks/>
          </p:cNvCxnSpPr>
          <p:nvPr/>
        </p:nvCxnSpPr>
        <p:spPr>
          <a:xfrm>
            <a:off x="3420001" y="4629328"/>
            <a:ext cx="919770" cy="713757"/>
          </a:xfrm>
          <a:prstGeom prst="bentConnector3">
            <a:avLst>
              <a:gd name="adj1" fmla="val -4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AAC4BE6-E3B0-4032-AD21-719C518A8CA8}"/>
              </a:ext>
            </a:extLst>
          </p:cNvPr>
          <p:cNvSpPr txBox="1"/>
          <p:nvPr/>
        </p:nvSpPr>
        <p:spPr>
          <a:xfrm>
            <a:off x="4674363" y="4927586"/>
            <a:ext cx="6406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ighlight>
                  <a:srgbClr val="808080"/>
                </a:highlight>
              </a:rPr>
              <a:t>Esiste un protocollo affidabile in grado di gestire efficientemente l’intera architettura IoT ?</a:t>
            </a:r>
          </a:p>
        </p:txBody>
      </p:sp>
    </p:spTree>
    <p:extLst>
      <p:ext uri="{BB962C8B-B14F-4D97-AF65-F5344CB8AC3E}">
        <p14:creationId xmlns:p14="http://schemas.microsoft.com/office/powerpoint/2010/main" val="60775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2858372" y="123109"/>
            <a:ext cx="6541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PUBLISH/SUBSCRIBE: MQTT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6509959-A604-4F36-BD7E-56DE41D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903" y="2010389"/>
            <a:ext cx="5702044" cy="2913228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C4AB6B16-8E19-4E87-AA33-B9116386F76A}"/>
              </a:ext>
            </a:extLst>
          </p:cNvPr>
          <p:cNvSpPr/>
          <p:nvPr/>
        </p:nvSpPr>
        <p:spPr>
          <a:xfrm>
            <a:off x="6131701" y="3356554"/>
            <a:ext cx="61912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09924BC-E1B0-444F-A575-EAE3611DCCD1}"/>
              </a:ext>
            </a:extLst>
          </p:cNvPr>
          <p:cNvSpPr/>
          <p:nvPr/>
        </p:nvSpPr>
        <p:spPr>
          <a:xfrm>
            <a:off x="6129196" y="3978110"/>
            <a:ext cx="61912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129BACA-2112-48D0-A66E-163766E8EC72}"/>
              </a:ext>
            </a:extLst>
          </p:cNvPr>
          <p:cNvSpPr/>
          <p:nvPr/>
        </p:nvSpPr>
        <p:spPr>
          <a:xfrm>
            <a:off x="6129196" y="3667332"/>
            <a:ext cx="61912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ABBB5FC-E09A-4D4A-A0F8-569B9AF60F6A}"/>
              </a:ext>
            </a:extLst>
          </p:cNvPr>
          <p:cNvSpPr/>
          <p:nvPr/>
        </p:nvSpPr>
        <p:spPr>
          <a:xfrm>
            <a:off x="10871938" y="2892402"/>
            <a:ext cx="61912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81DF299-F94C-44B0-BBEB-2E5A57437EF0}"/>
              </a:ext>
            </a:extLst>
          </p:cNvPr>
          <p:cNvSpPr/>
          <p:nvPr/>
        </p:nvSpPr>
        <p:spPr>
          <a:xfrm>
            <a:off x="10871938" y="3504204"/>
            <a:ext cx="61912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7D948EF-1EB6-4691-825B-5529936FB77D}"/>
              </a:ext>
            </a:extLst>
          </p:cNvPr>
          <p:cNvSpPr/>
          <p:nvPr/>
        </p:nvSpPr>
        <p:spPr>
          <a:xfrm>
            <a:off x="10870249" y="3198303"/>
            <a:ext cx="61912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DEDFEF6-4464-4FAB-AED5-8D347CF3E49F}"/>
              </a:ext>
            </a:extLst>
          </p:cNvPr>
          <p:cNvCxnSpPr>
            <a:cxnSpLocks/>
          </p:cNvCxnSpPr>
          <p:nvPr/>
        </p:nvCxnSpPr>
        <p:spPr>
          <a:xfrm>
            <a:off x="6518810" y="2480119"/>
            <a:ext cx="1332706" cy="70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51F9FBC-0410-44B6-BD37-B7F78534AE75}"/>
              </a:ext>
            </a:extLst>
          </p:cNvPr>
          <p:cNvCxnSpPr>
            <a:cxnSpLocks/>
          </p:cNvCxnSpPr>
          <p:nvPr/>
        </p:nvCxnSpPr>
        <p:spPr>
          <a:xfrm>
            <a:off x="6421877" y="3171876"/>
            <a:ext cx="1429639" cy="8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A55AA56-3DCE-4953-9DD0-9D0D54AD774D}"/>
              </a:ext>
            </a:extLst>
          </p:cNvPr>
          <p:cNvCxnSpPr>
            <a:cxnSpLocks/>
          </p:cNvCxnSpPr>
          <p:nvPr/>
        </p:nvCxnSpPr>
        <p:spPr>
          <a:xfrm flipV="1">
            <a:off x="6331580" y="3338290"/>
            <a:ext cx="1519936" cy="88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EF325D1-366B-45B8-8A3E-1644D89DB3AB}"/>
              </a:ext>
            </a:extLst>
          </p:cNvPr>
          <p:cNvSpPr txBox="1"/>
          <p:nvPr/>
        </p:nvSpPr>
        <p:spPr>
          <a:xfrm rot="1679593">
            <a:off x="6652529" y="2499966"/>
            <a:ext cx="68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Publish</a:t>
            </a:r>
            <a:endParaRPr lang="it-IT" sz="10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DDACDD-7DF4-4490-96CB-3DD3C678BCE7}"/>
              </a:ext>
            </a:extLst>
          </p:cNvPr>
          <p:cNvSpPr txBox="1"/>
          <p:nvPr/>
        </p:nvSpPr>
        <p:spPr>
          <a:xfrm rot="260660">
            <a:off x="6643261" y="2999816"/>
            <a:ext cx="589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Publish</a:t>
            </a:r>
            <a:endParaRPr lang="it-IT" sz="10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8F3E6DD-042A-4073-A896-3985E404E049}"/>
              </a:ext>
            </a:extLst>
          </p:cNvPr>
          <p:cNvSpPr txBox="1"/>
          <p:nvPr/>
        </p:nvSpPr>
        <p:spPr>
          <a:xfrm rot="19604460">
            <a:off x="6651285" y="3618250"/>
            <a:ext cx="686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Publish</a:t>
            </a:r>
            <a:endParaRPr lang="it-IT" sz="9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AD1FE47-D76C-4DAD-8CA8-EA27DC804856}"/>
              </a:ext>
            </a:extLst>
          </p:cNvPr>
          <p:cNvSpPr txBox="1"/>
          <p:nvPr/>
        </p:nvSpPr>
        <p:spPr>
          <a:xfrm>
            <a:off x="6129777" y="4662006"/>
            <a:ext cx="839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Publishers</a:t>
            </a:r>
            <a:endParaRPr lang="it-IT" sz="900" b="1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0615839-9E1C-4CFA-AA9D-DFF39F427EA1}"/>
              </a:ext>
            </a:extLst>
          </p:cNvPr>
          <p:cNvSpPr txBox="1"/>
          <p:nvPr/>
        </p:nvSpPr>
        <p:spPr>
          <a:xfrm>
            <a:off x="10192190" y="4662006"/>
            <a:ext cx="89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err="1"/>
              <a:t>Subscribers</a:t>
            </a:r>
            <a:endParaRPr lang="it-IT" sz="900" b="1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A28D85D-13ED-487C-AAEE-CF59908F2288}"/>
              </a:ext>
            </a:extLst>
          </p:cNvPr>
          <p:cNvSpPr txBox="1"/>
          <p:nvPr/>
        </p:nvSpPr>
        <p:spPr>
          <a:xfrm>
            <a:off x="8249156" y="4452247"/>
            <a:ext cx="597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Broker</a:t>
            </a:r>
            <a:endParaRPr lang="it-IT" sz="900" b="1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E41DF0E-EDE5-4CCA-A1C4-0EE4ACC8F4BE}"/>
              </a:ext>
            </a:extLst>
          </p:cNvPr>
          <p:cNvSpPr txBox="1"/>
          <p:nvPr/>
        </p:nvSpPr>
        <p:spPr>
          <a:xfrm>
            <a:off x="8180929" y="3544188"/>
            <a:ext cx="597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Topics</a:t>
            </a:r>
            <a:endParaRPr lang="it-IT" sz="900" dirty="0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2CA0420-1F0D-4C9F-A67B-92898E8AA862}"/>
              </a:ext>
            </a:extLst>
          </p:cNvPr>
          <p:cNvCxnSpPr>
            <a:cxnSpLocks/>
          </p:cNvCxnSpPr>
          <p:nvPr/>
        </p:nvCxnSpPr>
        <p:spPr>
          <a:xfrm flipV="1">
            <a:off x="9382358" y="2765202"/>
            <a:ext cx="1021106" cy="41357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DAFDB1C-C811-4D58-9B23-76C45C3E2E4E}"/>
              </a:ext>
            </a:extLst>
          </p:cNvPr>
          <p:cNvCxnSpPr>
            <a:cxnSpLocks/>
          </p:cNvCxnSpPr>
          <p:nvPr/>
        </p:nvCxnSpPr>
        <p:spPr>
          <a:xfrm>
            <a:off x="9382358" y="3461848"/>
            <a:ext cx="1249349" cy="548919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54648C9-9248-41DE-8430-A23D87C28E3E}"/>
              </a:ext>
            </a:extLst>
          </p:cNvPr>
          <p:cNvSpPr txBox="1"/>
          <p:nvPr/>
        </p:nvSpPr>
        <p:spPr>
          <a:xfrm rot="1529092">
            <a:off x="9722556" y="3544188"/>
            <a:ext cx="698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Subscribe</a:t>
            </a:r>
            <a:endParaRPr lang="it-IT" sz="9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7852271-42B2-426F-AA42-0950675BD201}"/>
              </a:ext>
            </a:extLst>
          </p:cNvPr>
          <p:cNvSpPr txBox="1"/>
          <p:nvPr/>
        </p:nvSpPr>
        <p:spPr>
          <a:xfrm rot="20222342">
            <a:off x="9657926" y="2701153"/>
            <a:ext cx="698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Subscribe</a:t>
            </a:r>
            <a:endParaRPr lang="it-IT" sz="900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9F63C839-5728-45EC-A993-6EBA5A35D400}"/>
              </a:ext>
            </a:extLst>
          </p:cNvPr>
          <p:cNvSpPr txBox="1"/>
          <p:nvPr/>
        </p:nvSpPr>
        <p:spPr>
          <a:xfrm>
            <a:off x="590090" y="1426712"/>
            <a:ext cx="4633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Protocollo </a:t>
            </a:r>
            <a:r>
              <a:rPr lang="it-IT" sz="2400" b="1" dirty="0"/>
              <a:t>TCP/IP </a:t>
            </a:r>
            <a:r>
              <a:rPr lang="it-IT" sz="2400" dirty="0"/>
              <a:t>basato su paradigma </a:t>
            </a:r>
            <a:r>
              <a:rPr lang="it-IT" sz="2400" dirty="0" err="1"/>
              <a:t>publish</a:t>
            </a:r>
            <a:r>
              <a:rPr lang="it-IT" sz="2400" dirty="0"/>
              <a:t>/</a:t>
            </a:r>
            <a:r>
              <a:rPr lang="it-IT" sz="2400" dirty="0" err="1"/>
              <a:t>subscribe</a:t>
            </a:r>
            <a:r>
              <a:rPr lang="it-IT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Asincronia, disaccoppiamento spaziale e temporale.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Fattibile, affidabile e leggero per connessioni con bande limitate.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Pubblicazione di messaggi sotto definizione di argomento: </a:t>
            </a:r>
            <a:r>
              <a:rPr lang="it-IT" sz="2400" b="1" dirty="0" err="1"/>
              <a:t>topic</a:t>
            </a:r>
            <a:r>
              <a:rPr lang="it-IT" sz="2400" b="1" dirty="0"/>
              <a:t>.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Tre flag di definizione della qualità (</a:t>
            </a:r>
            <a:r>
              <a:rPr lang="it-IT" sz="2400" b="1" dirty="0" err="1"/>
              <a:t>QoS</a:t>
            </a:r>
            <a:r>
              <a:rPr lang="it-IT" sz="2400" dirty="0"/>
              <a:t>) utile alla garanzia del recapito del messaggio.</a:t>
            </a:r>
          </a:p>
        </p:txBody>
      </p:sp>
    </p:spTree>
    <p:extLst>
      <p:ext uri="{BB962C8B-B14F-4D97-AF65-F5344CB8AC3E}">
        <p14:creationId xmlns:p14="http://schemas.microsoft.com/office/powerpoint/2010/main" val="15731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4368973" y="123109"/>
            <a:ext cx="3454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OBBIETTIVI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C8324D-4AFB-4DB3-8425-126373579076}"/>
              </a:ext>
            </a:extLst>
          </p:cNvPr>
          <p:cNvSpPr txBox="1"/>
          <p:nvPr/>
        </p:nvSpPr>
        <p:spPr>
          <a:xfrm>
            <a:off x="1746965" y="1391223"/>
            <a:ext cx="8698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Realizzazione di un’architettura </a:t>
            </a:r>
            <a:r>
              <a:rPr lang="it-IT" sz="2400" b="1" dirty="0" err="1"/>
              <a:t>Publish</a:t>
            </a:r>
            <a:r>
              <a:rPr lang="it-IT" sz="2400" b="1" dirty="0"/>
              <a:t>/</a:t>
            </a:r>
            <a:r>
              <a:rPr lang="it-IT" sz="2400" b="1" dirty="0" err="1"/>
              <a:t>Subscribe</a:t>
            </a:r>
            <a:r>
              <a:rPr lang="it-IT" sz="2400" b="1" dirty="0"/>
              <a:t> </a:t>
            </a:r>
            <a:r>
              <a:rPr lang="it-IT" sz="2400" dirty="0"/>
              <a:t>per applicazioni </a:t>
            </a:r>
            <a:r>
              <a:rPr lang="it-IT" sz="2400" b="1" dirty="0"/>
              <a:t>IoT</a:t>
            </a:r>
            <a:r>
              <a:rPr lang="it-IT" sz="2400" dirty="0"/>
              <a:t> con gestione dei messaggi tramite protocollo </a:t>
            </a:r>
            <a:r>
              <a:rPr lang="it-IT" sz="2400" b="1" dirty="0"/>
              <a:t>MQTT</a:t>
            </a:r>
            <a:r>
              <a:rPr lang="it-IT" sz="2400" dirty="0"/>
              <a:t>: 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5AF80D-B9F8-4C9E-8166-0477F5002F51}"/>
              </a:ext>
            </a:extLst>
          </p:cNvPr>
          <p:cNvSpPr txBox="1"/>
          <p:nvPr/>
        </p:nvSpPr>
        <p:spPr>
          <a:xfrm>
            <a:off x="1598911" y="2704733"/>
            <a:ext cx="90421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Acquisizione dati dai sensori presenti sul dispositivo Android.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Passaggio fra le diverse activity dei valori letti.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Invio delle letture al broker tramite protocollo </a:t>
            </a:r>
            <a:r>
              <a:rPr lang="it-IT" sz="2400" b="1" dirty="0"/>
              <a:t>MQTT</a:t>
            </a:r>
            <a:r>
              <a:rPr lang="it-IT" sz="2400" dirty="0"/>
              <a:t> con pubblicazione di molteplici </a:t>
            </a:r>
            <a:r>
              <a:rPr lang="it-IT" sz="2400" b="1" dirty="0" err="1"/>
              <a:t>topic</a:t>
            </a:r>
            <a:r>
              <a:rPr lang="it-IT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Implementazione di </a:t>
            </a:r>
            <a:r>
              <a:rPr lang="it-IT" sz="2400" b="1" dirty="0"/>
              <a:t>MQTT</a:t>
            </a:r>
            <a:r>
              <a:rPr lang="it-IT" sz="2400" dirty="0"/>
              <a:t> all’interno del nodo centrale (</a:t>
            </a:r>
            <a:r>
              <a:rPr lang="it-IT" sz="2400" b="1" dirty="0" err="1"/>
              <a:t>Raspberry</a:t>
            </a:r>
            <a:r>
              <a:rPr lang="it-IT" sz="2400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/>
              <a:t>Visualizzazione dei messaggi tramite iscrizione ai </a:t>
            </a:r>
            <a:r>
              <a:rPr lang="it-IT" sz="2400" b="1" dirty="0" err="1"/>
              <a:t>topic</a:t>
            </a:r>
            <a:r>
              <a:rPr lang="it-IT" sz="2400" dirty="0"/>
              <a:t> con diverse possibili configurazioni.</a:t>
            </a:r>
          </a:p>
        </p:txBody>
      </p:sp>
    </p:spTree>
    <p:extLst>
      <p:ext uri="{BB962C8B-B14F-4D97-AF65-F5344CB8AC3E}">
        <p14:creationId xmlns:p14="http://schemas.microsoft.com/office/powerpoint/2010/main" val="42608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3650543" y="123109"/>
            <a:ext cx="4938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ARCHITETTURA della RETE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511712C-C0B6-431D-B2C8-994169C6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81" y="788242"/>
            <a:ext cx="8089857" cy="555738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B6855C-4417-420C-A5C7-8405FC4CA0CE}"/>
              </a:ext>
            </a:extLst>
          </p:cNvPr>
          <p:cNvSpPr txBox="1"/>
          <p:nvPr/>
        </p:nvSpPr>
        <p:spPr>
          <a:xfrm>
            <a:off x="0" y="1720840"/>
            <a:ext cx="5400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Tecnologie Utilizzate:</a:t>
            </a:r>
          </a:p>
          <a:p>
            <a:pPr algn="ctr"/>
            <a:endParaRPr lang="it-IT" sz="2400" dirty="0"/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it-IT" sz="2400" b="1" dirty="0"/>
              <a:t>Android: </a:t>
            </a:r>
            <a:r>
              <a:rPr lang="it-IT" sz="2400" dirty="0"/>
              <a:t>consente l’acquisizione</a:t>
            </a:r>
            <a:br>
              <a:rPr lang="it-IT" sz="2400" dirty="0"/>
            </a:br>
            <a:r>
              <a:rPr lang="it-IT" sz="2400" dirty="0"/>
              <a:t> e la stampa dei vari sensori.</a:t>
            </a:r>
            <a:r>
              <a:rPr lang="it-IT" sz="2400" b="1" dirty="0"/>
              <a:t> 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it-IT" sz="2400" b="1" dirty="0" err="1"/>
              <a:t>Raspberry</a:t>
            </a:r>
            <a:r>
              <a:rPr lang="it-IT" sz="2400" b="1" dirty="0"/>
              <a:t>: </a:t>
            </a:r>
            <a:r>
              <a:rPr lang="it-IT" sz="2400" dirty="0"/>
              <a:t>nodo centrale dell’intera architettura, consente la recezione e gestione dei messaggi.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it-IT" sz="2400" b="1" dirty="0"/>
              <a:t>MQTT:</a:t>
            </a:r>
            <a:r>
              <a:rPr lang="it-IT" sz="2400" dirty="0"/>
              <a:t> protocollo utile all’invio dei messaggi rispettando i criteri dell’IoT (affidabilità, leggerezza e attuabilità).</a:t>
            </a:r>
          </a:p>
        </p:txBody>
      </p:sp>
      <p:pic>
        <p:nvPicPr>
          <p:cNvPr id="13" name="Immagine 12" descr="Immagine che contiene testo, elettronico, computer, schermo&#10;&#10;Descrizione generata automaticamente">
            <a:extLst>
              <a:ext uri="{FF2B5EF4-FFF2-40B4-BE49-F238E27FC236}">
                <a16:creationId xmlns:a16="http://schemas.microsoft.com/office/drawing/2014/main" id="{A4EF5C52-092F-4FF2-9ED3-A448E6F15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9" t="-781" r="46468" b="6597"/>
          <a:stretch/>
        </p:blipFill>
        <p:spPr>
          <a:xfrm>
            <a:off x="10669509" y="1445708"/>
            <a:ext cx="404889" cy="823321"/>
          </a:xfrm>
          <a:prstGeom prst="rect">
            <a:avLst/>
          </a:prstGeom>
        </p:spPr>
      </p:pic>
      <p:pic>
        <p:nvPicPr>
          <p:cNvPr id="16" name="Immagine 15" descr="Immagine che contiene testo, monitor, computer, elettronico&#10;&#10;Descrizione generata automaticamente">
            <a:extLst>
              <a:ext uri="{FF2B5EF4-FFF2-40B4-BE49-F238E27FC236}">
                <a16:creationId xmlns:a16="http://schemas.microsoft.com/office/drawing/2014/main" id="{510914F2-C19E-42D5-B624-4D1DC39B9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725" y="5593369"/>
            <a:ext cx="1168456" cy="970388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C7B1F2A-A7E7-491A-80FE-B5A407EA3EC4}"/>
              </a:ext>
            </a:extLst>
          </p:cNvPr>
          <p:cNvCxnSpPr>
            <a:cxnSpLocks/>
          </p:cNvCxnSpPr>
          <p:nvPr/>
        </p:nvCxnSpPr>
        <p:spPr>
          <a:xfrm>
            <a:off x="10871954" y="5071274"/>
            <a:ext cx="0" cy="5863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464820A-3EAE-475D-A06E-6C1C3E667E07}"/>
              </a:ext>
            </a:extLst>
          </p:cNvPr>
          <p:cNvCxnSpPr>
            <a:cxnSpLocks/>
          </p:cNvCxnSpPr>
          <p:nvPr/>
        </p:nvCxnSpPr>
        <p:spPr>
          <a:xfrm>
            <a:off x="10871954" y="2250503"/>
            <a:ext cx="0" cy="5863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>
            <a:extLst>
              <a:ext uri="{FF2B5EF4-FFF2-40B4-BE49-F238E27FC236}">
                <a16:creationId xmlns:a16="http://schemas.microsoft.com/office/drawing/2014/main" id="{3111A3AC-7F78-4C02-945F-754267B05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45" t="55998" r="41875" b="39589"/>
          <a:stretch/>
        </p:blipFill>
        <p:spPr>
          <a:xfrm>
            <a:off x="10806876" y="5312519"/>
            <a:ext cx="130156" cy="124129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087AD2C0-24A3-433F-8118-2A099F948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45" t="55998" r="41875" b="39589"/>
          <a:stretch/>
        </p:blipFill>
        <p:spPr>
          <a:xfrm>
            <a:off x="10806876" y="2481632"/>
            <a:ext cx="130156" cy="1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1B49385-26C5-4D0B-A0F9-2817CE2AED5D}"/>
              </a:ext>
            </a:extLst>
          </p:cNvPr>
          <p:cNvSpPr txBox="1"/>
          <p:nvPr/>
        </p:nvSpPr>
        <p:spPr>
          <a:xfrm>
            <a:off x="2967353" y="127154"/>
            <a:ext cx="6254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ANDROID: Acquisizione e stampa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7578AA-96D9-4690-AF4E-D2DE8E70B95F}"/>
              </a:ext>
            </a:extLst>
          </p:cNvPr>
          <p:cNvSpPr txBox="1"/>
          <p:nvPr/>
        </p:nvSpPr>
        <p:spPr>
          <a:xfrm>
            <a:off x="4570685" y="5671354"/>
            <a:ext cx="304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*Funzionamento su Samsung Galaxy S20 FE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C5989B7-F893-4C44-97F0-4F265FD49A6F}"/>
              </a:ext>
            </a:extLst>
          </p:cNvPr>
          <p:cNvSpPr txBox="1"/>
          <p:nvPr/>
        </p:nvSpPr>
        <p:spPr>
          <a:xfrm>
            <a:off x="525737" y="1007549"/>
            <a:ext cx="111885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200" b="1" dirty="0"/>
              <a:t>Android Sensor Framework </a:t>
            </a:r>
            <a:r>
              <a:rPr lang="it-IT" sz="2200" dirty="0"/>
              <a:t>(Sensor Manager, Sensor </a:t>
            </a:r>
            <a:r>
              <a:rPr lang="it-IT" sz="2200" dirty="0" err="1"/>
              <a:t>Evenet</a:t>
            </a:r>
            <a:r>
              <a:rPr lang="it-IT" sz="2200" dirty="0"/>
              <a:t> </a:t>
            </a:r>
            <a:r>
              <a:rPr lang="it-IT" sz="2200" dirty="0" err="1"/>
              <a:t>Listener</a:t>
            </a:r>
            <a:r>
              <a:rPr lang="it-IT" sz="2200" dirty="0"/>
              <a:t>, Sensor):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it-IT" sz="2200" dirty="0"/>
              <a:t>Interrogazione sulla presenza del sensore.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it-IT" sz="2200" dirty="0"/>
              <a:t>Avvio del </a:t>
            </a:r>
            <a:r>
              <a:rPr lang="it-IT" sz="2200" i="1" dirty="0"/>
              <a:t>.</a:t>
            </a:r>
            <a:r>
              <a:rPr lang="it-IT" sz="2200" i="1" dirty="0" err="1"/>
              <a:t>registerListener</a:t>
            </a:r>
            <a:r>
              <a:rPr lang="it-IT" sz="2200" i="1" dirty="0"/>
              <a:t>()</a:t>
            </a:r>
            <a:r>
              <a:rPr lang="it-IT" sz="2200" dirty="0"/>
              <a:t> per l’ascolto di eventi.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it-IT" sz="2200" dirty="0"/>
              <a:t>Acquisizione variazione dei sensori nell’ </a:t>
            </a:r>
            <a:r>
              <a:rPr lang="it-IT" sz="2200" i="1" dirty="0" err="1"/>
              <a:t>onSensorChanged</a:t>
            </a:r>
            <a:r>
              <a:rPr lang="it-IT" sz="2200" i="1" dirty="0"/>
              <a:t>().</a:t>
            </a:r>
          </a:p>
          <a:p>
            <a:pPr algn="ctr"/>
            <a:endParaRPr lang="it-IT" sz="24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862D3E0-011D-4975-8052-26591BC3F773}"/>
              </a:ext>
            </a:extLst>
          </p:cNvPr>
          <p:cNvSpPr txBox="1"/>
          <p:nvPr/>
        </p:nvSpPr>
        <p:spPr>
          <a:xfrm>
            <a:off x="203748" y="4124840"/>
            <a:ext cx="40894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200" u="sng" dirty="0"/>
              <a:t>Contapassi</a:t>
            </a:r>
            <a:r>
              <a:rPr lang="it-IT" sz="2200" dirty="0"/>
              <a:t>, acquisizione e aggiornamento continuo del </a:t>
            </a:r>
          </a:p>
          <a:p>
            <a:pPr algn="ctr"/>
            <a:r>
              <a:rPr lang="it-IT" sz="2200" dirty="0"/>
              <a:t>valore anche con app in pausa.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2F06165-E59E-4A34-805F-6A8D15B289B0}"/>
              </a:ext>
            </a:extLst>
          </p:cNvPr>
          <p:cNvSpPr txBox="1"/>
          <p:nvPr/>
        </p:nvSpPr>
        <p:spPr>
          <a:xfrm>
            <a:off x="4293168" y="4100350"/>
            <a:ext cx="37310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200" u="sng" dirty="0"/>
              <a:t>Posizione</a:t>
            </a:r>
            <a:r>
              <a:rPr lang="it-IT" sz="2200" dirty="0"/>
              <a:t>, richiesta permessi e successiva acquisizione;</a:t>
            </a:r>
          </a:p>
          <a:p>
            <a:pPr algn="ctr"/>
            <a:r>
              <a:rPr lang="it-IT" sz="2200" dirty="0"/>
              <a:t>comprende l’</a:t>
            </a:r>
            <a:r>
              <a:rPr lang="it-IT" sz="2200" u="sng" dirty="0"/>
              <a:t>altitudine</a:t>
            </a:r>
            <a:r>
              <a:rPr lang="it-IT" sz="2200" dirty="0"/>
              <a:t>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E2D762E-E35F-4DBF-BA94-E33D0AD62D61}"/>
              </a:ext>
            </a:extLst>
          </p:cNvPr>
          <p:cNvSpPr txBox="1"/>
          <p:nvPr/>
        </p:nvSpPr>
        <p:spPr>
          <a:xfrm>
            <a:off x="8156257" y="4726088"/>
            <a:ext cx="37310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200" u="sng" dirty="0"/>
              <a:t>Temp.</a:t>
            </a:r>
            <a:r>
              <a:rPr lang="it-IT" sz="2200" dirty="0"/>
              <a:t>, </a:t>
            </a:r>
            <a:r>
              <a:rPr lang="it-IT" sz="2200" u="sng" dirty="0"/>
              <a:t>Press.</a:t>
            </a:r>
            <a:r>
              <a:rPr lang="it-IT" sz="2200" dirty="0"/>
              <a:t>, </a:t>
            </a:r>
            <a:r>
              <a:rPr lang="it-IT" sz="2200" u="sng" dirty="0"/>
              <a:t>Umidità</a:t>
            </a:r>
            <a:r>
              <a:rPr lang="it-IT" sz="2200" dirty="0"/>
              <a:t>, acquisizione mutuamente esclusiva con sensori esterni.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CACBAEE-F7C4-417E-A11F-0BB48101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75" y="2614491"/>
            <a:ext cx="1305226" cy="10800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250942E-E73B-45BC-9D8B-5586EBEE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85" y="2614491"/>
            <a:ext cx="1457239" cy="1080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FDD636E-A0B7-4E24-86BF-4464360B3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756" y="2614491"/>
            <a:ext cx="1333496" cy="108000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310C7EA-A5F2-4114-98AC-0B970DD69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006" y="2614491"/>
            <a:ext cx="1485763" cy="10800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08B58598-EA5F-47C6-B0C0-80F60C709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381" y="2614491"/>
            <a:ext cx="1545882" cy="10800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35E534D-75F2-42BC-A40C-D991FCA2B4F0}"/>
              </a:ext>
            </a:extLst>
          </p:cNvPr>
          <p:cNvSpPr txBox="1"/>
          <p:nvPr/>
        </p:nvSpPr>
        <p:spPr>
          <a:xfrm>
            <a:off x="756503" y="2503978"/>
            <a:ext cx="914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*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16F7FD7-592B-4A3C-8956-676188A1A10C}"/>
              </a:ext>
            </a:extLst>
          </p:cNvPr>
          <p:cNvSpPr txBox="1"/>
          <p:nvPr/>
        </p:nvSpPr>
        <p:spPr>
          <a:xfrm>
            <a:off x="4053084" y="2503979"/>
            <a:ext cx="914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*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D1D14F2-CBF4-46C9-81D3-512123CA7B91}"/>
              </a:ext>
            </a:extLst>
          </p:cNvPr>
          <p:cNvSpPr txBox="1"/>
          <p:nvPr/>
        </p:nvSpPr>
        <p:spPr>
          <a:xfrm>
            <a:off x="7888604" y="2516855"/>
            <a:ext cx="914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*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2A80ACD-4202-4D08-91DA-B6E3FF86A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577" y="3575658"/>
            <a:ext cx="131047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2445484" y="123109"/>
            <a:ext cx="7301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ANDROID: Passaggio activity-servizio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6A06681-B0AF-4E8D-AB71-6B9A043143EA}"/>
              </a:ext>
            </a:extLst>
          </p:cNvPr>
          <p:cNvSpPr txBox="1"/>
          <p:nvPr/>
        </p:nvSpPr>
        <p:spPr>
          <a:xfrm>
            <a:off x="4064846" y="1577972"/>
            <a:ext cx="7301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Nuova acquisizione dei sensori </a:t>
            </a:r>
          </a:p>
          <a:p>
            <a:pPr algn="ctr"/>
            <a:r>
              <a:rPr lang="it-IT" sz="2400" dirty="0"/>
              <a:t>nel servizio richiamato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806207-A71C-4745-A7D6-9C5DF673CFE0}"/>
              </a:ext>
            </a:extLst>
          </p:cNvPr>
          <p:cNvSpPr txBox="1"/>
          <p:nvPr/>
        </p:nvSpPr>
        <p:spPr>
          <a:xfrm>
            <a:off x="3970166" y="4147000"/>
            <a:ext cx="7828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/>
              <a:t>Passaggio dei dati fra l’attività principale e il nuovo</a:t>
            </a:r>
          </a:p>
          <a:p>
            <a:pPr algn="ctr"/>
            <a:r>
              <a:rPr lang="it-IT" sz="2400" dirty="0"/>
              <a:t> </a:t>
            </a:r>
            <a:r>
              <a:rPr lang="it-IT" sz="2400" u="sng" dirty="0"/>
              <a:t>servizio</a:t>
            </a:r>
            <a:r>
              <a:rPr lang="it-IT" sz="2400" dirty="0"/>
              <a:t> chiamato      		codice più </a:t>
            </a:r>
            <a:r>
              <a:rPr lang="it-IT" sz="2400" b="1" dirty="0"/>
              <a:t>snello</a:t>
            </a:r>
            <a:r>
              <a:rPr lang="it-IT" sz="2400" dirty="0"/>
              <a:t> e </a:t>
            </a:r>
            <a:r>
              <a:rPr lang="it-IT" sz="2400" b="1" dirty="0"/>
              <a:t>non ridondante.</a:t>
            </a:r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7D54C8DC-7918-4B46-8C25-ED0A9F80CE50}"/>
              </a:ext>
            </a:extLst>
          </p:cNvPr>
          <p:cNvSpPr/>
          <p:nvPr/>
        </p:nvSpPr>
        <p:spPr>
          <a:xfrm>
            <a:off x="7080796" y="2459123"/>
            <a:ext cx="1176000" cy="15617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208A47-1C3B-4EC9-A5E7-434BADC0393B}"/>
              </a:ext>
            </a:extLst>
          </p:cNvPr>
          <p:cNvCxnSpPr/>
          <p:nvPr/>
        </p:nvCxnSpPr>
        <p:spPr>
          <a:xfrm>
            <a:off x="6376215" y="4772416"/>
            <a:ext cx="8517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testo, elettronico, metro, parcheggio&#10;&#10;Descrizione generata automaticamente">
            <a:extLst>
              <a:ext uri="{FF2B5EF4-FFF2-40B4-BE49-F238E27FC236}">
                <a16:creationId xmlns:a16="http://schemas.microsoft.com/office/drawing/2014/main" id="{3A26D011-61E7-47AB-901F-7C49704D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30" y="994509"/>
            <a:ext cx="2292263" cy="4914474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126843EA-8821-464B-94BD-C89C8E76A07A}"/>
              </a:ext>
            </a:extLst>
          </p:cNvPr>
          <p:cNvSpPr/>
          <p:nvPr/>
        </p:nvSpPr>
        <p:spPr>
          <a:xfrm>
            <a:off x="3709864" y="1314431"/>
            <a:ext cx="222945" cy="211890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ACC6C1-3B5F-45E6-A655-2D9C672A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60" y="1290869"/>
            <a:ext cx="990949" cy="1227725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D7F673A-05BE-4FC0-9D63-B0053C203355}"/>
              </a:ext>
            </a:extLst>
          </p:cNvPr>
          <p:cNvSpPr/>
          <p:nvPr/>
        </p:nvSpPr>
        <p:spPr>
          <a:xfrm>
            <a:off x="2921420" y="1526321"/>
            <a:ext cx="1041427" cy="255429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8380161-E148-4D0B-B3DE-32F9674C740B}"/>
              </a:ext>
            </a:extLst>
          </p:cNvPr>
          <p:cNvCxnSpPr>
            <a:cxnSpLocks/>
          </p:cNvCxnSpPr>
          <p:nvPr/>
        </p:nvCxnSpPr>
        <p:spPr>
          <a:xfrm>
            <a:off x="5838825" y="1842650"/>
            <a:ext cx="3752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E4212EC1-E16C-4E59-8C4B-B6B576803754}"/>
              </a:ext>
            </a:extLst>
          </p:cNvPr>
          <p:cNvCxnSpPr>
            <a:cxnSpLocks/>
          </p:cNvCxnSpPr>
          <p:nvPr/>
        </p:nvCxnSpPr>
        <p:spPr>
          <a:xfrm>
            <a:off x="6329363" y="2204600"/>
            <a:ext cx="27670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o multiplo 3">
            <a:extLst>
              <a:ext uri="{FF2B5EF4-FFF2-40B4-BE49-F238E27FC236}">
                <a16:creationId xmlns:a16="http://schemas.microsoft.com/office/drawing/2014/main" id="{363EA921-8B1B-40E0-A1CF-AE768D07EC49}"/>
              </a:ext>
            </a:extLst>
          </p:cNvPr>
          <p:cNvSpPr/>
          <p:nvPr/>
        </p:nvSpPr>
        <p:spPr>
          <a:xfrm>
            <a:off x="2798775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3626275" y="123109"/>
            <a:ext cx="4938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ANDROID: Invio dati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0" name="Immagine 9" descr="Immagine che contiene testo, elettronico, metro, parcheggio&#10;&#10;Descrizione generata automaticamente">
            <a:extLst>
              <a:ext uri="{FF2B5EF4-FFF2-40B4-BE49-F238E27FC236}">
                <a16:creationId xmlns:a16="http://schemas.microsoft.com/office/drawing/2014/main" id="{84C604F9-2516-4868-9684-5D5DE221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2" y="994509"/>
            <a:ext cx="2292263" cy="4914474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CBE1C5D-D6F7-4FA7-BEC3-0B1E4DEF8D7B}"/>
              </a:ext>
            </a:extLst>
          </p:cNvPr>
          <p:cNvSpPr/>
          <p:nvPr/>
        </p:nvSpPr>
        <p:spPr>
          <a:xfrm>
            <a:off x="2858096" y="1314431"/>
            <a:ext cx="222945" cy="211890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FC652D-6C92-43E2-94E4-2003BA60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92" y="1290869"/>
            <a:ext cx="990949" cy="122772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0AC6B63B-C7F4-4A4D-9303-74C70AD369C6}"/>
              </a:ext>
            </a:extLst>
          </p:cNvPr>
          <p:cNvSpPr/>
          <p:nvPr/>
        </p:nvSpPr>
        <p:spPr>
          <a:xfrm>
            <a:off x="2069652" y="1526321"/>
            <a:ext cx="1041427" cy="255429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Documento multiplo 45">
            <a:extLst>
              <a:ext uri="{FF2B5EF4-FFF2-40B4-BE49-F238E27FC236}">
                <a16:creationId xmlns:a16="http://schemas.microsoft.com/office/drawing/2014/main" id="{E07BB9AA-C881-49FE-9ED9-C0D4F83A7D48}"/>
              </a:ext>
            </a:extLst>
          </p:cNvPr>
          <p:cNvSpPr/>
          <p:nvPr/>
        </p:nvSpPr>
        <p:spPr>
          <a:xfrm>
            <a:off x="8937513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60D16A26-55A0-436B-921E-B1FBFE0B9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96" t="33618" b="15035"/>
          <a:stretch/>
        </p:blipFill>
        <p:spPr>
          <a:xfrm>
            <a:off x="9013077" y="2024993"/>
            <a:ext cx="2629553" cy="2853506"/>
          </a:xfrm>
          <a:prstGeom prst="rect">
            <a:avLst/>
          </a:prstGeom>
        </p:spPr>
      </p:pic>
      <p:sp>
        <p:nvSpPr>
          <p:cNvPr id="34" name="Documento multiplo 33">
            <a:extLst>
              <a:ext uri="{FF2B5EF4-FFF2-40B4-BE49-F238E27FC236}">
                <a16:creationId xmlns:a16="http://schemas.microsoft.com/office/drawing/2014/main" id="{EB417CD8-F692-40D9-A97B-91D8324072D9}"/>
              </a:ext>
            </a:extLst>
          </p:cNvPr>
          <p:cNvSpPr/>
          <p:nvPr/>
        </p:nvSpPr>
        <p:spPr>
          <a:xfrm>
            <a:off x="3382975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Documento multiplo 34">
            <a:extLst>
              <a:ext uri="{FF2B5EF4-FFF2-40B4-BE49-F238E27FC236}">
                <a16:creationId xmlns:a16="http://schemas.microsoft.com/office/drawing/2014/main" id="{C6499067-8FF3-4F19-AB91-5E3DA025472F}"/>
              </a:ext>
            </a:extLst>
          </p:cNvPr>
          <p:cNvSpPr/>
          <p:nvPr/>
        </p:nvSpPr>
        <p:spPr>
          <a:xfrm>
            <a:off x="3744233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Documento multiplo 38">
            <a:extLst>
              <a:ext uri="{FF2B5EF4-FFF2-40B4-BE49-F238E27FC236}">
                <a16:creationId xmlns:a16="http://schemas.microsoft.com/office/drawing/2014/main" id="{3CF6878A-C142-4DEC-889C-389871F05095}"/>
              </a:ext>
            </a:extLst>
          </p:cNvPr>
          <p:cNvSpPr/>
          <p:nvPr/>
        </p:nvSpPr>
        <p:spPr>
          <a:xfrm>
            <a:off x="4110706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Documento multiplo 39">
            <a:extLst>
              <a:ext uri="{FF2B5EF4-FFF2-40B4-BE49-F238E27FC236}">
                <a16:creationId xmlns:a16="http://schemas.microsoft.com/office/drawing/2014/main" id="{E1C5061E-C2EF-4C53-876A-9DB6F8CD33F8}"/>
              </a:ext>
            </a:extLst>
          </p:cNvPr>
          <p:cNvSpPr/>
          <p:nvPr/>
        </p:nvSpPr>
        <p:spPr>
          <a:xfrm>
            <a:off x="4472966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Documento multiplo 40">
            <a:extLst>
              <a:ext uri="{FF2B5EF4-FFF2-40B4-BE49-F238E27FC236}">
                <a16:creationId xmlns:a16="http://schemas.microsoft.com/office/drawing/2014/main" id="{342CDC02-2BBE-459F-B618-242BD70C85C4}"/>
              </a:ext>
            </a:extLst>
          </p:cNvPr>
          <p:cNvSpPr/>
          <p:nvPr/>
        </p:nvSpPr>
        <p:spPr>
          <a:xfrm>
            <a:off x="4835226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Documento multiplo 41">
            <a:extLst>
              <a:ext uri="{FF2B5EF4-FFF2-40B4-BE49-F238E27FC236}">
                <a16:creationId xmlns:a16="http://schemas.microsoft.com/office/drawing/2014/main" id="{5844DA00-5D44-4B76-AF0F-E8DCB90D23FF}"/>
              </a:ext>
            </a:extLst>
          </p:cNvPr>
          <p:cNvSpPr/>
          <p:nvPr/>
        </p:nvSpPr>
        <p:spPr>
          <a:xfrm>
            <a:off x="5196484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Documento multiplo 42">
            <a:extLst>
              <a:ext uri="{FF2B5EF4-FFF2-40B4-BE49-F238E27FC236}">
                <a16:creationId xmlns:a16="http://schemas.microsoft.com/office/drawing/2014/main" id="{E25CFA05-605F-44E6-905C-21D80E93FC36}"/>
              </a:ext>
            </a:extLst>
          </p:cNvPr>
          <p:cNvSpPr/>
          <p:nvPr/>
        </p:nvSpPr>
        <p:spPr>
          <a:xfrm>
            <a:off x="5562957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Documento multiplo 51">
            <a:extLst>
              <a:ext uri="{FF2B5EF4-FFF2-40B4-BE49-F238E27FC236}">
                <a16:creationId xmlns:a16="http://schemas.microsoft.com/office/drawing/2014/main" id="{F7F01C5A-058E-4E49-AD98-20C7A6BC1738}"/>
              </a:ext>
            </a:extLst>
          </p:cNvPr>
          <p:cNvSpPr/>
          <p:nvPr/>
        </p:nvSpPr>
        <p:spPr>
          <a:xfrm>
            <a:off x="5938304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Documento multiplo 52">
            <a:extLst>
              <a:ext uri="{FF2B5EF4-FFF2-40B4-BE49-F238E27FC236}">
                <a16:creationId xmlns:a16="http://schemas.microsoft.com/office/drawing/2014/main" id="{D53EBBB2-22F6-46EC-A7A2-6167CF7B5438}"/>
              </a:ext>
            </a:extLst>
          </p:cNvPr>
          <p:cNvSpPr/>
          <p:nvPr/>
        </p:nvSpPr>
        <p:spPr>
          <a:xfrm>
            <a:off x="6312309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Documento multiplo 53">
            <a:extLst>
              <a:ext uri="{FF2B5EF4-FFF2-40B4-BE49-F238E27FC236}">
                <a16:creationId xmlns:a16="http://schemas.microsoft.com/office/drawing/2014/main" id="{334E7BF1-DC96-4879-9084-AD4BE5ECCA5A}"/>
              </a:ext>
            </a:extLst>
          </p:cNvPr>
          <p:cNvSpPr/>
          <p:nvPr/>
        </p:nvSpPr>
        <p:spPr>
          <a:xfrm>
            <a:off x="6673567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Documento multiplo 54">
            <a:extLst>
              <a:ext uri="{FF2B5EF4-FFF2-40B4-BE49-F238E27FC236}">
                <a16:creationId xmlns:a16="http://schemas.microsoft.com/office/drawing/2014/main" id="{E6F8DAC2-BE9C-4398-AFC9-E11FE68904B0}"/>
              </a:ext>
            </a:extLst>
          </p:cNvPr>
          <p:cNvSpPr/>
          <p:nvPr/>
        </p:nvSpPr>
        <p:spPr>
          <a:xfrm>
            <a:off x="7040040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Documento multiplo 55">
            <a:extLst>
              <a:ext uri="{FF2B5EF4-FFF2-40B4-BE49-F238E27FC236}">
                <a16:creationId xmlns:a16="http://schemas.microsoft.com/office/drawing/2014/main" id="{E3AC1B99-205D-41DC-8519-D77E15ED7935}"/>
              </a:ext>
            </a:extLst>
          </p:cNvPr>
          <p:cNvSpPr/>
          <p:nvPr/>
        </p:nvSpPr>
        <p:spPr>
          <a:xfrm>
            <a:off x="7409532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Documento multiplo 56">
            <a:extLst>
              <a:ext uri="{FF2B5EF4-FFF2-40B4-BE49-F238E27FC236}">
                <a16:creationId xmlns:a16="http://schemas.microsoft.com/office/drawing/2014/main" id="{516AC9ED-A9E2-4EA6-92EB-742146D7002C}"/>
              </a:ext>
            </a:extLst>
          </p:cNvPr>
          <p:cNvSpPr/>
          <p:nvPr/>
        </p:nvSpPr>
        <p:spPr>
          <a:xfrm>
            <a:off x="7769113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Documento multiplo 57">
            <a:extLst>
              <a:ext uri="{FF2B5EF4-FFF2-40B4-BE49-F238E27FC236}">
                <a16:creationId xmlns:a16="http://schemas.microsoft.com/office/drawing/2014/main" id="{5BA3FC45-C944-498D-A946-2976AB2A818B}"/>
              </a:ext>
            </a:extLst>
          </p:cNvPr>
          <p:cNvSpPr/>
          <p:nvPr/>
        </p:nvSpPr>
        <p:spPr>
          <a:xfrm>
            <a:off x="8141700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Documento multiplo 58">
            <a:extLst>
              <a:ext uri="{FF2B5EF4-FFF2-40B4-BE49-F238E27FC236}">
                <a16:creationId xmlns:a16="http://schemas.microsoft.com/office/drawing/2014/main" id="{382A4E67-1C13-47D3-AFD3-DE83153F9258}"/>
              </a:ext>
            </a:extLst>
          </p:cNvPr>
          <p:cNvSpPr/>
          <p:nvPr/>
        </p:nvSpPr>
        <p:spPr>
          <a:xfrm>
            <a:off x="8517663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Documento multiplo 59">
            <a:extLst>
              <a:ext uri="{FF2B5EF4-FFF2-40B4-BE49-F238E27FC236}">
                <a16:creationId xmlns:a16="http://schemas.microsoft.com/office/drawing/2014/main" id="{90F3FC1C-9202-4536-83F8-453A5847A68E}"/>
              </a:ext>
            </a:extLst>
          </p:cNvPr>
          <p:cNvSpPr/>
          <p:nvPr/>
        </p:nvSpPr>
        <p:spPr>
          <a:xfrm>
            <a:off x="8887155" y="2971802"/>
            <a:ext cx="1168400" cy="9143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M.Q.T.T.</a:t>
            </a:r>
          </a:p>
          <a:p>
            <a:pPr algn="ctr"/>
            <a:r>
              <a:rPr lang="it-IT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message</a:t>
            </a:r>
            <a:endParaRPr lang="it-IT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9F5DF8-6FB8-4968-82E7-8A9D68828774}"/>
              </a:ext>
            </a:extLst>
          </p:cNvPr>
          <p:cNvSpPr txBox="1"/>
          <p:nvPr/>
        </p:nvSpPr>
        <p:spPr>
          <a:xfrm>
            <a:off x="3256775" y="2112918"/>
            <a:ext cx="56807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Utilizzo delle librerie </a:t>
            </a:r>
            <a:r>
              <a:rPr lang="it-IT" sz="2400" dirty="0" err="1"/>
              <a:t>Paho</a:t>
            </a:r>
            <a:r>
              <a:rPr lang="it-IT" sz="2400" dirty="0"/>
              <a:t> fornite da Eclipse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Richiesta di connessione client-broker.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Implementazione opzioni (username, password) per incremento </a:t>
            </a:r>
            <a:r>
              <a:rPr lang="it-IT" sz="2400" b="1" dirty="0"/>
              <a:t>sicurezza</a:t>
            </a:r>
            <a:r>
              <a:rPr lang="it-IT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Pubblicazione del messaggio </a:t>
            </a:r>
            <a:r>
              <a:rPr lang="it-IT" sz="2400" i="1" dirty="0" err="1"/>
              <a:t>client.publish</a:t>
            </a:r>
            <a:r>
              <a:rPr lang="it-IT" sz="2400" i="1" dirty="0"/>
              <a:t>(</a:t>
            </a:r>
            <a:r>
              <a:rPr lang="it-IT" sz="2400" i="1" dirty="0" err="1"/>
              <a:t>topic</a:t>
            </a:r>
            <a:r>
              <a:rPr lang="it-IT" sz="2400" i="1" dirty="0"/>
              <a:t>, </a:t>
            </a:r>
            <a:r>
              <a:rPr lang="it-IT" sz="2400" i="1" dirty="0" err="1"/>
              <a:t>message</a:t>
            </a:r>
            <a:r>
              <a:rPr lang="it-IT" sz="2400" i="1" dirty="0"/>
              <a:t>) sotto diversi </a:t>
            </a:r>
            <a:r>
              <a:rPr lang="it-IT" sz="2400" b="1" i="1" dirty="0" err="1"/>
              <a:t>topic</a:t>
            </a:r>
            <a:r>
              <a:rPr lang="it-IT" sz="2400" i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308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7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15" grpId="0" animBg="1"/>
      <p:bldP spid="46" grpId="0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CD036B-42F7-4B2F-BB0F-EB7D7B7C0B62}"/>
              </a:ext>
            </a:extLst>
          </p:cNvPr>
          <p:cNvSpPr txBox="1"/>
          <p:nvPr/>
        </p:nvSpPr>
        <p:spPr>
          <a:xfrm>
            <a:off x="3626542" y="122750"/>
            <a:ext cx="4938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RASPBERRY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A65C211-6F10-4192-ADC3-F3CCCC0B6E06}"/>
              </a:ext>
            </a:extLst>
          </p:cNvPr>
          <p:cNvCxnSpPr>
            <a:cxnSpLocks/>
          </p:cNvCxnSpPr>
          <p:nvPr/>
        </p:nvCxnSpPr>
        <p:spPr>
          <a:xfrm flipH="1">
            <a:off x="3420001" y="908709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D77B2A-A202-49C4-AFDF-F3B8C31B0C6B}"/>
              </a:ext>
            </a:extLst>
          </p:cNvPr>
          <p:cNvSpPr txBox="1"/>
          <p:nvPr/>
        </p:nvSpPr>
        <p:spPr>
          <a:xfrm>
            <a:off x="4596001" y="6148407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Sessione di Dicembre </a:t>
            </a:r>
          </a:p>
          <a:p>
            <a:pPr algn="ctr"/>
            <a:r>
              <a:rPr lang="it-IT" dirty="0"/>
              <a:t>Anno accademico 2020–2021 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D91BFFD-3513-44EA-BDC4-45DB0F1C330D}"/>
              </a:ext>
            </a:extLst>
          </p:cNvPr>
          <p:cNvCxnSpPr>
            <a:cxnSpLocks/>
          </p:cNvCxnSpPr>
          <p:nvPr/>
        </p:nvCxnSpPr>
        <p:spPr>
          <a:xfrm flipH="1">
            <a:off x="3420001" y="6025297"/>
            <a:ext cx="5400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E0D7598A-2445-47E1-ADD2-37E4ADEE1CC8}"/>
              </a:ext>
            </a:extLst>
          </p:cNvPr>
          <p:cNvSpPr/>
          <p:nvPr/>
        </p:nvSpPr>
        <p:spPr>
          <a:xfrm>
            <a:off x="11404600" y="-96006"/>
            <a:ext cx="546100" cy="102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E49133A-F515-4420-90B9-F5D6B6365E55}"/>
              </a:ext>
            </a:extLst>
          </p:cNvPr>
          <p:cNvSpPr/>
          <p:nvPr/>
        </p:nvSpPr>
        <p:spPr>
          <a:xfrm>
            <a:off x="11398947" y="36211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18A227-4B47-4EE3-8980-B5733EE877C3}"/>
              </a:ext>
            </a:extLst>
          </p:cNvPr>
          <p:cNvSpPr txBox="1"/>
          <p:nvPr/>
        </p:nvSpPr>
        <p:spPr>
          <a:xfrm>
            <a:off x="2140389" y="1694669"/>
            <a:ext cx="190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Topic</a:t>
            </a:r>
            <a:r>
              <a:rPr lang="it-IT" dirty="0"/>
              <a:t> </a:t>
            </a:r>
            <a:r>
              <a:rPr lang="it-IT" sz="2400" dirty="0"/>
              <a:t>primario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B5B6F5-CC7D-463B-8E2F-4A588FE9F06A}"/>
              </a:ext>
            </a:extLst>
          </p:cNvPr>
          <p:cNvSpPr txBox="1"/>
          <p:nvPr/>
        </p:nvSpPr>
        <p:spPr>
          <a:xfrm>
            <a:off x="8134520" y="1689353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Topic</a:t>
            </a:r>
            <a:r>
              <a:rPr lang="it-IT" sz="2400" dirty="0"/>
              <a:t> sensori acquisiti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1997D39-C8CA-428E-A93C-0A03D5D9C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0" t="67223" r="57466" b="18524"/>
          <a:stretch/>
        </p:blipFill>
        <p:spPr>
          <a:xfrm>
            <a:off x="776732" y="2151018"/>
            <a:ext cx="4634630" cy="97703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E6F80A7-37D3-48C9-89A8-92BF60665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6" t="67847" r="55063" b="24699"/>
          <a:stretch/>
        </p:blipFill>
        <p:spPr>
          <a:xfrm>
            <a:off x="6536699" y="2151018"/>
            <a:ext cx="4902584" cy="51090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979AE1-86B4-47ED-BD47-5B6214CB4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8" t="67040" r="55616" b="24699"/>
          <a:stretch/>
        </p:blipFill>
        <p:spPr>
          <a:xfrm>
            <a:off x="6536699" y="2661921"/>
            <a:ext cx="4902584" cy="56627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0A287C8-A88D-49B1-930D-01567DE83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3" t="67972" r="55616" b="24699"/>
          <a:stretch/>
        </p:blipFill>
        <p:spPr>
          <a:xfrm>
            <a:off x="6536699" y="3228191"/>
            <a:ext cx="4902584" cy="50241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5498699-7907-453F-8E08-8F08913044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8" t="67040" r="55209" b="24699"/>
          <a:stretch/>
        </p:blipFill>
        <p:spPr>
          <a:xfrm>
            <a:off x="6536699" y="3730622"/>
            <a:ext cx="4902584" cy="56625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AA73EBA-50E5-49FA-9EE5-E25F7321DD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12" t="67417" r="57774" b="26016"/>
          <a:stretch/>
        </p:blipFill>
        <p:spPr>
          <a:xfrm>
            <a:off x="776732" y="3874473"/>
            <a:ext cx="4634630" cy="52803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DAA7C82-A80E-4C05-8593-F959548221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73" t="67601" r="55616" b="26300"/>
          <a:stretch/>
        </p:blipFill>
        <p:spPr>
          <a:xfrm>
            <a:off x="776732" y="4324710"/>
            <a:ext cx="4634630" cy="49031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FEEBA432-829D-48BC-A222-BF713E7FF25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73" t="67406" r="55616" b="26026"/>
          <a:stretch/>
        </p:blipFill>
        <p:spPr>
          <a:xfrm>
            <a:off x="776732" y="4742787"/>
            <a:ext cx="4634631" cy="528035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6FB97A8-351A-4B05-B6D1-1A5A477272F5}"/>
              </a:ext>
            </a:extLst>
          </p:cNvPr>
          <p:cNvSpPr txBox="1"/>
          <p:nvPr/>
        </p:nvSpPr>
        <p:spPr>
          <a:xfrm>
            <a:off x="1459913" y="3420857"/>
            <a:ext cx="3268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Topic</a:t>
            </a:r>
            <a:r>
              <a:rPr lang="it-IT" sz="2400" dirty="0"/>
              <a:t> sensori non presenti</a:t>
            </a:r>
          </a:p>
        </p:txBody>
      </p:sp>
    </p:spTree>
    <p:extLst>
      <p:ext uri="{BB962C8B-B14F-4D97-AF65-F5344CB8AC3E}">
        <p14:creationId xmlns:p14="http://schemas.microsoft.com/office/powerpoint/2010/main" val="316842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7767</TotalTime>
  <Words>774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Tw Cen MT</vt:lpstr>
      <vt:lpstr>Wingdings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Castronovo - andrea.castronovo3@studio.unibo.it</dc:creator>
  <cp:lastModifiedBy>Andrea Castronovo - andrea.castronovo3@studio.unibo.it</cp:lastModifiedBy>
  <cp:revision>15</cp:revision>
  <dcterms:created xsi:type="dcterms:W3CDTF">2021-11-26T09:07:41Z</dcterms:created>
  <dcterms:modified xsi:type="dcterms:W3CDTF">2021-12-01T19:07:02Z</dcterms:modified>
</cp:coreProperties>
</file>