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oboto"/>
      <p:regular r:id="rId36"/>
      <p:bold r:id="rId37"/>
      <p:italic r:id="rId38"/>
      <p:boldItalic r:id="rId39"/>
    </p:embeddedFont>
    <p:embeddedFont>
      <p:font typeface="Merriweather"/>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A460C6C-9690-42B0-820D-53C03E2BD2AC}">
  <a:tblStyle styleId="{6A460C6C-9690-42B0-820D-53C03E2BD2A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regular.fntdata"/><Relationship Id="rId20" Type="http://schemas.openxmlformats.org/officeDocument/2006/relationships/slide" Target="slides/slide14.xml"/><Relationship Id="rId42" Type="http://schemas.openxmlformats.org/officeDocument/2006/relationships/font" Target="fonts/Merriweather-italic.fntdata"/><Relationship Id="rId41" Type="http://schemas.openxmlformats.org/officeDocument/2006/relationships/font" Target="fonts/Merriweather-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Merriweather-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6c4c94881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6c4c94881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6c4c94881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6c4c94881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7db13a72e_8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7db13a72e_8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6c4c94881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6c4c94881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6c4c94881_2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6c4c94881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6c4c94881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6c4c94881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7db13a72e_8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7db13a72e_8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6c4c94881_2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6c4c94881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6c4c94881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6c4c94881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7db13a72e_8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7db13a72e_8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6c4c94881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6c4c94881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6c4c94881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6c4c94881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6c4c94881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06c4c94881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6c4c94881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06c4c94881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7db13a72e_8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7db13a72e_8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6c4c94881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06c4c94881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07db1660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07db1660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7db16605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07db16605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07db13a72e_8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07db13a72e_8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06c4c94881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06c4c94881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07db13a72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07db13a72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6c4c94881_3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6c4c94881_3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7db13a72e_8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7db13a72e_8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6c4c9488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6c4c9488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6c4c9488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6c4c9488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6c4c94881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6c4c94881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7db13a72e_8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7db13a72e_8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6c4c94881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6c4c94881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idx="1" type="subTitle"/>
          </p:nvPr>
        </p:nvSpPr>
        <p:spPr>
          <a:xfrm>
            <a:off x="0" y="3797350"/>
            <a:ext cx="3867600" cy="134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a:solidFill>
                  <a:srgbClr val="CCCCCC"/>
                </a:solidFill>
              </a:rPr>
              <a:t>Miguel Casals</a:t>
            </a:r>
            <a:endParaRPr>
              <a:solidFill>
                <a:srgbClr val="CCCCCC"/>
              </a:solidFill>
            </a:endParaRPr>
          </a:p>
          <a:p>
            <a:pPr indent="0" lvl="0" marL="0" rtl="0" algn="l">
              <a:spcBef>
                <a:spcPts val="0"/>
              </a:spcBef>
              <a:spcAft>
                <a:spcPts val="0"/>
              </a:spcAft>
              <a:buNone/>
            </a:pPr>
            <a:r>
              <a:rPr lang="es">
                <a:solidFill>
                  <a:srgbClr val="CCCCCC"/>
                </a:solidFill>
              </a:rPr>
              <a:t>Irene Fernandez</a:t>
            </a:r>
            <a:endParaRPr>
              <a:solidFill>
                <a:srgbClr val="CCCCCC"/>
              </a:solidFill>
            </a:endParaRPr>
          </a:p>
          <a:p>
            <a:pPr indent="0" lvl="0" marL="0" rtl="0" algn="l">
              <a:spcBef>
                <a:spcPts val="0"/>
              </a:spcBef>
              <a:spcAft>
                <a:spcPts val="0"/>
              </a:spcAft>
              <a:buNone/>
            </a:pPr>
            <a:r>
              <a:rPr lang="es">
                <a:solidFill>
                  <a:srgbClr val="CCCCCC"/>
                </a:solidFill>
              </a:rPr>
              <a:t>Alejandro Gomez</a:t>
            </a:r>
            <a:endParaRPr>
              <a:solidFill>
                <a:srgbClr val="CCCCCC"/>
              </a:solidFill>
            </a:endParaRPr>
          </a:p>
          <a:p>
            <a:pPr indent="0" lvl="0" marL="0" rtl="0" algn="l">
              <a:spcBef>
                <a:spcPts val="0"/>
              </a:spcBef>
              <a:spcAft>
                <a:spcPts val="0"/>
              </a:spcAft>
              <a:buNone/>
            </a:pPr>
            <a:r>
              <a:rPr lang="es">
                <a:solidFill>
                  <a:srgbClr val="CCCCCC"/>
                </a:solidFill>
              </a:rPr>
              <a:t>Ana Madrid</a:t>
            </a:r>
            <a:endParaRPr>
              <a:solidFill>
                <a:srgbClr val="CCCCCC"/>
              </a:solidFill>
            </a:endParaRPr>
          </a:p>
          <a:p>
            <a:pPr indent="0" lvl="0" marL="0" rtl="0" algn="l">
              <a:spcBef>
                <a:spcPts val="0"/>
              </a:spcBef>
              <a:spcAft>
                <a:spcPts val="0"/>
              </a:spcAft>
              <a:buNone/>
            </a:pPr>
            <a:r>
              <a:rPr lang="es">
                <a:solidFill>
                  <a:srgbClr val="CCCCCC"/>
                </a:solidFill>
              </a:rPr>
              <a:t>Alejandro Pequeño</a:t>
            </a:r>
            <a:endParaRPr>
              <a:solidFill>
                <a:srgbClr val="CCCCCC"/>
              </a:solidFill>
            </a:endParaRPr>
          </a:p>
        </p:txBody>
      </p:sp>
      <p:sp>
        <p:nvSpPr>
          <p:cNvPr id="86" name="Google Shape;86;p13"/>
          <p:cNvSpPr txBox="1"/>
          <p:nvPr/>
        </p:nvSpPr>
        <p:spPr>
          <a:xfrm>
            <a:off x="784650" y="1496825"/>
            <a:ext cx="7574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3200">
                <a:solidFill>
                  <a:srgbClr val="FFFFFF"/>
                </a:solidFill>
                <a:latin typeface="Merriweather"/>
                <a:ea typeface="Merriweather"/>
                <a:cs typeface="Merriweather"/>
                <a:sym typeface="Merriweather"/>
              </a:rPr>
              <a:t>INSTALACIONES </a:t>
            </a:r>
            <a:r>
              <a:rPr lang="es" sz="3200">
                <a:solidFill>
                  <a:srgbClr val="FFFFFF"/>
                </a:solidFill>
                <a:latin typeface="Merriweather"/>
                <a:ea typeface="Merriweather"/>
                <a:cs typeface="Merriweather"/>
                <a:sym typeface="Merriweather"/>
              </a:rPr>
              <a:t>FOTOVOLTAICAS</a:t>
            </a:r>
            <a:endParaRPr baseline="30000" sz="3200">
              <a:solidFill>
                <a:srgbClr val="FFFFFF"/>
              </a:solidFill>
              <a:latin typeface="Merriweather"/>
              <a:ea typeface="Merriweather"/>
              <a:cs typeface="Merriweather"/>
              <a:sym typeface="Merriweather"/>
            </a:endParaRPr>
          </a:p>
        </p:txBody>
      </p:sp>
      <p:sp>
        <p:nvSpPr>
          <p:cNvPr id="87" name="Google Shape;87;p13"/>
          <p:cNvSpPr txBox="1"/>
          <p:nvPr/>
        </p:nvSpPr>
        <p:spPr>
          <a:xfrm>
            <a:off x="4098750" y="2511475"/>
            <a:ext cx="4942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rgbClr val="EFEFEF"/>
                </a:solidFill>
                <a:latin typeface="Roboto"/>
                <a:ea typeface="Roboto"/>
                <a:cs typeface="Roboto"/>
                <a:sym typeface="Roboto"/>
              </a:rPr>
              <a:t>Web Semántica, Linked Data and Knowledge Graphs</a:t>
            </a:r>
            <a:endParaRPr>
              <a:solidFill>
                <a:srgbClr val="EFEFEF"/>
              </a:solidFill>
              <a:latin typeface="Roboto"/>
              <a:ea typeface="Roboto"/>
              <a:cs typeface="Roboto"/>
              <a:sym typeface="Roboto"/>
            </a:endParaRPr>
          </a:p>
          <a:p>
            <a:pPr indent="0" lvl="0" marL="0" rtl="0" algn="ctr">
              <a:spcBef>
                <a:spcPts val="0"/>
              </a:spcBef>
              <a:spcAft>
                <a:spcPts val="0"/>
              </a:spcAft>
              <a:buNone/>
            </a:pPr>
            <a:r>
              <a:rPr lang="es">
                <a:solidFill>
                  <a:srgbClr val="EFEFEF"/>
                </a:solidFill>
                <a:latin typeface="Roboto"/>
                <a:ea typeface="Roboto"/>
                <a:cs typeface="Roboto"/>
                <a:sym typeface="Roboto"/>
              </a:rPr>
              <a:t>CURSO 2021-2022</a:t>
            </a:r>
            <a:endParaRPr>
              <a:solidFill>
                <a:srgbClr val="EFEFEF"/>
              </a:solidFill>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p:txBody>
      </p:sp>
      <p:sp>
        <p:nvSpPr>
          <p:cNvPr id="88" name="Google Shape;88;p13"/>
          <p:cNvSpPr txBox="1"/>
          <p:nvPr/>
        </p:nvSpPr>
        <p:spPr>
          <a:xfrm>
            <a:off x="0" y="3432100"/>
            <a:ext cx="2079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500">
                <a:solidFill>
                  <a:srgbClr val="6D9EEB"/>
                </a:solidFill>
                <a:latin typeface="Roboto"/>
                <a:ea typeface="Roboto"/>
                <a:cs typeface="Roboto"/>
                <a:sym typeface="Roboto"/>
              </a:rPr>
              <a:t>GRUPO 05: </a:t>
            </a:r>
            <a:endParaRPr sz="1500">
              <a:solidFill>
                <a:srgbClr val="6D9EEB"/>
              </a:solidFill>
              <a:latin typeface="Roboto"/>
              <a:ea typeface="Roboto"/>
              <a:cs typeface="Roboto"/>
              <a:sym typeface="Roboto"/>
            </a:endParaRPr>
          </a:p>
        </p:txBody>
      </p:sp>
      <p:sp>
        <p:nvSpPr>
          <p:cNvPr id="89" name="Google Shape;89;p13"/>
          <p:cNvSpPr txBox="1"/>
          <p:nvPr/>
        </p:nvSpPr>
        <p:spPr>
          <a:xfrm>
            <a:off x="7777800" y="4672975"/>
            <a:ext cx="136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D9D9D9"/>
                </a:solidFill>
                <a:latin typeface="Roboto"/>
                <a:ea typeface="Roboto"/>
                <a:cs typeface="Roboto"/>
                <a:sym typeface="Roboto"/>
              </a:rPr>
              <a:t>17-12-2021</a:t>
            </a:r>
            <a:endParaRPr>
              <a:solidFill>
                <a:srgbClr val="D9D9D9"/>
              </a:solidFill>
              <a:latin typeface="Roboto"/>
              <a:ea typeface="Roboto"/>
              <a:cs typeface="Roboto"/>
              <a:sym typeface="Roboto"/>
            </a:endParaRPr>
          </a:p>
        </p:txBody>
      </p:sp>
      <p:pic>
        <p:nvPicPr>
          <p:cNvPr id="90" name="Google Shape;90;p13"/>
          <p:cNvPicPr preferRelativeResize="0"/>
          <p:nvPr/>
        </p:nvPicPr>
        <p:blipFill>
          <a:blip r:embed="rId3">
            <a:alphaModFix/>
          </a:blip>
          <a:stretch>
            <a:fillRect/>
          </a:stretch>
        </p:blipFill>
        <p:spPr>
          <a:xfrm>
            <a:off x="5388325" y="3342775"/>
            <a:ext cx="2363326" cy="10973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311700" y="2048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Limpieza y preparación de datos</a:t>
            </a:r>
            <a:endParaRPr/>
          </a:p>
        </p:txBody>
      </p:sp>
      <p:sp>
        <p:nvSpPr>
          <p:cNvPr id="150" name="Google Shape;150;p22"/>
          <p:cNvSpPr txBox="1"/>
          <p:nvPr>
            <p:ph idx="1" type="body"/>
          </p:nvPr>
        </p:nvSpPr>
        <p:spPr>
          <a:xfrm>
            <a:off x="261775" y="778750"/>
            <a:ext cx="1004700" cy="34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605"/>
              <a:buNone/>
            </a:pPr>
            <a:r>
              <a:rPr b="1" i="1" lang="es" sz="1470" u="sng">
                <a:solidFill>
                  <a:srgbClr val="000000"/>
                </a:solidFill>
              </a:rPr>
              <a:t>ANTES:</a:t>
            </a:r>
            <a:endParaRPr b="1" i="1" sz="1690" u="sng"/>
          </a:p>
        </p:txBody>
      </p:sp>
      <p:pic>
        <p:nvPicPr>
          <p:cNvPr id="151" name="Google Shape;151;p22"/>
          <p:cNvPicPr preferRelativeResize="0"/>
          <p:nvPr/>
        </p:nvPicPr>
        <p:blipFill>
          <a:blip r:embed="rId3">
            <a:alphaModFix/>
          </a:blip>
          <a:stretch>
            <a:fillRect/>
          </a:stretch>
        </p:blipFill>
        <p:spPr>
          <a:xfrm>
            <a:off x="127350" y="1168050"/>
            <a:ext cx="7735452" cy="2854400"/>
          </a:xfrm>
          <a:prstGeom prst="rect">
            <a:avLst/>
          </a:prstGeom>
          <a:noFill/>
          <a:ln>
            <a:noFill/>
          </a:ln>
        </p:spPr>
      </p:pic>
      <p:pic>
        <p:nvPicPr>
          <p:cNvPr id="152" name="Google Shape;152;p22"/>
          <p:cNvPicPr preferRelativeResize="0"/>
          <p:nvPr/>
        </p:nvPicPr>
        <p:blipFill>
          <a:blip r:embed="rId4">
            <a:alphaModFix/>
          </a:blip>
          <a:stretch>
            <a:fillRect/>
          </a:stretch>
        </p:blipFill>
        <p:spPr>
          <a:xfrm>
            <a:off x="7862800" y="1168050"/>
            <a:ext cx="1281200" cy="2854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283400" y="2218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Limpieza y preparación de datos</a:t>
            </a:r>
            <a:endParaRPr/>
          </a:p>
        </p:txBody>
      </p:sp>
      <p:sp>
        <p:nvSpPr>
          <p:cNvPr id="158" name="Google Shape;158;p23"/>
          <p:cNvSpPr txBox="1"/>
          <p:nvPr>
            <p:ph idx="1" type="body"/>
          </p:nvPr>
        </p:nvSpPr>
        <p:spPr>
          <a:xfrm>
            <a:off x="197625" y="3787275"/>
            <a:ext cx="5264100" cy="911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24292F"/>
              </a:buClr>
              <a:buSzPts val="1600"/>
              <a:buChar char="●"/>
            </a:pPr>
            <a:r>
              <a:rPr lang="es" sz="1600">
                <a:solidFill>
                  <a:srgbClr val="24292F"/>
                </a:solidFill>
              </a:rPr>
              <a:t>A </a:t>
            </a:r>
            <a:r>
              <a:rPr lang="es" sz="1600">
                <a:solidFill>
                  <a:srgbClr val="24292F"/>
                </a:solidFill>
              </a:rPr>
              <a:t>partir</a:t>
            </a:r>
            <a:r>
              <a:rPr lang="es" sz="1600">
                <a:solidFill>
                  <a:srgbClr val="24292F"/>
                </a:solidFill>
              </a:rPr>
              <a:t> de este CSV extraemos el  JSON</a:t>
            </a:r>
            <a:endParaRPr sz="1600">
              <a:solidFill>
                <a:srgbClr val="24292F"/>
              </a:solidFill>
            </a:endParaRPr>
          </a:p>
        </p:txBody>
      </p:sp>
      <p:pic>
        <p:nvPicPr>
          <p:cNvPr id="159" name="Google Shape;159;p23"/>
          <p:cNvPicPr preferRelativeResize="0"/>
          <p:nvPr/>
        </p:nvPicPr>
        <p:blipFill>
          <a:blip r:embed="rId3">
            <a:alphaModFix/>
          </a:blip>
          <a:stretch>
            <a:fillRect/>
          </a:stretch>
        </p:blipFill>
        <p:spPr>
          <a:xfrm>
            <a:off x="0" y="1229885"/>
            <a:ext cx="9144000" cy="2125980"/>
          </a:xfrm>
          <a:prstGeom prst="rect">
            <a:avLst/>
          </a:prstGeom>
          <a:noFill/>
          <a:ln>
            <a:noFill/>
          </a:ln>
        </p:spPr>
      </p:pic>
      <p:sp>
        <p:nvSpPr>
          <p:cNvPr id="160" name="Google Shape;160;p23"/>
          <p:cNvSpPr txBox="1"/>
          <p:nvPr/>
        </p:nvSpPr>
        <p:spPr>
          <a:xfrm>
            <a:off x="346675" y="829675"/>
            <a:ext cx="862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u="sng">
                <a:latin typeface="Roboto"/>
                <a:ea typeface="Roboto"/>
                <a:cs typeface="Roboto"/>
                <a:sym typeface="Roboto"/>
              </a:rPr>
              <a:t>DESPUÉS:</a:t>
            </a:r>
            <a:endParaRPr b="1" i="1" u="sng">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MAPPINGS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Mappings </a:t>
            </a:r>
            <a:endParaRPr/>
          </a:p>
        </p:txBody>
      </p:sp>
      <p:sp>
        <p:nvSpPr>
          <p:cNvPr id="171" name="Google Shape;171;p25"/>
          <p:cNvSpPr txBox="1"/>
          <p:nvPr>
            <p:ph idx="1" type="body"/>
          </p:nvPr>
        </p:nvSpPr>
        <p:spPr>
          <a:xfrm>
            <a:off x="311700" y="1229875"/>
            <a:ext cx="49107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00"/>
              <a:t>-Una vez que hemos limpiado nuestros datos, tenemos toda la información en formato CSV. Muchas veces es más útil tener estos datos en formato RDF para poder trabajar con ellos, por lo que hacemos la </a:t>
            </a:r>
            <a:r>
              <a:rPr b="1" lang="es" sz="1600"/>
              <a:t>transformación </a:t>
            </a:r>
            <a:r>
              <a:rPr lang="es" sz="1600"/>
              <a:t>de CSV a RDF a través de </a:t>
            </a:r>
            <a:r>
              <a:rPr b="1" lang="es" sz="1600"/>
              <a:t>mappings </a:t>
            </a:r>
            <a:r>
              <a:rPr lang="es" sz="1600"/>
              <a:t>en RML.</a:t>
            </a:r>
            <a:endParaRPr sz="1600"/>
          </a:p>
          <a:p>
            <a:pPr indent="0" lvl="0" marL="0" rtl="0" algn="l">
              <a:spcBef>
                <a:spcPts val="1200"/>
              </a:spcBef>
              <a:spcAft>
                <a:spcPts val="0"/>
              </a:spcAft>
              <a:buNone/>
            </a:pPr>
            <a:r>
              <a:t/>
            </a:r>
            <a:endParaRPr sz="1600"/>
          </a:p>
          <a:p>
            <a:pPr indent="0" lvl="0" marL="0" rtl="0" algn="l">
              <a:spcBef>
                <a:spcPts val="0"/>
              </a:spcBef>
              <a:spcAft>
                <a:spcPts val="1200"/>
              </a:spcAft>
              <a:buNone/>
            </a:pPr>
            <a:r>
              <a:rPr lang="es" sz="1600"/>
              <a:t>- Esto nos dará como resultado un archivo RML con los mappings, con el cual obtendremos nuestro fichero RDF, nuestro </a:t>
            </a:r>
            <a:r>
              <a:rPr lang="es" sz="1600" u="sng"/>
              <a:t>grafo</a:t>
            </a:r>
            <a:r>
              <a:rPr lang="es" sz="1600"/>
              <a:t>,  en formato NTriples.</a:t>
            </a:r>
            <a:endParaRPr sz="1600"/>
          </a:p>
        </p:txBody>
      </p:sp>
      <p:pic>
        <p:nvPicPr>
          <p:cNvPr id="172" name="Google Shape;172;p25"/>
          <p:cNvPicPr preferRelativeResize="0"/>
          <p:nvPr/>
        </p:nvPicPr>
        <p:blipFill>
          <a:blip r:embed="rId3">
            <a:alphaModFix/>
          </a:blip>
          <a:stretch>
            <a:fillRect/>
          </a:stretch>
        </p:blipFill>
        <p:spPr>
          <a:xfrm>
            <a:off x="5222400" y="1229875"/>
            <a:ext cx="3486551" cy="24690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Uso de mapping</a:t>
            </a:r>
            <a:endParaRPr/>
          </a:p>
        </p:txBody>
      </p:sp>
      <p:sp>
        <p:nvSpPr>
          <p:cNvPr id="178" name="Google Shape;178;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s" sz="1100">
                <a:solidFill>
                  <a:srgbClr val="000000"/>
                </a:solidFill>
                <a:latin typeface="Arial"/>
                <a:ea typeface="Arial"/>
                <a:cs typeface="Arial"/>
                <a:sym typeface="Arial"/>
              </a:rPr>
              <a:t>&lt;#TriplesMap3&gt; a rr:TriplesMap;</a:t>
            </a:r>
            <a:endParaRPr sz="1100">
              <a:solidFill>
                <a:srgbClr val="000000"/>
              </a:solidFill>
              <a:latin typeface="Arial"/>
              <a:ea typeface="Arial"/>
              <a:cs typeface="Arial"/>
              <a:sym typeface="Arial"/>
            </a:endParaRPr>
          </a:p>
          <a:p>
            <a:pPr indent="0" lvl="0" marL="0" rtl="0" algn="l">
              <a:spcBef>
                <a:spcPts val="0"/>
              </a:spcBef>
              <a:spcAft>
                <a:spcPts val="0"/>
              </a:spcAft>
              <a:buNone/>
            </a:pPr>
            <a:r>
              <a:rPr lang="es" sz="1100">
                <a:solidFill>
                  <a:srgbClr val="000000"/>
                </a:solidFill>
                <a:latin typeface="Arial"/>
                <a:ea typeface="Arial"/>
                <a:cs typeface="Arial"/>
                <a:sym typeface="Arial"/>
              </a:rPr>
              <a:t>	rml:logicalSource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s" sz="1100">
                <a:solidFill>
                  <a:srgbClr val="000000"/>
                </a:solidFill>
                <a:latin typeface="Arial"/>
                <a:ea typeface="Arial"/>
                <a:cs typeface="Arial"/>
                <a:sym typeface="Arial"/>
              </a:rPr>
              <a:t>		rml:source "inventario-instalaciones-fotovoltaicas-2020-updated.csv"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s" sz="1100">
                <a:solidFill>
                  <a:srgbClr val="000000"/>
                </a:solidFill>
                <a:latin typeface="Arial"/>
                <a:ea typeface="Arial"/>
                <a:cs typeface="Arial"/>
                <a:sym typeface="Arial"/>
              </a:rPr>
              <a:t>		rml:referenceFormulation ql:CSV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s" sz="1100">
                <a:solidFill>
                  <a:srgbClr val="000000"/>
                </a:solidFill>
                <a:latin typeface="Arial"/>
                <a:ea typeface="Arial"/>
                <a:cs typeface="Arial"/>
                <a:sym typeface="Arial"/>
              </a:rPr>
              <a:t>	];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s" sz="1100">
                <a:solidFill>
                  <a:srgbClr val="000000"/>
                </a:solidFill>
                <a:latin typeface="Arial"/>
                <a:ea typeface="Arial"/>
                <a:cs typeface="Arial"/>
                <a:sym typeface="Arial"/>
              </a:rPr>
              <a:t>	rr:subjectMap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s" sz="1100">
                <a:solidFill>
                  <a:srgbClr val="000000"/>
                </a:solidFill>
                <a:latin typeface="Arial"/>
                <a:ea typeface="Arial"/>
                <a:cs typeface="Arial"/>
                <a:sym typeface="Arial"/>
              </a:rPr>
              <a:t>		rr:template "http://www.semanticweb.org/alumno/ontologies/2021/10/Group05_ontology/District/{Distrito}"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s" sz="1100">
                <a:solidFill>
                  <a:srgbClr val="000000"/>
                </a:solidFill>
                <a:latin typeface="Arial"/>
                <a:ea typeface="Arial"/>
                <a:cs typeface="Arial"/>
                <a:sym typeface="Arial"/>
              </a:rPr>
              <a:t>		rr:termType  rr:IRI ;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s" sz="1100">
                <a:solidFill>
                  <a:srgbClr val="000000"/>
                </a:solidFill>
                <a:latin typeface="Arial"/>
                <a:ea typeface="Arial"/>
                <a:cs typeface="Arial"/>
                <a:sym typeface="Arial"/>
              </a:rPr>
              <a:t>		rr:class  epower:District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s" sz="1100">
                <a:solidFill>
                  <a:srgbClr val="000000"/>
                </a:solidFill>
                <a:latin typeface="Arial"/>
                <a:ea typeface="Arial"/>
                <a:cs typeface="Arial"/>
                <a:sym typeface="Arial"/>
              </a:rPr>
              <a:t>	];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s" sz="1100">
                <a:solidFill>
                  <a:srgbClr val="000000"/>
                </a:solidFill>
                <a:latin typeface="Arial"/>
                <a:ea typeface="Arial"/>
                <a:cs typeface="Arial"/>
                <a:sym typeface="Arial"/>
              </a:rPr>
              <a:t>	rr:predicateObjectMap[</a:t>
            </a:r>
            <a:endParaRPr sz="1100">
              <a:solidFill>
                <a:srgbClr val="000000"/>
              </a:solidFill>
              <a:latin typeface="Arial"/>
              <a:ea typeface="Arial"/>
              <a:cs typeface="Arial"/>
              <a:sym typeface="Arial"/>
            </a:endParaRPr>
          </a:p>
          <a:p>
            <a:pPr indent="0" lvl="0" marL="0" rtl="0" algn="l">
              <a:spcBef>
                <a:spcPts val="0"/>
              </a:spcBef>
              <a:spcAft>
                <a:spcPts val="0"/>
              </a:spcAft>
              <a:buNone/>
            </a:pPr>
            <a:r>
              <a:rPr lang="es" sz="1100">
                <a:solidFill>
                  <a:srgbClr val="000000"/>
                </a:solidFill>
                <a:latin typeface="Arial"/>
                <a:ea typeface="Arial"/>
                <a:cs typeface="Arial"/>
                <a:sym typeface="Arial"/>
              </a:rPr>
              <a:t>		rr:predicateMap [ rr:constant  vcard:hasName ; rr:termType  rr:IRI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s" sz="1100">
                <a:solidFill>
                  <a:srgbClr val="000000"/>
                </a:solidFill>
                <a:latin typeface="Arial"/>
                <a:ea typeface="Arial"/>
                <a:cs typeface="Arial"/>
                <a:sym typeface="Arial"/>
              </a:rPr>
              <a:t>		rr:objectMap [ rml:reference "Distrito" ; rr:termType  rr:Literal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s"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s" sz="1100">
                <a:solidFill>
                  <a:srgbClr val="000000"/>
                </a:solidFill>
                <a:latin typeface="Arial"/>
                <a:ea typeface="Arial"/>
                <a:cs typeface="Arial"/>
                <a:sym typeface="Arial"/>
              </a:rPr>
              <a:t>	rr:predicateObjectMap[</a:t>
            </a:r>
            <a:endParaRPr sz="1100">
              <a:solidFill>
                <a:srgbClr val="000000"/>
              </a:solidFill>
              <a:latin typeface="Arial"/>
              <a:ea typeface="Arial"/>
              <a:cs typeface="Arial"/>
              <a:sym typeface="Arial"/>
            </a:endParaRPr>
          </a:p>
          <a:p>
            <a:pPr indent="0" lvl="0" marL="0" rtl="0" algn="l">
              <a:spcBef>
                <a:spcPts val="0"/>
              </a:spcBef>
              <a:spcAft>
                <a:spcPts val="0"/>
              </a:spcAft>
              <a:buNone/>
            </a:pPr>
            <a:r>
              <a:rPr lang="es" sz="1100">
                <a:solidFill>
                  <a:srgbClr val="000000"/>
                </a:solidFill>
                <a:latin typeface="Arial"/>
                <a:ea typeface="Arial"/>
                <a:cs typeface="Arial"/>
                <a:sym typeface="Arial"/>
              </a:rPr>
              <a:t>		rr:predicateMap [ rr:constant  arp:hasCA ; rr:termType  rr:IRI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s" sz="1100">
                <a:solidFill>
                  <a:srgbClr val="000000"/>
                </a:solidFill>
                <a:latin typeface="Arial"/>
                <a:ea typeface="Arial"/>
                <a:cs typeface="Arial"/>
                <a:sym typeface="Arial"/>
              </a:rPr>
              <a:t>		rr:objectMap [ rml:reference "Código Ayto" ; rr:termType  rr:Number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s"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s" sz="1100">
                <a:solidFill>
                  <a:srgbClr val="000000"/>
                </a:solidFill>
                <a:latin typeface="Arial"/>
                <a:ea typeface="Arial"/>
                <a:cs typeface="Arial"/>
                <a:sym typeface="Arial"/>
              </a:rPr>
              <a:t>	rr:predicateObjectMap [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s" sz="1100">
                <a:solidFill>
                  <a:srgbClr val="000000"/>
                </a:solidFill>
                <a:latin typeface="Arial"/>
                <a:ea typeface="Arial"/>
                <a:cs typeface="Arial"/>
                <a:sym typeface="Arial"/>
              </a:rPr>
              <a:t>		rr:predicateMap [ rr:constant frappe:isIn; rr:termType rr:IRI ];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s" sz="1100">
                <a:solidFill>
                  <a:srgbClr val="000000"/>
                </a:solidFill>
                <a:latin typeface="Arial"/>
                <a:ea typeface="Arial"/>
                <a:cs typeface="Arial"/>
                <a:sym typeface="Arial"/>
              </a:rPr>
              <a:t>		rr:objectMap [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s" sz="1100">
                <a:solidFill>
                  <a:srgbClr val="000000"/>
                </a:solidFill>
                <a:latin typeface="Arial"/>
                <a:ea typeface="Arial"/>
                <a:cs typeface="Arial"/>
                <a:sym typeface="Arial"/>
              </a:rPr>
              <a:t>			rr:template "http://www.semanticweb.org/alumno/ontologies/2021/10/Group05_ontology/City/{Ciudad}";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s" sz="1100">
                <a:solidFill>
                  <a:srgbClr val="000000"/>
                </a:solidFill>
                <a:latin typeface="Arial"/>
                <a:ea typeface="Arial"/>
                <a:cs typeface="Arial"/>
                <a:sym typeface="Arial"/>
              </a:rPr>
              <a:t>			rr:termType rr:IRI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s"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s" sz="1100">
                <a:solidFill>
                  <a:srgbClr val="000000"/>
                </a:solidFill>
                <a:latin typeface="Arial"/>
                <a:ea typeface="Arial"/>
                <a:cs typeface="Arial"/>
                <a:sym typeface="Arial"/>
              </a:rPr>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Uso de mapping</a:t>
            </a:r>
            <a:endParaRPr b="1"/>
          </a:p>
        </p:txBody>
      </p:sp>
      <p:sp>
        <p:nvSpPr>
          <p:cNvPr id="184" name="Google Shape;184;p27"/>
          <p:cNvSpPr txBox="1"/>
          <p:nvPr>
            <p:ph idx="1" type="body"/>
          </p:nvPr>
        </p:nvSpPr>
        <p:spPr>
          <a:xfrm>
            <a:off x="311700" y="3425650"/>
            <a:ext cx="4681200" cy="1143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i="1" lang="es">
                <a:solidFill>
                  <a:srgbClr val="24292F"/>
                </a:solidFill>
              </a:rPr>
              <a:t>-Una vez que tenemos el CSV limpio, y el archivo RML con los mappings, pasamos esto por la </a:t>
            </a:r>
            <a:r>
              <a:rPr i="1" lang="es">
                <a:solidFill>
                  <a:srgbClr val="24292F"/>
                </a:solidFill>
              </a:rPr>
              <a:t>aplicación</a:t>
            </a:r>
            <a:r>
              <a:rPr i="1" lang="es">
                <a:solidFill>
                  <a:srgbClr val="24292F"/>
                </a:solidFill>
              </a:rPr>
              <a:t> RMLMapper y con eso obtenemos el </a:t>
            </a:r>
            <a:r>
              <a:rPr b="1" i="1" lang="es">
                <a:solidFill>
                  <a:srgbClr val="24292F"/>
                </a:solidFill>
              </a:rPr>
              <a:t>grafo </a:t>
            </a:r>
            <a:r>
              <a:rPr i="1" lang="es">
                <a:solidFill>
                  <a:srgbClr val="24292F"/>
                </a:solidFill>
              </a:rPr>
              <a:t>en NTriples.</a:t>
            </a:r>
            <a:endParaRPr i="1">
              <a:solidFill>
                <a:srgbClr val="24292F"/>
              </a:solidFill>
            </a:endParaRPr>
          </a:p>
        </p:txBody>
      </p:sp>
      <p:pic>
        <p:nvPicPr>
          <p:cNvPr id="185" name="Google Shape;185;p27"/>
          <p:cNvPicPr preferRelativeResize="0"/>
          <p:nvPr/>
        </p:nvPicPr>
        <p:blipFill>
          <a:blip r:embed="rId3">
            <a:alphaModFix/>
          </a:blip>
          <a:stretch>
            <a:fillRect/>
          </a:stretch>
        </p:blipFill>
        <p:spPr>
          <a:xfrm>
            <a:off x="0" y="1229876"/>
            <a:ext cx="9144000" cy="1949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490250" y="526350"/>
            <a:ext cx="73959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ENLACE CON OTROS DATASETS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s"/>
              <a:t>Enlace con otros datasets</a:t>
            </a:r>
            <a:endParaRPr/>
          </a:p>
        </p:txBody>
      </p:sp>
      <p:sp>
        <p:nvSpPr>
          <p:cNvPr id="196" name="Google Shape;196;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00"/>
              <a:t>-Es importante que nuestros datos estén enlazados con datos externos. Para ello vamos a enlazar nuestro datasets a través de </a:t>
            </a:r>
            <a:r>
              <a:rPr b="1" lang="es" sz="1600"/>
              <a:t>OpenRefine</a:t>
            </a:r>
            <a:r>
              <a:rPr lang="es" sz="1600"/>
              <a:t>. </a:t>
            </a:r>
            <a:endParaRPr sz="1600"/>
          </a:p>
          <a:p>
            <a:pPr indent="0" lvl="0" marL="0" rtl="0" algn="l">
              <a:spcBef>
                <a:spcPts val="1200"/>
              </a:spcBef>
              <a:spcAft>
                <a:spcPts val="0"/>
              </a:spcAft>
              <a:buNone/>
            </a:pPr>
            <a:r>
              <a:rPr lang="es" sz="1600"/>
              <a:t>-Esto nos permitirá poder acceder a información extra relacionada con nuestros datos.</a:t>
            </a:r>
            <a:endParaRPr sz="1600"/>
          </a:p>
          <a:p>
            <a:pPr indent="0" lvl="0" marL="0" rtl="0" algn="l">
              <a:spcBef>
                <a:spcPts val="1200"/>
              </a:spcBef>
              <a:spcAft>
                <a:spcPts val="0"/>
              </a:spcAft>
              <a:buNone/>
            </a:pPr>
            <a:r>
              <a:rPr lang="es" sz="1600"/>
              <a:t>-En nuestro caso nos hemos centrado en enlazar nuestros datos con </a:t>
            </a:r>
            <a:r>
              <a:rPr lang="es" sz="1600" u="sng"/>
              <a:t>Wikidata </a:t>
            </a:r>
            <a:r>
              <a:rPr lang="es" sz="1600"/>
              <a:t>y </a:t>
            </a:r>
            <a:r>
              <a:rPr lang="es" sz="1600" u="sng"/>
              <a:t>DBPedia</a:t>
            </a:r>
            <a:r>
              <a:rPr lang="es" sz="1600"/>
              <a:t>.</a:t>
            </a:r>
            <a:endParaRPr sz="1600"/>
          </a:p>
          <a:p>
            <a:pPr indent="0" lvl="0" marL="0" rtl="0" algn="l">
              <a:spcBef>
                <a:spcPts val="1200"/>
              </a:spcBef>
              <a:spcAft>
                <a:spcPts val="1200"/>
              </a:spcAft>
              <a:buNone/>
            </a:pPr>
            <a:r>
              <a:rPr lang="es" sz="1600"/>
              <a:t>-Enlazamos aquellas columnas que nos aporten mayor información.</a:t>
            </a:r>
            <a:endParaRPr sz="1600"/>
          </a:p>
        </p:txBody>
      </p:sp>
      <p:pic>
        <p:nvPicPr>
          <p:cNvPr id="197" name="Google Shape;197;p29"/>
          <p:cNvPicPr preferRelativeResize="0"/>
          <p:nvPr/>
        </p:nvPicPr>
        <p:blipFill>
          <a:blip r:embed="rId3">
            <a:alphaModFix/>
          </a:blip>
          <a:stretch>
            <a:fillRect/>
          </a:stretch>
        </p:blipFill>
        <p:spPr>
          <a:xfrm>
            <a:off x="1246419" y="3264575"/>
            <a:ext cx="2166573" cy="1531826"/>
          </a:xfrm>
          <a:prstGeom prst="rect">
            <a:avLst/>
          </a:prstGeom>
          <a:noFill/>
          <a:ln>
            <a:noFill/>
          </a:ln>
        </p:spPr>
      </p:pic>
      <p:pic>
        <p:nvPicPr>
          <p:cNvPr id="198" name="Google Shape;198;p29"/>
          <p:cNvPicPr preferRelativeResize="0"/>
          <p:nvPr/>
        </p:nvPicPr>
        <p:blipFill>
          <a:blip r:embed="rId4">
            <a:alphaModFix/>
          </a:blip>
          <a:stretch>
            <a:fillRect/>
          </a:stretch>
        </p:blipFill>
        <p:spPr>
          <a:xfrm>
            <a:off x="3928600" y="3406175"/>
            <a:ext cx="2028250" cy="1248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s"/>
              <a:t>Enlace con otros datasets</a:t>
            </a:r>
            <a:endParaRPr/>
          </a:p>
        </p:txBody>
      </p:sp>
      <p:sp>
        <p:nvSpPr>
          <p:cNvPr id="204" name="Google Shape;204;p30"/>
          <p:cNvSpPr txBox="1"/>
          <p:nvPr>
            <p:ph idx="1" type="body"/>
          </p:nvPr>
        </p:nvSpPr>
        <p:spPr>
          <a:xfrm>
            <a:off x="311700" y="3899775"/>
            <a:ext cx="5411400" cy="1106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24292F"/>
              </a:buClr>
              <a:buSzPts val="1600"/>
              <a:buChar char="●"/>
            </a:pPr>
            <a:r>
              <a:rPr lang="es" sz="1600">
                <a:solidFill>
                  <a:srgbClr val="24292F"/>
                </a:solidFill>
              </a:rPr>
              <a:t>Enlazamos distrito con dbpedia</a:t>
            </a:r>
            <a:endParaRPr sz="1600">
              <a:solidFill>
                <a:srgbClr val="24292F"/>
              </a:solidFill>
            </a:endParaRPr>
          </a:p>
          <a:p>
            <a:pPr indent="-330200" lvl="0" marL="457200" rtl="0" algn="l">
              <a:spcBef>
                <a:spcPts val="0"/>
              </a:spcBef>
              <a:spcAft>
                <a:spcPts val="0"/>
              </a:spcAft>
              <a:buClr>
                <a:srgbClr val="24292F"/>
              </a:buClr>
              <a:buSzPts val="1600"/>
              <a:buChar char="●"/>
            </a:pPr>
            <a:r>
              <a:rPr lang="es" sz="1600">
                <a:solidFill>
                  <a:srgbClr val="24292F"/>
                </a:solidFill>
              </a:rPr>
              <a:t>Enlazamos ciudad con wikidata</a:t>
            </a:r>
            <a:endParaRPr sz="1600">
              <a:solidFill>
                <a:srgbClr val="24292F"/>
              </a:solidFill>
            </a:endParaRPr>
          </a:p>
        </p:txBody>
      </p:sp>
      <p:pic>
        <p:nvPicPr>
          <p:cNvPr id="205" name="Google Shape;205;p30"/>
          <p:cNvPicPr preferRelativeResize="0"/>
          <p:nvPr/>
        </p:nvPicPr>
        <p:blipFill>
          <a:blip r:embed="rId3">
            <a:alphaModFix/>
          </a:blip>
          <a:stretch>
            <a:fillRect/>
          </a:stretch>
        </p:blipFill>
        <p:spPr>
          <a:xfrm>
            <a:off x="0" y="1229870"/>
            <a:ext cx="9144001" cy="240851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QUERYS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Introducción</a:t>
            </a:r>
            <a:endParaRPr/>
          </a:p>
        </p:txBody>
      </p:sp>
      <p:sp>
        <p:nvSpPr>
          <p:cNvPr id="96" name="Google Shape;96;p14"/>
          <p:cNvSpPr txBox="1"/>
          <p:nvPr>
            <p:ph idx="1" type="body"/>
          </p:nvPr>
        </p:nvSpPr>
        <p:spPr>
          <a:xfrm>
            <a:off x="311700" y="1017800"/>
            <a:ext cx="5999400" cy="355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400">
                <a:solidFill>
                  <a:srgbClr val="24292F"/>
                </a:solidFill>
              </a:rPr>
              <a:t>PROBLEMA</a:t>
            </a:r>
            <a:endParaRPr b="1" sz="1400">
              <a:solidFill>
                <a:srgbClr val="24292F"/>
              </a:solidFill>
            </a:endParaRPr>
          </a:p>
          <a:p>
            <a:pPr indent="0" lvl="0" marL="0" rtl="0" algn="l">
              <a:spcBef>
                <a:spcPts val="1200"/>
              </a:spcBef>
              <a:spcAft>
                <a:spcPts val="0"/>
              </a:spcAft>
              <a:buNone/>
            </a:pPr>
            <a:r>
              <a:rPr lang="es" sz="1400">
                <a:solidFill>
                  <a:srgbClr val="24292F"/>
                </a:solidFill>
              </a:rPr>
              <a:t>-Actualmente, m</a:t>
            </a:r>
            <a:r>
              <a:rPr lang="es" sz="1400">
                <a:solidFill>
                  <a:srgbClr val="24292F"/>
                </a:solidFill>
              </a:rPr>
              <a:t>uchas de las empresas que producen energía vía placas solares, sufren a la hora de hallar la mejor manera para relacionar la energía producida, por los edificios con placas, para aprovechar la energía de manera más eficiente.</a:t>
            </a:r>
            <a:endParaRPr sz="1400">
              <a:solidFill>
                <a:srgbClr val="24292F"/>
              </a:solidFill>
            </a:endParaRPr>
          </a:p>
          <a:p>
            <a:pPr indent="0" lvl="0" marL="0" rtl="0" algn="l">
              <a:spcBef>
                <a:spcPts val="1200"/>
              </a:spcBef>
              <a:spcAft>
                <a:spcPts val="0"/>
              </a:spcAft>
              <a:buNone/>
            </a:pPr>
            <a:r>
              <a:rPr b="1" lang="es" sz="1400">
                <a:solidFill>
                  <a:srgbClr val="24292F"/>
                </a:solidFill>
              </a:rPr>
              <a:t>SOLUCIÓN</a:t>
            </a:r>
            <a:endParaRPr b="1" sz="1400">
              <a:solidFill>
                <a:srgbClr val="24292F"/>
              </a:solidFill>
            </a:endParaRPr>
          </a:p>
          <a:p>
            <a:pPr indent="0" lvl="0" marL="0" rtl="0" algn="l">
              <a:spcBef>
                <a:spcPts val="1200"/>
              </a:spcBef>
              <a:spcAft>
                <a:spcPts val="1200"/>
              </a:spcAft>
              <a:buNone/>
            </a:pPr>
            <a:r>
              <a:rPr lang="es" sz="1400">
                <a:solidFill>
                  <a:srgbClr val="24292F"/>
                </a:solidFill>
              </a:rPr>
              <a:t>-Para solucionar esto, simplemente se han de </a:t>
            </a:r>
            <a:r>
              <a:rPr lang="es" sz="1400">
                <a:solidFill>
                  <a:srgbClr val="24292F"/>
                </a:solidFill>
              </a:rPr>
              <a:t>estructurar, transformar y relacionar </a:t>
            </a:r>
            <a:r>
              <a:rPr lang="es" sz="1400">
                <a:solidFill>
                  <a:srgbClr val="24292F"/>
                </a:solidFill>
              </a:rPr>
              <a:t>los datos de una manera adecuada. Con el objetivo de proporcionar a la empresa diversa información sobre los distintos </a:t>
            </a:r>
            <a:r>
              <a:rPr b="1" lang="es" sz="1400">
                <a:solidFill>
                  <a:srgbClr val="24292F"/>
                </a:solidFill>
              </a:rPr>
              <a:t>tipos</a:t>
            </a:r>
            <a:r>
              <a:rPr lang="es" sz="1400">
                <a:solidFill>
                  <a:srgbClr val="24292F"/>
                </a:solidFill>
              </a:rPr>
              <a:t> de edificios que usan energía solar en una ciudad, entre otra </a:t>
            </a:r>
            <a:r>
              <a:rPr lang="es" sz="1400">
                <a:solidFill>
                  <a:srgbClr val="24292F"/>
                </a:solidFill>
              </a:rPr>
              <a:t>información</a:t>
            </a:r>
            <a:r>
              <a:rPr lang="es" sz="1400">
                <a:solidFill>
                  <a:srgbClr val="24292F"/>
                </a:solidFill>
              </a:rPr>
              <a:t> vital para futuras instalaciones observando las empresas que instalan dichas placas.</a:t>
            </a:r>
            <a:endParaRPr sz="1400"/>
          </a:p>
        </p:txBody>
      </p:sp>
      <p:pic>
        <p:nvPicPr>
          <p:cNvPr id="97" name="Google Shape;97;p14"/>
          <p:cNvPicPr preferRelativeResize="0"/>
          <p:nvPr/>
        </p:nvPicPr>
        <p:blipFill>
          <a:blip r:embed="rId3">
            <a:alphaModFix/>
          </a:blip>
          <a:stretch>
            <a:fillRect/>
          </a:stretch>
        </p:blipFill>
        <p:spPr>
          <a:xfrm>
            <a:off x="6484675" y="410003"/>
            <a:ext cx="1874300" cy="1527975"/>
          </a:xfrm>
          <a:prstGeom prst="rect">
            <a:avLst/>
          </a:prstGeom>
          <a:noFill/>
          <a:ln>
            <a:noFill/>
          </a:ln>
        </p:spPr>
      </p:pic>
      <p:pic>
        <p:nvPicPr>
          <p:cNvPr id="98" name="Google Shape;98;p14"/>
          <p:cNvPicPr preferRelativeResize="0"/>
          <p:nvPr/>
        </p:nvPicPr>
        <p:blipFill>
          <a:blip r:embed="rId4">
            <a:alphaModFix/>
          </a:blip>
          <a:stretch>
            <a:fillRect/>
          </a:stretch>
        </p:blipFill>
        <p:spPr>
          <a:xfrm>
            <a:off x="6980375" y="2271977"/>
            <a:ext cx="2042750" cy="1361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s"/>
              <a:t>Querys</a:t>
            </a:r>
            <a:endParaRPr/>
          </a:p>
        </p:txBody>
      </p:sp>
      <p:sp>
        <p:nvSpPr>
          <p:cNvPr id="216" name="Google Shape;216;p32"/>
          <p:cNvSpPr txBox="1"/>
          <p:nvPr>
            <p:ph idx="1" type="body"/>
          </p:nvPr>
        </p:nvSpPr>
        <p:spPr>
          <a:xfrm>
            <a:off x="311700" y="1062025"/>
            <a:ext cx="7453800" cy="418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605"/>
              <a:buNone/>
            </a:pPr>
            <a:r>
              <a:rPr lang="es" sz="1400">
                <a:solidFill>
                  <a:srgbClr val="24292F"/>
                </a:solidFill>
                <a:latin typeface="Arial"/>
                <a:ea typeface="Arial"/>
                <a:cs typeface="Arial"/>
                <a:sym typeface="Arial"/>
              </a:rPr>
              <a:t>-</a:t>
            </a:r>
            <a:r>
              <a:rPr lang="es" sz="1400">
                <a:solidFill>
                  <a:srgbClr val="24292F"/>
                </a:solidFill>
                <a:highlight>
                  <a:srgbClr val="FFFFFF"/>
                </a:highlight>
                <a:latin typeface="Arial"/>
                <a:ea typeface="Arial"/>
                <a:cs typeface="Arial"/>
                <a:sym typeface="Arial"/>
              </a:rPr>
              <a:t>Devuelve las IRIs de todos los distritos con los edificios que están en dichos distritos.</a:t>
            </a:r>
            <a:endParaRPr sz="1400">
              <a:solidFill>
                <a:srgbClr val="24292F"/>
              </a:solidFill>
              <a:latin typeface="Arial"/>
              <a:ea typeface="Arial"/>
              <a:cs typeface="Arial"/>
              <a:sym typeface="Arial"/>
            </a:endParaRPr>
          </a:p>
        </p:txBody>
      </p:sp>
      <p:sp>
        <p:nvSpPr>
          <p:cNvPr id="217" name="Google Shape;217;p32"/>
          <p:cNvSpPr txBox="1"/>
          <p:nvPr/>
        </p:nvSpPr>
        <p:spPr>
          <a:xfrm>
            <a:off x="311700" y="1434325"/>
            <a:ext cx="6249900" cy="3632700"/>
          </a:xfrm>
          <a:prstGeom prst="rect">
            <a:avLst/>
          </a:prstGeom>
          <a:noFill/>
          <a:ln>
            <a:noFill/>
          </a:ln>
        </p:spPr>
        <p:txBody>
          <a:bodyPr anchorCtr="0" anchor="t" bIns="91425" lIns="91425" spcFirstLastPara="1" rIns="91425" wrap="square" tIns="91425">
            <a:spAutoFit/>
          </a:bodyPr>
          <a:lstStyle/>
          <a:p>
            <a:pPr indent="0" lvl="0" marL="0" rtl="0" algn="l">
              <a:lnSpc>
                <a:spcPct val="142857"/>
              </a:lnSpc>
              <a:spcBef>
                <a:spcPts val="0"/>
              </a:spcBef>
              <a:spcAft>
                <a:spcPts val="0"/>
              </a:spcAft>
              <a:buNone/>
            </a:pPr>
            <a:r>
              <a:rPr lang="es" sz="1000">
                <a:solidFill>
                  <a:srgbClr val="FF0000"/>
                </a:solidFill>
                <a:highlight>
                  <a:srgbClr val="FFFFFF"/>
                </a:highlight>
                <a:latin typeface="Courier New"/>
                <a:ea typeface="Courier New"/>
                <a:cs typeface="Courier New"/>
                <a:sym typeface="Courier New"/>
              </a:rPr>
              <a:t>PREFIX</a:t>
            </a:r>
            <a:r>
              <a:rPr lang="es" sz="1000">
                <a:solidFill>
                  <a:srgbClr val="24292F"/>
                </a:solidFill>
                <a:highlight>
                  <a:srgbClr val="FFFFFF"/>
                </a:highlight>
                <a:latin typeface="Courier New"/>
                <a:ea typeface="Courier New"/>
                <a:cs typeface="Courier New"/>
                <a:sym typeface="Courier New"/>
              </a:rPr>
              <a:t> rdf: </a:t>
            </a:r>
            <a:r>
              <a:rPr lang="es" sz="1000">
                <a:solidFill>
                  <a:srgbClr val="9900FF"/>
                </a:solidFill>
                <a:highlight>
                  <a:srgbClr val="FFFFFF"/>
                </a:highlight>
                <a:latin typeface="Courier New"/>
                <a:ea typeface="Courier New"/>
                <a:cs typeface="Courier New"/>
                <a:sym typeface="Courier New"/>
              </a:rPr>
              <a:t>&lt;http://www.w3.org/1999/02/22-rdf-syntax-ns#&gt;</a:t>
            </a:r>
            <a:endParaRPr sz="1000">
              <a:solidFill>
                <a:srgbClr val="9900F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000">
                <a:solidFill>
                  <a:srgbClr val="FF0000"/>
                </a:solidFill>
                <a:highlight>
                  <a:srgbClr val="FFFFFF"/>
                </a:highlight>
                <a:latin typeface="Courier New"/>
                <a:ea typeface="Courier New"/>
                <a:cs typeface="Courier New"/>
                <a:sym typeface="Courier New"/>
              </a:rPr>
              <a:t>PREFIX</a:t>
            </a:r>
            <a:r>
              <a:rPr lang="es" sz="1000">
                <a:solidFill>
                  <a:srgbClr val="24292F"/>
                </a:solidFill>
                <a:highlight>
                  <a:srgbClr val="FFFFFF"/>
                </a:highlight>
                <a:latin typeface="Courier New"/>
                <a:ea typeface="Courier New"/>
                <a:cs typeface="Courier New"/>
                <a:sym typeface="Courier New"/>
              </a:rPr>
              <a:t> epower: </a:t>
            </a:r>
            <a:r>
              <a:rPr lang="es" sz="1000">
                <a:solidFill>
                  <a:srgbClr val="9900FF"/>
                </a:solidFill>
                <a:highlight>
                  <a:srgbClr val="FFFFFF"/>
                </a:highlight>
                <a:latin typeface="Courier New"/>
                <a:ea typeface="Courier New"/>
                <a:cs typeface="Courier New"/>
                <a:sym typeface="Courier New"/>
              </a:rPr>
              <a:t>&lt;http://www.semanticweb.org/alumno/ontologies/2021/10/Group05_ontology#&gt;</a:t>
            </a:r>
            <a:endParaRPr sz="1000">
              <a:solidFill>
                <a:srgbClr val="9900F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000">
                <a:solidFill>
                  <a:srgbClr val="FF0000"/>
                </a:solidFill>
                <a:highlight>
                  <a:srgbClr val="FFFFFF"/>
                </a:highlight>
                <a:latin typeface="Courier New"/>
                <a:ea typeface="Courier New"/>
                <a:cs typeface="Courier New"/>
                <a:sym typeface="Courier New"/>
              </a:rPr>
              <a:t>PREFIX</a:t>
            </a:r>
            <a:r>
              <a:rPr lang="es" sz="1000">
                <a:solidFill>
                  <a:srgbClr val="24292F"/>
                </a:solidFill>
                <a:highlight>
                  <a:srgbClr val="FFFFFF"/>
                </a:highlight>
                <a:latin typeface="Courier New"/>
                <a:ea typeface="Courier New"/>
                <a:cs typeface="Courier New"/>
                <a:sym typeface="Courier New"/>
              </a:rPr>
              <a:t> owl: </a:t>
            </a:r>
            <a:r>
              <a:rPr lang="es" sz="1000">
                <a:solidFill>
                  <a:srgbClr val="9900FF"/>
                </a:solidFill>
                <a:highlight>
                  <a:srgbClr val="FFFFFF"/>
                </a:highlight>
                <a:latin typeface="Courier New"/>
                <a:ea typeface="Courier New"/>
                <a:cs typeface="Courier New"/>
                <a:sym typeface="Courier New"/>
              </a:rPr>
              <a:t>&lt;http://www.w3.org/2002/07/owl#&gt;</a:t>
            </a:r>
            <a:endParaRPr sz="1000">
              <a:solidFill>
                <a:srgbClr val="9900F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000">
                <a:solidFill>
                  <a:srgbClr val="FF0000"/>
                </a:solidFill>
                <a:highlight>
                  <a:srgbClr val="FFFFFF"/>
                </a:highlight>
                <a:latin typeface="Courier New"/>
                <a:ea typeface="Courier New"/>
                <a:cs typeface="Courier New"/>
                <a:sym typeface="Courier New"/>
              </a:rPr>
              <a:t>PREFIX</a:t>
            </a:r>
            <a:r>
              <a:rPr lang="es" sz="1000">
                <a:solidFill>
                  <a:srgbClr val="24292F"/>
                </a:solidFill>
                <a:highlight>
                  <a:srgbClr val="FFFFFF"/>
                </a:highlight>
                <a:latin typeface="Courier New"/>
                <a:ea typeface="Courier New"/>
                <a:cs typeface="Courier New"/>
                <a:sym typeface="Courier New"/>
              </a:rPr>
              <a:t> dbp: </a:t>
            </a:r>
            <a:r>
              <a:rPr lang="es" sz="1000">
                <a:solidFill>
                  <a:srgbClr val="9900FF"/>
                </a:solidFill>
                <a:highlight>
                  <a:srgbClr val="FFFFFF"/>
                </a:highlight>
                <a:latin typeface="Courier New"/>
                <a:ea typeface="Courier New"/>
                <a:cs typeface="Courier New"/>
                <a:sym typeface="Courier New"/>
              </a:rPr>
              <a:t>&lt;http://dbpedia.org/property/&gt;</a:t>
            </a:r>
            <a:endParaRPr sz="1000">
              <a:solidFill>
                <a:srgbClr val="9900F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000">
                <a:solidFill>
                  <a:srgbClr val="FF0000"/>
                </a:solidFill>
                <a:highlight>
                  <a:srgbClr val="FFFFFF"/>
                </a:highlight>
                <a:latin typeface="Courier New"/>
                <a:ea typeface="Courier New"/>
                <a:cs typeface="Courier New"/>
                <a:sym typeface="Courier New"/>
              </a:rPr>
              <a:t>PREFIX</a:t>
            </a:r>
            <a:r>
              <a:rPr lang="es" sz="1000">
                <a:solidFill>
                  <a:srgbClr val="24292F"/>
                </a:solidFill>
                <a:highlight>
                  <a:srgbClr val="FFFFFF"/>
                </a:highlight>
                <a:latin typeface="Courier New"/>
                <a:ea typeface="Courier New"/>
                <a:cs typeface="Courier New"/>
                <a:sym typeface="Courier New"/>
              </a:rPr>
              <a:t> frappe: </a:t>
            </a:r>
            <a:r>
              <a:rPr lang="es" sz="1000">
                <a:solidFill>
                  <a:srgbClr val="9900FF"/>
                </a:solidFill>
                <a:highlight>
                  <a:srgbClr val="FFFFFF"/>
                </a:highlight>
                <a:latin typeface="Courier New"/>
                <a:ea typeface="Courier New"/>
                <a:cs typeface="Courier New"/>
                <a:sym typeface="Courier New"/>
              </a:rPr>
              <a:t>&lt;http://streamreasoning.org/ontologies/frappe#&gt;</a:t>
            </a:r>
            <a:endParaRPr sz="1000">
              <a:solidFill>
                <a:srgbClr val="9900F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000">
                <a:solidFill>
                  <a:srgbClr val="FF0000"/>
                </a:solidFill>
                <a:highlight>
                  <a:srgbClr val="FFFFFF"/>
                </a:highlight>
                <a:latin typeface="Courier New"/>
                <a:ea typeface="Courier New"/>
                <a:cs typeface="Courier New"/>
                <a:sym typeface="Courier New"/>
              </a:rPr>
              <a:t>SELECT</a:t>
            </a:r>
            <a:r>
              <a:rPr lang="es" sz="1000">
                <a:solidFill>
                  <a:srgbClr val="24292F"/>
                </a:solidFill>
                <a:highlight>
                  <a:srgbClr val="FFFFFF"/>
                </a:highlight>
                <a:latin typeface="Courier New"/>
                <a:ea typeface="Courier New"/>
                <a:cs typeface="Courier New"/>
                <a:sym typeface="Courier New"/>
              </a:rPr>
              <a:t> </a:t>
            </a:r>
            <a:r>
              <a:rPr lang="es" sz="1000">
                <a:solidFill>
                  <a:srgbClr val="4A86E8"/>
                </a:solidFill>
                <a:highlight>
                  <a:srgbClr val="FFFFFF"/>
                </a:highlight>
                <a:latin typeface="Courier New"/>
                <a:ea typeface="Courier New"/>
                <a:cs typeface="Courier New"/>
                <a:sym typeface="Courier New"/>
              </a:rPr>
              <a:t>?linkedDistrict ?building</a:t>
            </a:r>
            <a:endParaRPr sz="1000">
              <a:solidFill>
                <a:srgbClr val="4A86E8"/>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000">
                <a:solidFill>
                  <a:srgbClr val="24292F"/>
                </a:solidFill>
                <a:highlight>
                  <a:srgbClr val="FFFFFF"/>
                </a:highlight>
                <a:latin typeface="Courier New"/>
                <a:ea typeface="Courier New"/>
                <a:cs typeface="Courier New"/>
                <a:sym typeface="Courier New"/>
              </a:rPr>
              <a:t> WHERE { </a:t>
            </a:r>
            <a:r>
              <a:rPr lang="es" sz="1000">
                <a:solidFill>
                  <a:srgbClr val="4A86E8"/>
                </a:solidFill>
                <a:highlight>
                  <a:srgbClr val="FFFFFF"/>
                </a:highlight>
                <a:latin typeface="Courier New"/>
                <a:ea typeface="Courier New"/>
                <a:cs typeface="Courier New"/>
                <a:sym typeface="Courier New"/>
              </a:rPr>
              <a:t>?district</a:t>
            </a:r>
            <a:r>
              <a:rPr lang="es" sz="1000">
                <a:solidFill>
                  <a:srgbClr val="24292F"/>
                </a:solidFill>
                <a:highlight>
                  <a:srgbClr val="FFFFFF"/>
                </a:highlight>
                <a:latin typeface="Courier New"/>
                <a:ea typeface="Courier New"/>
                <a:cs typeface="Courier New"/>
                <a:sym typeface="Courier New"/>
              </a:rPr>
              <a:t> </a:t>
            </a:r>
            <a:r>
              <a:rPr lang="es" sz="1000">
                <a:solidFill>
                  <a:srgbClr val="FF0000"/>
                </a:solidFill>
                <a:highlight>
                  <a:srgbClr val="FFFFFF"/>
                </a:highlight>
                <a:latin typeface="Courier New"/>
                <a:ea typeface="Courier New"/>
                <a:cs typeface="Courier New"/>
                <a:sym typeface="Courier New"/>
              </a:rPr>
              <a:t>a</a:t>
            </a:r>
            <a:r>
              <a:rPr lang="es" sz="1000">
                <a:solidFill>
                  <a:srgbClr val="24292F"/>
                </a:solidFill>
                <a:highlight>
                  <a:srgbClr val="FFFFFF"/>
                </a:highlight>
                <a:latin typeface="Courier New"/>
                <a:ea typeface="Courier New"/>
                <a:cs typeface="Courier New"/>
                <a:sym typeface="Courier New"/>
              </a:rPr>
              <a:t> dbp:District.</a:t>
            </a:r>
            <a:endParaRPr sz="10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000">
                <a:solidFill>
                  <a:srgbClr val="24292F"/>
                </a:solidFill>
                <a:highlight>
                  <a:srgbClr val="FFFFFF"/>
                </a:highlight>
                <a:latin typeface="Courier New"/>
                <a:ea typeface="Courier New"/>
                <a:cs typeface="Courier New"/>
                <a:sym typeface="Courier New"/>
              </a:rPr>
              <a:t>         </a:t>
            </a:r>
            <a:r>
              <a:rPr lang="es" sz="1000">
                <a:solidFill>
                  <a:srgbClr val="4A86E8"/>
                </a:solidFill>
                <a:highlight>
                  <a:srgbClr val="FFFFFF"/>
                </a:highlight>
                <a:latin typeface="Courier New"/>
                <a:ea typeface="Courier New"/>
                <a:cs typeface="Courier New"/>
                <a:sym typeface="Courier New"/>
              </a:rPr>
              <a:t>?district</a:t>
            </a:r>
            <a:r>
              <a:rPr lang="es" sz="1000">
                <a:solidFill>
                  <a:srgbClr val="24292F"/>
                </a:solidFill>
                <a:highlight>
                  <a:srgbClr val="FFFFFF"/>
                </a:highlight>
                <a:latin typeface="Courier New"/>
                <a:ea typeface="Courier New"/>
                <a:cs typeface="Courier New"/>
                <a:sym typeface="Courier New"/>
              </a:rPr>
              <a:t> owl:sameAs </a:t>
            </a:r>
            <a:r>
              <a:rPr lang="es" sz="1000">
                <a:solidFill>
                  <a:srgbClr val="4A86E8"/>
                </a:solidFill>
                <a:highlight>
                  <a:srgbClr val="FFFFFF"/>
                </a:highlight>
                <a:latin typeface="Courier New"/>
                <a:ea typeface="Courier New"/>
                <a:cs typeface="Courier New"/>
                <a:sym typeface="Courier New"/>
              </a:rPr>
              <a:t>?linkedDistrict</a:t>
            </a:r>
            <a:r>
              <a:rPr lang="es" sz="1000">
                <a:solidFill>
                  <a:srgbClr val="24292F"/>
                </a:solidFill>
                <a:highlight>
                  <a:srgbClr val="FFFFFF"/>
                </a:highlight>
                <a:latin typeface="Courier New"/>
                <a:ea typeface="Courier New"/>
                <a:cs typeface="Courier New"/>
                <a:sym typeface="Courier New"/>
              </a:rPr>
              <a:t>.</a:t>
            </a:r>
            <a:endParaRPr sz="10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000">
                <a:solidFill>
                  <a:srgbClr val="24292F"/>
                </a:solidFill>
                <a:highlight>
                  <a:srgbClr val="FFFFFF"/>
                </a:highlight>
                <a:latin typeface="Courier New"/>
                <a:ea typeface="Courier New"/>
                <a:cs typeface="Courier New"/>
                <a:sym typeface="Courier New"/>
              </a:rPr>
              <a:t>         </a:t>
            </a:r>
            <a:r>
              <a:rPr lang="es" sz="1000">
                <a:solidFill>
                  <a:srgbClr val="4A86E8"/>
                </a:solidFill>
                <a:highlight>
                  <a:srgbClr val="FFFFFF"/>
                </a:highlight>
                <a:latin typeface="Courier New"/>
                <a:ea typeface="Courier New"/>
                <a:cs typeface="Courier New"/>
                <a:sym typeface="Courier New"/>
              </a:rPr>
              <a:t>?building</a:t>
            </a:r>
            <a:r>
              <a:rPr lang="es" sz="1000">
                <a:solidFill>
                  <a:srgbClr val="24292F"/>
                </a:solidFill>
                <a:highlight>
                  <a:srgbClr val="FFFFFF"/>
                </a:highlight>
                <a:latin typeface="Courier New"/>
                <a:ea typeface="Courier New"/>
                <a:cs typeface="Courier New"/>
                <a:sym typeface="Courier New"/>
              </a:rPr>
              <a:t> </a:t>
            </a:r>
            <a:r>
              <a:rPr lang="es" sz="1000">
                <a:solidFill>
                  <a:srgbClr val="FF0000"/>
                </a:solidFill>
                <a:highlight>
                  <a:srgbClr val="FFFFFF"/>
                </a:highlight>
                <a:latin typeface="Courier New"/>
                <a:ea typeface="Courier New"/>
                <a:cs typeface="Courier New"/>
                <a:sym typeface="Courier New"/>
              </a:rPr>
              <a:t>a</a:t>
            </a:r>
            <a:r>
              <a:rPr lang="es" sz="1000">
                <a:solidFill>
                  <a:srgbClr val="24292F"/>
                </a:solidFill>
                <a:highlight>
                  <a:srgbClr val="FFFFFF"/>
                </a:highlight>
                <a:latin typeface="Courier New"/>
                <a:ea typeface="Courier New"/>
                <a:cs typeface="Courier New"/>
                <a:sym typeface="Courier New"/>
              </a:rPr>
              <a:t> epower:Building.</a:t>
            </a:r>
            <a:endParaRPr sz="10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000">
                <a:solidFill>
                  <a:srgbClr val="24292F"/>
                </a:solidFill>
                <a:highlight>
                  <a:srgbClr val="FFFFFF"/>
                </a:highlight>
                <a:latin typeface="Courier New"/>
                <a:ea typeface="Courier New"/>
                <a:cs typeface="Courier New"/>
                <a:sym typeface="Courier New"/>
              </a:rPr>
              <a:t>         </a:t>
            </a:r>
            <a:r>
              <a:rPr lang="es" sz="1000">
                <a:solidFill>
                  <a:srgbClr val="4A86E8"/>
                </a:solidFill>
                <a:highlight>
                  <a:srgbClr val="FFFFFF"/>
                </a:highlight>
                <a:latin typeface="Courier New"/>
                <a:ea typeface="Courier New"/>
                <a:cs typeface="Courier New"/>
                <a:sym typeface="Courier New"/>
              </a:rPr>
              <a:t>?building</a:t>
            </a:r>
            <a:r>
              <a:rPr lang="es" sz="1000">
                <a:solidFill>
                  <a:srgbClr val="24292F"/>
                </a:solidFill>
                <a:highlight>
                  <a:srgbClr val="FFFFFF"/>
                </a:highlight>
                <a:latin typeface="Courier New"/>
                <a:ea typeface="Courier New"/>
                <a:cs typeface="Courier New"/>
                <a:sym typeface="Courier New"/>
              </a:rPr>
              <a:t> frappe:isIn </a:t>
            </a:r>
            <a:r>
              <a:rPr lang="es" sz="1000">
                <a:solidFill>
                  <a:srgbClr val="4A86E8"/>
                </a:solidFill>
                <a:highlight>
                  <a:srgbClr val="FFFFFF"/>
                </a:highlight>
                <a:latin typeface="Courier New"/>
                <a:ea typeface="Courier New"/>
                <a:cs typeface="Courier New"/>
                <a:sym typeface="Courier New"/>
              </a:rPr>
              <a:t>?s</a:t>
            </a:r>
            <a:r>
              <a:rPr lang="es" sz="1000">
                <a:solidFill>
                  <a:srgbClr val="24292F"/>
                </a:solidFill>
                <a:highlight>
                  <a:srgbClr val="FFFFFF"/>
                </a:highlight>
                <a:latin typeface="Courier New"/>
                <a:ea typeface="Courier New"/>
                <a:cs typeface="Courier New"/>
                <a:sym typeface="Courier New"/>
              </a:rPr>
              <a:t>.</a:t>
            </a:r>
            <a:endParaRPr sz="10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000">
                <a:solidFill>
                  <a:srgbClr val="24292F"/>
                </a:solidFill>
                <a:highlight>
                  <a:srgbClr val="FFFFFF"/>
                </a:highlight>
                <a:latin typeface="Courier New"/>
                <a:ea typeface="Courier New"/>
                <a:cs typeface="Courier New"/>
                <a:sym typeface="Courier New"/>
              </a:rPr>
              <a:t>         </a:t>
            </a:r>
            <a:r>
              <a:rPr lang="es" sz="1000">
                <a:solidFill>
                  <a:srgbClr val="4A86E8"/>
                </a:solidFill>
                <a:highlight>
                  <a:srgbClr val="FFFFFF"/>
                </a:highlight>
                <a:latin typeface="Courier New"/>
                <a:ea typeface="Courier New"/>
                <a:cs typeface="Courier New"/>
                <a:sym typeface="Courier New"/>
              </a:rPr>
              <a:t>?s</a:t>
            </a:r>
            <a:r>
              <a:rPr lang="es" sz="1000">
                <a:solidFill>
                  <a:srgbClr val="24292F"/>
                </a:solidFill>
                <a:highlight>
                  <a:srgbClr val="FFFFFF"/>
                </a:highlight>
                <a:latin typeface="Courier New"/>
                <a:ea typeface="Courier New"/>
                <a:cs typeface="Courier New"/>
                <a:sym typeface="Courier New"/>
              </a:rPr>
              <a:t> frappe:isIn </a:t>
            </a:r>
            <a:r>
              <a:rPr lang="es" sz="1000">
                <a:solidFill>
                  <a:srgbClr val="4A86E8"/>
                </a:solidFill>
                <a:highlight>
                  <a:srgbClr val="FFFFFF"/>
                </a:highlight>
                <a:latin typeface="Courier New"/>
                <a:ea typeface="Courier New"/>
                <a:cs typeface="Courier New"/>
                <a:sym typeface="Courier New"/>
              </a:rPr>
              <a:t>?district</a:t>
            </a:r>
            <a:r>
              <a:rPr lang="es" sz="1000">
                <a:solidFill>
                  <a:srgbClr val="24292F"/>
                </a:solidFill>
                <a:highlight>
                  <a:srgbClr val="FFFFFF"/>
                </a:highlight>
                <a:latin typeface="Courier New"/>
                <a:ea typeface="Courier New"/>
                <a:cs typeface="Courier New"/>
                <a:sym typeface="Courier New"/>
              </a:rPr>
              <a:t>.</a:t>
            </a:r>
            <a:endParaRPr sz="10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000">
                <a:solidFill>
                  <a:srgbClr val="24292F"/>
                </a:solidFill>
                <a:highlight>
                  <a:srgbClr val="FFFFFF"/>
                </a:highlight>
                <a:latin typeface="Courier New"/>
                <a:ea typeface="Courier New"/>
                <a:cs typeface="Courier New"/>
                <a:sym typeface="Courier New"/>
              </a:rPr>
              <a:t>       }</a:t>
            </a:r>
            <a:endParaRPr sz="1000">
              <a:solidFill>
                <a:srgbClr val="24292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s"/>
              <a:t>Querys</a:t>
            </a:r>
            <a:endParaRPr/>
          </a:p>
        </p:txBody>
      </p:sp>
      <p:sp>
        <p:nvSpPr>
          <p:cNvPr id="223" name="Google Shape;223;p33"/>
          <p:cNvSpPr txBox="1"/>
          <p:nvPr>
            <p:ph idx="1" type="body"/>
          </p:nvPr>
        </p:nvSpPr>
        <p:spPr>
          <a:xfrm>
            <a:off x="311700" y="1057650"/>
            <a:ext cx="8287500" cy="350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688"/>
              <a:buNone/>
            </a:pPr>
            <a:r>
              <a:rPr lang="es" sz="1525">
                <a:solidFill>
                  <a:srgbClr val="24292F"/>
                </a:solidFill>
              </a:rPr>
              <a:t>-</a:t>
            </a:r>
            <a:r>
              <a:rPr lang="es" sz="1400">
                <a:solidFill>
                  <a:srgbClr val="24292F"/>
                </a:solidFill>
                <a:highlight>
                  <a:srgbClr val="FFFFFF"/>
                </a:highlight>
                <a:latin typeface="Arial"/>
                <a:ea typeface="Arial"/>
                <a:cs typeface="Arial"/>
                <a:sym typeface="Arial"/>
              </a:rPr>
              <a:t>Devuelve el número total de edificios que usan placas solares por cada distrito</a:t>
            </a:r>
            <a:endParaRPr sz="1400">
              <a:solidFill>
                <a:srgbClr val="24292F"/>
              </a:solidFill>
              <a:latin typeface="Arial"/>
              <a:ea typeface="Arial"/>
              <a:cs typeface="Arial"/>
              <a:sym typeface="Arial"/>
            </a:endParaRPr>
          </a:p>
        </p:txBody>
      </p:sp>
      <p:sp>
        <p:nvSpPr>
          <p:cNvPr id="224" name="Google Shape;224;p33"/>
          <p:cNvSpPr txBox="1"/>
          <p:nvPr/>
        </p:nvSpPr>
        <p:spPr>
          <a:xfrm>
            <a:off x="204225" y="1448175"/>
            <a:ext cx="6236700" cy="2928900"/>
          </a:xfrm>
          <a:prstGeom prst="rect">
            <a:avLst/>
          </a:prstGeom>
          <a:noFill/>
          <a:ln>
            <a:noFill/>
          </a:ln>
        </p:spPr>
        <p:txBody>
          <a:bodyPr anchorCtr="0" anchor="t" bIns="91425" lIns="91425" spcFirstLastPara="1" rIns="91425" wrap="square" tIns="91425">
            <a:spAutoFit/>
          </a:bodyPr>
          <a:lstStyle/>
          <a:p>
            <a:pPr indent="0" lvl="0" marL="0" rtl="0" algn="l">
              <a:lnSpc>
                <a:spcPct val="142857"/>
              </a:lnSpc>
              <a:spcBef>
                <a:spcPts val="0"/>
              </a:spcBef>
              <a:spcAft>
                <a:spcPts val="0"/>
              </a:spcAft>
              <a:buNone/>
            </a:pPr>
            <a:r>
              <a:rPr lang="es" sz="900">
                <a:solidFill>
                  <a:srgbClr val="FF0000"/>
                </a:solidFill>
                <a:highlight>
                  <a:srgbClr val="FFFFFF"/>
                </a:highlight>
                <a:latin typeface="Courier New"/>
                <a:ea typeface="Courier New"/>
                <a:cs typeface="Courier New"/>
                <a:sym typeface="Courier New"/>
              </a:rPr>
              <a:t>PREFIX</a:t>
            </a:r>
            <a:r>
              <a:rPr lang="es" sz="900">
                <a:solidFill>
                  <a:srgbClr val="24292F"/>
                </a:solidFill>
                <a:highlight>
                  <a:srgbClr val="FFFFFF"/>
                </a:highlight>
                <a:latin typeface="Courier New"/>
                <a:ea typeface="Courier New"/>
                <a:cs typeface="Courier New"/>
                <a:sym typeface="Courier New"/>
              </a:rPr>
              <a:t> rdf: </a:t>
            </a:r>
            <a:r>
              <a:rPr lang="es" sz="900">
                <a:solidFill>
                  <a:srgbClr val="9900FF"/>
                </a:solidFill>
                <a:highlight>
                  <a:srgbClr val="FFFFFF"/>
                </a:highlight>
                <a:latin typeface="Courier New"/>
                <a:ea typeface="Courier New"/>
                <a:cs typeface="Courier New"/>
                <a:sym typeface="Courier New"/>
              </a:rPr>
              <a:t>&lt;http://www.w3.org/1999/02/22-rdf-syntax-ns#&gt;</a:t>
            </a:r>
            <a:endParaRPr sz="900">
              <a:solidFill>
                <a:srgbClr val="9900F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900">
                <a:solidFill>
                  <a:srgbClr val="FF0000"/>
                </a:solidFill>
                <a:highlight>
                  <a:srgbClr val="FFFFFF"/>
                </a:highlight>
                <a:latin typeface="Courier New"/>
                <a:ea typeface="Courier New"/>
                <a:cs typeface="Courier New"/>
                <a:sym typeface="Courier New"/>
              </a:rPr>
              <a:t>PREFIX</a:t>
            </a:r>
            <a:r>
              <a:rPr lang="es" sz="900">
                <a:solidFill>
                  <a:srgbClr val="24292F"/>
                </a:solidFill>
                <a:highlight>
                  <a:srgbClr val="FFFFFF"/>
                </a:highlight>
                <a:latin typeface="Courier New"/>
                <a:ea typeface="Courier New"/>
                <a:cs typeface="Courier New"/>
                <a:sym typeface="Courier New"/>
              </a:rPr>
              <a:t> epower: </a:t>
            </a:r>
            <a:r>
              <a:rPr lang="es" sz="900">
                <a:solidFill>
                  <a:srgbClr val="9900FF"/>
                </a:solidFill>
                <a:highlight>
                  <a:srgbClr val="FFFFFF"/>
                </a:highlight>
                <a:latin typeface="Courier New"/>
                <a:ea typeface="Courier New"/>
                <a:cs typeface="Courier New"/>
                <a:sym typeface="Courier New"/>
              </a:rPr>
              <a:t>&lt;http://www.semanticweb.org/alumno/ontologies/2021/10/Group05_ontology#&gt;</a:t>
            </a:r>
            <a:endParaRPr sz="900">
              <a:solidFill>
                <a:srgbClr val="9900F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900">
                <a:solidFill>
                  <a:srgbClr val="FF0000"/>
                </a:solidFill>
                <a:highlight>
                  <a:srgbClr val="FFFFFF"/>
                </a:highlight>
                <a:latin typeface="Courier New"/>
                <a:ea typeface="Courier New"/>
                <a:cs typeface="Courier New"/>
                <a:sym typeface="Courier New"/>
              </a:rPr>
              <a:t>PREFIX</a:t>
            </a:r>
            <a:r>
              <a:rPr lang="es" sz="900">
                <a:solidFill>
                  <a:srgbClr val="24292F"/>
                </a:solidFill>
                <a:highlight>
                  <a:srgbClr val="FFFFFF"/>
                </a:highlight>
                <a:latin typeface="Courier New"/>
                <a:ea typeface="Courier New"/>
                <a:cs typeface="Courier New"/>
                <a:sym typeface="Courier New"/>
              </a:rPr>
              <a:t> owl: </a:t>
            </a:r>
            <a:r>
              <a:rPr lang="es" sz="900">
                <a:solidFill>
                  <a:srgbClr val="9900FF"/>
                </a:solidFill>
                <a:highlight>
                  <a:srgbClr val="FFFFFF"/>
                </a:highlight>
                <a:latin typeface="Courier New"/>
                <a:ea typeface="Courier New"/>
                <a:cs typeface="Courier New"/>
                <a:sym typeface="Courier New"/>
              </a:rPr>
              <a:t>&lt;http://www.w3.org/2002/07/owl#&gt;</a:t>
            </a:r>
            <a:endParaRPr sz="900">
              <a:solidFill>
                <a:srgbClr val="9900F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900">
                <a:solidFill>
                  <a:srgbClr val="FF0000"/>
                </a:solidFill>
                <a:highlight>
                  <a:srgbClr val="FFFFFF"/>
                </a:highlight>
                <a:latin typeface="Courier New"/>
                <a:ea typeface="Courier New"/>
                <a:cs typeface="Courier New"/>
                <a:sym typeface="Courier New"/>
              </a:rPr>
              <a:t>PREFIX</a:t>
            </a:r>
            <a:r>
              <a:rPr lang="es" sz="900">
                <a:solidFill>
                  <a:srgbClr val="24292F"/>
                </a:solidFill>
                <a:highlight>
                  <a:srgbClr val="FFFFFF"/>
                </a:highlight>
                <a:latin typeface="Courier New"/>
                <a:ea typeface="Courier New"/>
                <a:cs typeface="Courier New"/>
                <a:sym typeface="Courier New"/>
              </a:rPr>
              <a:t> dbp: </a:t>
            </a:r>
            <a:r>
              <a:rPr lang="es" sz="900">
                <a:solidFill>
                  <a:srgbClr val="9900FF"/>
                </a:solidFill>
                <a:highlight>
                  <a:srgbClr val="FFFFFF"/>
                </a:highlight>
                <a:latin typeface="Courier New"/>
                <a:ea typeface="Courier New"/>
                <a:cs typeface="Courier New"/>
                <a:sym typeface="Courier New"/>
              </a:rPr>
              <a:t>&lt;</a:t>
            </a:r>
            <a:r>
              <a:rPr lang="es" sz="1000">
                <a:solidFill>
                  <a:srgbClr val="9900FF"/>
                </a:solidFill>
                <a:highlight>
                  <a:schemeClr val="lt1"/>
                </a:highlight>
                <a:latin typeface="Courier New"/>
                <a:ea typeface="Courier New"/>
                <a:cs typeface="Courier New"/>
                <a:sym typeface="Courier New"/>
              </a:rPr>
              <a:t>http://dbpedia.org/property/</a:t>
            </a:r>
            <a:r>
              <a:rPr lang="es" sz="900">
                <a:solidFill>
                  <a:srgbClr val="9900FF"/>
                </a:solidFill>
                <a:highlight>
                  <a:srgbClr val="FFFFFF"/>
                </a:highlight>
                <a:latin typeface="Courier New"/>
                <a:ea typeface="Courier New"/>
                <a:cs typeface="Courier New"/>
                <a:sym typeface="Courier New"/>
              </a:rPr>
              <a:t>&gt;</a:t>
            </a:r>
            <a:endParaRPr sz="900">
              <a:solidFill>
                <a:srgbClr val="9900F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000">
                <a:solidFill>
                  <a:srgbClr val="FF0000"/>
                </a:solidFill>
                <a:highlight>
                  <a:schemeClr val="lt1"/>
                </a:highlight>
                <a:latin typeface="Courier New"/>
                <a:ea typeface="Courier New"/>
                <a:cs typeface="Courier New"/>
                <a:sym typeface="Courier New"/>
              </a:rPr>
              <a:t>PREFIX</a:t>
            </a:r>
            <a:r>
              <a:rPr lang="es" sz="1000">
                <a:solidFill>
                  <a:srgbClr val="24292F"/>
                </a:solidFill>
                <a:highlight>
                  <a:schemeClr val="lt1"/>
                </a:highlight>
                <a:latin typeface="Courier New"/>
                <a:ea typeface="Courier New"/>
                <a:cs typeface="Courier New"/>
                <a:sym typeface="Courier New"/>
              </a:rPr>
              <a:t> frappe: </a:t>
            </a:r>
            <a:r>
              <a:rPr lang="es" sz="1000">
                <a:solidFill>
                  <a:srgbClr val="9900FF"/>
                </a:solidFill>
                <a:highlight>
                  <a:schemeClr val="lt1"/>
                </a:highlight>
                <a:latin typeface="Courier New"/>
                <a:ea typeface="Courier New"/>
                <a:cs typeface="Courier New"/>
                <a:sym typeface="Courier New"/>
              </a:rPr>
              <a:t>&lt;http://streamreasoning.org/ontologies/frappe#&gt;</a:t>
            </a:r>
            <a:endParaRPr sz="900">
              <a:solidFill>
                <a:srgbClr val="9900F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900">
              <a:solidFill>
                <a:srgbClr val="9900F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900">
                <a:solidFill>
                  <a:srgbClr val="FF0000"/>
                </a:solidFill>
                <a:highlight>
                  <a:srgbClr val="FFFFFF"/>
                </a:highlight>
                <a:latin typeface="Courier New"/>
                <a:ea typeface="Courier New"/>
                <a:cs typeface="Courier New"/>
                <a:sym typeface="Courier New"/>
              </a:rPr>
              <a:t>SELECT </a:t>
            </a:r>
            <a:r>
              <a:rPr lang="es" sz="900">
                <a:solidFill>
                  <a:schemeClr val="dk2"/>
                </a:solidFill>
                <a:highlight>
                  <a:srgbClr val="FFFFFF"/>
                </a:highlight>
                <a:latin typeface="Courier New"/>
                <a:ea typeface="Courier New"/>
                <a:cs typeface="Courier New"/>
                <a:sym typeface="Courier New"/>
              </a:rPr>
              <a:t>?distrito </a:t>
            </a:r>
            <a:r>
              <a:rPr lang="es" sz="900">
                <a:solidFill>
                  <a:srgbClr val="FF0000"/>
                </a:solidFill>
                <a:highlight>
                  <a:srgbClr val="FFFFFF"/>
                </a:highlight>
                <a:latin typeface="Courier New"/>
                <a:ea typeface="Courier New"/>
                <a:cs typeface="Courier New"/>
                <a:sym typeface="Courier New"/>
              </a:rPr>
              <a:t>COUNT</a:t>
            </a:r>
            <a:r>
              <a:rPr lang="es" sz="900">
                <a:solidFill>
                  <a:schemeClr val="dk2"/>
                </a:solidFill>
                <a:highlight>
                  <a:srgbClr val="FFFFFF"/>
                </a:highlight>
                <a:latin typeface="Courier New"/>
                <a:ea typeface="Courier New"/>
                <a:cs typeface="Courier New"/>
                <a:sym typeface="Courier New"/>
              </a:rPr>
              <a:t>(?building)</a:t>
            </a:r>
            <a:endParaRPr sz="900">
              <a:solidFill>
                <a:schemeClr val="dk2"/>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000">
                <a:solidFill>
                  <a:srgbClr val="FF0000"/>
                </a:solidFill>
                <a:highlight>
                  <a:srgbClr val="FFFFFF"/>
                </a:highlight>
                <a:latin typeface="Courier New"/>
                <a:ea typeface="Courier New"/>
                <a:cs typeface="Courier New"/>
                <a:sym typeface="Courier New"/>
              </a:rPr>
              <a:t>WHERE</a:t>
            </a:r>
            <a:r>
              <a:rPr lang="es" sz="1000">
                <a:solidFill>
                  <a:srgbClr val="24292F"/>
                </a:solidFill>
                <a:highlight>
                  <a:srgbClr val="FFFFFF"/>
                </a:highlight>
                <a:latin typeface="Courier New"/>
                <a:ea typeface="Courier New"/>
                <a:cs typeface="Courier New"/>
                <a:sym typeface="Courier New"/>
              </a:rPr>
              <a:t> { </a:t>
            </a:r>
            <a:r>
              <a:rPr lang="es" sz="1000">
                <a:solidFill>
                  <a:srgbClr val="4A86E8"/>
                </a:solidFill>
                <a:highlight>
                  <a:srgbClr val="FFFFFF"/>
                </a:highlight>
                <a:latin typeface="Courier New"/>
                <a:ea typeface="Courier New"/>
                <a:cs typeface="Courier New"/>
                <a:sym typeface="Courier New"/>
              </a:rPr>
              <a:t>?district</a:t>
            </a:r>
            <a:r>
              <a:rPr lang="es" sz="1000">
                <a:solidFill>
                  <a:srgbClr val="24292F"/>
                </a:solidFill>
                <a:highlight>
                  <a:srgbClr val="FFFFFF"/>
                </a:highlight>
                <a:latin typeface="Courier New"/>
                <a:ea typeface="Courier New"/>
                <a:cs typeface="Courier New"/>
                <a:sym typeface="Courier New"/>
              </a:rPr>
              <a:t> </a:t>
            </a:r>
            <a:r>
              <a:rPr lang="es" sz="1000">
                <a:solidFill>
                  <a:srgbClr val="FF0000"/>
                </a:solidFill>
                <a:highlight>
                  <a:srgbClr val="FFFFFF"/>
                </a:highlight>
                <a:latin typeface="Courier New"/>
                <a:ea typeface="Courier New"/>
                <a:cs typeface="Courier New"/>
                <a:sym typeface="Courier New"/>
              </a:rPr>
              <a:t>a</a:t>
            </a:r>
            <a:r>
              <a:rPr lang="es" sz="1000">
                <a:solidFill>
                  <a:srgbClr val="24292F"/>
                </a:solidFill>
                <a:highlight>
                  <a:srgbClr val="FFFFFF"/>
                </a:highlight>
                <a:latin typeface="Courier New"/>
                <a:ea typeface="Courier New"/>
                <a:cs typeface="Courier New"/>
                <a:sym typeface="Courier New"/>
              </a:rPr>
              <a:t> dbp:District.    </a:t>
            </a:r>
            <a:endParaRPr sz="10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000">
                <a:solidFill>
                  <a:srgbClr val="24292F"/>
                </a:solidFill>
                <a:highlight>
                  <a:srgbClr val="FFFFFF"/>
                </a:highlight>
                <a:latin typeface="Courier New"/>
                <a:ea typeface="Courier New"/>
                <a:cs typeface="Courier New"/>
                <a:sym typeface="Courier New"/>
              </a:rPr>
              <a:t>         </a:t>
            </a:r>
            <a:r>
              <a:rPr lang="es" sz="1000">
                <a:solidFill>
                  <a:srgbClr val="4A86E8"/>
                </a:solidFill>
                <a:highlight>
                  <a:srgbClr val="FFFFFF"/>
                </a:highlight>
                <a:latin typeface="Courier New"/>
                <a:ea typeface="Courier New"/>
                <a:cs typeface="Courier New"/>
                <a:sym typeface="Courier New"/>
              </a:rPr>
              <a:t>?building</a:t>
            </a:r>
            <a:r>
              <a:rPr lang="es" sz="1000">
                <a:solidFill>
                  <a:srgbClr val="24292F"/>
                </a:solidFill>
                <a:highlight>
                  <a:srgbClr val="FFFFFF"/>
                </a:highlight>
                <a:latin typeface="Courier New"/>
                <a:ea typeface="Courier New"/>
                <a:cs typeface="Courier New"/>
                <a:sym typeface="Courier New"/>
              </a:rPr>
              <a:t> </a:t>
            </a:r>
            <a:r>
              <a:rPr lang="es" sz="1000">
                <a:solidFill>
                  <a:srgbClr val="FF0000"/>
                </a:solidFill>
                <a:highlight>
                  <a:srgbClr val="FFFFFF"/>
                </a:highlight>
                <a:latin typeface="Courier New"/>
                <a:ea typeface="Courier New"/>
                <a:cs typeface="Courier New"/>
                <a:sym typeface="Courier New"/>
              </a:rPr>
              <a:t>a</a:t>
            </a:r>
            <a:r>
              <a:rPr lang="es" sz="1000">
                <a:solidFill>
                  <a:srgbClr val="24292F"/>
                </a:solidFill>
                <a:highlight>
                  <a:srgbClr val="FFFFFF"/>
                </a:highlight>
                <a:latin typeface="Courier New"/>
                <a:ea typeface="Courier New"/>
                <a:cs typeface="Courier New"/>
                <a:sym typeface="Courier New"/>
              </a:rPr>
              <a:t> epower:Building.</a:t>
            </a:r>
            <a:endParaRPr sz="10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000">
                <a:solidFill>
                  <a:srgbClr val="24292F"/>
                </a:solidFill>
                <a:highlight>
                  <a:srgbClr val="FFFFFF"/>
                </a:highlight>
                <a:latin typeface="Courier New"/>
                <a:ea typeface="Courier New"/>
                <a:cs typeface="Courier New"/>
                <a:sym typeface="Courier New"/>
              </a:rPr>
              <a:t>         </a:t>
            </a:r>
            <a:r>
              <a:rPr lang="es" sz="1000">
                <a:solidFill>
                  <a:srgbClr val="4A86E8"/>
                </a:solidFill>
                <a:highlight>
                  <a:srgbClr val="FFFFFF"/>
                </a:highlight>
                <a:latin typeface="Courier New"/>
                <a:ea typeface="Courier New"/>
                <a:cs typeface="Courier New"/>
                <a:sym typeface="Courier New"/>
              </a:rPr>
              <a:t>?building</a:t>
            </a:r>
            <a:r>
              <a:rPr lang="es" sz="1000">
                <a:solidFill>
                  <a:srgbClr val="24292F"/>
                </a:solidFill>
                <a:highlight>
                  <a:srgbClr val="FFFFFF"/>
                </a:highlight>
                <a:latin typeface="Courier New"/>
                <a:ea typeface="Courier New"/>
                <a:cs typeface="Courier New"/>
                <a:sym typeface="Courier New"/>
              </a:rPr>
              <a:t> frappe:isIn </a:t>
            </a:r>
            <a:r>
              <a:rPr lang="es" sz="1000">
                <a:solidFill>
                  <a:srgbClr val="4A86E8"/>
                </a:solidFill>
                <a:highlight>
                  <a:srgbClr val="FFFFFF"/>
                </a:highlight>
                <a:latin typeface="Courier New"/>
                <a:ea typeface="Courier New"/>
                <a:cs typeface="Courier New"/>
                <a:sym typeface="Courier New"/>
              </a:rPr>
              <a:t>?s</a:t>
            </a:r>
            <a:r>
              <a:rPr lang="es" sz="1000">
                <a:solidFill>
                  <a:srgbClr val="24292F"/>
                </a:solidFill>
                <a:highlight>
                  <a:srgbClr val="FFFFFF"/>
                </a:highlight>
                <a:latin typeface="Courier New"/>
                <a:ea typeface="Courier New"/>
                <a:cs typeface="Courier New"/>
                <a:sym typeface="Courier New"/>
              </a:rPr>
              <a:t>.</a:t>
            </a:r>
            <a:endParaRPr sz="10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000">
                <a:solidFill>
                  <a:srgbClr val="24292F"/>
                </a:solidFill>
                <a:highlight>
                  <a:srgbClr val="FFFFFF"/>
                </a:highlight>
                <a:latin typeface="Courier New"/>
                <a:ea typeface="Courier New"/>
                <a:cs typeface="Courier New"/>
                <a:sym typeface="Courier New"/>
              </a:rPr>
              <a:t>         </a:t>
            </a:r>
            <a:r>
              <a:rPr lang="es" sz="1000">
                <a:solidFill>
                  <a:srgbClr val="4A86E8"/>
                </a:solidFill>
                <a:highlight>
                  <a:srgbClr val="FFFFFF"/>
                </a:highlight>
                <a:latin typeface="Courier New"/>
                <a:ea typeface="Courier New"/>
                <a:cs typeface="Courier New"/>
                <a:sym typeface="Courier New"/>
              </a:rPr>
              <a:t>?s</a:t>
            </a:r>
            <a:r>
              <a:rPr lang="es" sz="1000">
                <a:solidFill>
                  <a:srgbClr val="24292F"/>
                </a:solidFill>
                <a:highlight>
                  <a:srgbClr val="FFFFFF"/>
                </a:highlight>
                <a:latin typeface="Courier New"/>
                <a:ea typeface="Courier New"/>
                <a:cs typeface="Courier New"/>
                <a:sym typeface="Courier New"/>
              </a:rPr>
              <a:t> frappe:isIn </a:t>
            </a:r>
            <a:r>
              <a:rPr lang="es" sz="1000">
                <a:solidFill>
                  <a:srgbClr val="4A86E8"/>
                </a:solidFill>
                <a:highlight>
                  <a:srgbClr val="FFFFFF"/>
                </a:highlight>
                <a:latin typeface="Courier New"/>
                <a:ea typeface="Courier New"/>
                <a:cs typeface="Courier New"/>
                <a:sym typeface="Courier New"/>
              </a:rPr>
              <a:t>?district</a:t>
            </a:r>
            <a:r>
              <a:rPr lang="es" sz="1000">
                <a:solidFill>
                  <a:srgbClr val="24292F"/>
                </a:solidFill>
                <a:highlight>
                  <a:srgbClr val="FFFFFF"/>
                </a:highlight>
                <a:latin typeface="Courier New"/>
                <a:ea typeface="Courier New"/>
                <a:cs typeface="Courier New"/>
                <a:sym typeface="Courier New"/>
              </a:rPr>
              <a:t>.</a:t>
            </a:r>
            <a:endParaRPr sz="10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000">
                <a:solidFill>
                  <a:srgbClr val="24292F"/>
                </a:solidFill>
                <a:highlight>
                  <a:srgbClr val="FFFFFF"/>
                </a:highlight>
                <a:latin typeface="Courier New"/>
                <a:ea typeface="Courier New"/>
                <a:cs typeface="Courier New"/>
                <a:sym typeface="Courier New"/>
              </a:rPr>
              <a:t>}</a:t>
            </a:r>
            <a:endParaRPr sz="1000">
              <a:solidFill>
                <a:srgbClr val="24292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s"/>
              <a:t>Querys</a:t>
            </a:r>
            <a:endParaRPr/>
          </a:p>
        </p:txBody>
      </p:sp>
      <p:sp>
        <p:nvSpPr>
          <p:cNvPr id="230" name="Google Shape;230;p34"/>
          <p:cNvSpPr txBox="1"/>
          <p:nvPr>
            <p:ph idx="1" type="body"/>
          </p:nvPr>
        </p:nvSpPr>
        <p:spPr>
          <a:xfrm>
            <a:off x="345450" y="1017800"/>
            <a:ext cx="4989000" cy="4356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s" sz="1500"/>
              <a:t>-</a:t>
            </a:r>
            <a:r>
              <a:rPr lang="es" sz="1400">
                <a:solidFill>
                  <a:srgbClr val="24292F"/>
                </a:solidFill>
                <a:highlight>
                  <a:srgbClr val="FFFFFF"/>
                </a:highlight>
                <a:latin typeface="Arial"/>
                <a:ea typeface="Arial"/>
                <a:cs typeface="Arial"/>
                <a:sym typeface="Arial"/>
              </a:rPr>
              <a:t>Devuelve los edificios y las potencias asociadas mayores de 10</a:t>
            </a:r>
            <a:endParaRPr sz="1400">
              <a:solidFill>
                <a:srgbClr val="24292F"/>
              </a:solidFill>
              <a:latin typeface="Arial"/>
              <a:ea typeface="Arial"/>
              <a:cs typeface="Arial"/>
              <a:sym typeface="Arial"/>
            </a:endParaRPr>
          </a:p>
        </p:txBody>
      </p:sp>
      <p:sp>
        <p:nvSpPr>
          <p:cNvPr id="231" name="Google Shape;231;p34"/>
          <p:cNvSpPr txBox="1"/>
          <p:nvPr/>
        </p:nvSpPr>
        <p:spPr>
          <a:xfrm>
            <a:off x="345450" y="1550725"/>
            <a:ext cx="6563700" cy="3192900"/>
          </a:xfrm>
          <a:prstGeom prst="rect">
            <a:avLst/>
          </a:prstGeom>
          <a:noFill/>
          <a:ln>
            <a:noFill/>
          </a:ln>
        </p:spPr>
        <p:txBody>
          <a:bodyPr anchorCtr="0" anchor="t" bIns="91425" lIns="91425" spcFirstLastPara="1" rIns="91425" wrap="square" tIns="91425">
            <a:spAutoFit/>
          </a:bodyPr>
          <a:lstStyle/>
          <a:p>
            <a:pPr indent="0" lvl="0" marL="0" rtl="0" algn="l">
              <a:lnSpc>
                <a:spcPct val="142857"/>
              </a:lnSpc>
              <a:spcBef>
                <a:spcPts val="0"/>
              </a:spcBef>
              <a:spcAft>
                <a:spcPts val="0"/>
              </a:spcAft>
              <a:buNone/>
            </a:pPr>
            <a:r>
              <a:rPr lang="es" sz="1000">
                <a:solidFill>
                  <a:srgbClr val="FF0000"/>
                </a:solidFill>
                <a:highlight>
                  <a:srgbClr val="FFFFFF"/>
                </a:highlight>
                <a:latin typeface="Courier New"/>
                <a:ea typeface="Courier New"/>
                <a:cs typeface="Courier New"/>
                <a:sym typeface="Courier New"/>
              </a:rPr>
              <a:t>PREFIX</a:t>
            </a:r>
            <a:r>
              <a:rPr lang="es" sz="1000">
                <a:solidFill>
                  <a:srgbClr val="24292F"/>
                </a:solidFill>
                <a:highlight>
                  <a:srgbClr val="FFFFFF"/>
                </a:highlight>
                <a:latin typeface="Courier New"/>
                <a:ea typeface="Courier New"/>
                <a:cs typeface="Courier New"/>
                <a:sym typeface="Courier New"/>
              </a:rPr>
              <a:t> rdf: </a:t>
            </a:r>
            <a:r>
              <a:rPr lang="es" sz="1000">
                <a:solidFill>
                  <a:srgbClr val="9900FF"/>
                </a:solidFill>
                <a:highlight>
                  <a:srgbClr val="FFFFFF"/>
                </a:highlight>
                <a:latin typeface="Courier New"/>
                <a:ea typeface="Courier New"/>
                <a:cs typeface="Courier New"/>
                <a:sym typeface="Courier New"/>
              </a:rPr>
              <a:t>&lt;http://www.w3.org/1999/02/22-rdf-syntax-ns#&gt;</a:t>
            </a:r>
            <a:endParaRPr sz="1000">
              <a:solidFill>
                <a:srgbClr val="9900F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000">
                <a:solidFill>
                  <a:srgbClr val="FF0000"/>
                </a:solidFill>
                <a:highlight>
                  <a:srgbClr val="FFFFFF"/>
                </a:highlight>
                <a:latin typeface="Courier New"/>
                <a:ea typeface="Courier New"/>
                <a:cs typeface="Courier New"/>
                <a:sym typeface="Courier New"/>
              </a:rPr>
              <a:t>PREFIX</a:t>
            </a:r>
            <a:r>
              <a:rPr lang="es" sz="1000">
                <a:solidFill>
                  <a:srgbClr val="24292F"/>
                </a:solidFill>
                <a:highlight>
                  <a:srgbClr val="FFFFFF"/>
                </a:highlight>
                <a:latin typeface="Courier New"/>
                <a:ea typeface="Courier New"/>
                <a:cs typeface="Courier New"/>
                <a:sym typeface="Courier New"/>
              </a:rPr>
              <a:t> epower: </a:t>
            </a:r>
            <a:r>
              <a:rPr lang="es" sz="1000">
                <a:solidFill>
                  <a:srgbClr val="9900FF"/>
                </a:solidFill>
                <a:highlight>
                  <a:srgbClr val="FFFFFF"/>
                </a:highlight>
                <a:latin typeface="Courier New"/>
                <a:ea typeface="Courier New"/>
                <a:cs typeface="Courier New"/>
                <a:sym typeface="Courier New"/>
              </a:rPr>
              <a:t>&lt;http://www.semanticweb.org/alumno/ontologies/2021/10/Group05_ontology#&gt;</a:t>
            </a:r>
            <a:endParaRPr sz="1000">
              <a:solidFill>
                <a:srgbClr val="9900F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000">
                <a:solidFill>
                  <a:srgbClr val="FF0000"/>
                </a:solidFill>
                <a:highlight>
                  <a:srgbClr val="FFFFFF"/>
                </a:highlight>
                <a:latin typeface="Courier New"/>
                <a:ea typeface="Courier New"/>
                <a:cs typeface="Courier New"/>
                <a:sym typeface="Courier New"/>
              </a:rPr>
              <a:t>PREFIX</a:t>
            </a:r>
            <a:r>
              <a:rPr lang="es" sz="1000">
                <a:solidFill>
                  <a:srgbClr val="24292F"/>
                </a:solidFill>
                <a:highlight>
                  <a:srgbClr val="FFFFFF"/>
                </a:highlight>
                <a:latin typeface="Courier New"/>
                <a:ea typeface="Courier New"/>
                <a:cs typeface="Courier New"/>
                <a:sym typeface="Courier New"/>
              </a:rPr>
              <a:t> owl: </a:t>
            </a:r>
            <a:r>
              <a:rPr lang="es" sz="1000">
                <a:solidFill>
                  <a:srgbClr val="9900FF"/>
                </a:solidFill>
                <a:highlight>
                  <a:srgbClr val="FFFFFF"/>
                </a:highlight>
                <a:latin typeface="Courier New"/>
                <a:ea typeface="Courier New"/>
                <a:cs typeface="Courier New"/>
                <a:sym typeface="Courier New"/>
              </a:rPr>
              <a:t>&lt;http://www.w3.org/2002/07/owl#&gt;</a:t>
            </a:r>
            <a:endParaRPr sz="1000">
              <a:solidFill>
                <a:srgbClr val="9900F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000">
                <a:solidFill>
                  <a:srgbClr val="FF0000"/>
                </a:solidFill>
                <a:highlight>
                  <a:srgbClr val="FFFFFF"/>
                </a:highlight>
                <a:latin typeface="Courier New"/>
                <a:ea typeface="Courier New"/>
                <a:cs typeface="Courier New"/>
                <a:sym typeface="Courier New"/>
              </a:rPr>
              <a:t>PREFIX</a:t>
            </a:r>
            <a:r>
              <a:rPr lang="es" sz="1000">
                <a:solidFill>
                  <a:srgbClr val="24292F"/>
                </a:solidFill>
                <a:highlight>
                  <a:srgbClr val="FFFFFF"/>
                </a:highlight>
                <a:latin typeface="Courier New"/>
                <a:ea typeface="Courier New"/>
                <a:cs typeface="Courier New"/>
                <a:sym typeface="Courier New"/>
              </a:rPr>
              <a:t> dbp: </a:t>
            </a:r>
            <a:r>
              <a:rPr lang="es" sz="1000">
                <a:solidFill>
                  <a:srgbClr val="9900FF"/>
                </a:solidFill>
                <a:highlight>
                  <a:srgbClr val="FFFFFF"/>
                </a:highlight>
                <a:latin typeface="Courier New"/>
                <a:ea typeface="Courier New"/>
                <a:cs typeface="Courier New"/>
                <a:sym typeface="Courier New"/>
              </a:rPr>
              <a:t>&lt;http://dbpedia.org/property/&gt;</a:t>
            </a:r>
            <a:endParaRPr sz="1000">
              <a:solidFill>
                <a:srgbClr val="9900F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000">
                <a:solidFill>
                  <a:srgbClr val="FF0000"/>
                </a:solidFill>
                <a:highlight>
                  <a:srgbClr val="FFFFFF"/>
                </a:highlight>
                <a:latin typeface="Courier New"/>
                <a:ea typeface="Courier New"/>
                <a:cs typeface="Courier New"/>
                <a:sym typeface="Courier New"/>
              </a:rPr>
              <a:t>PREFIX</a:t>
            </a:r>
            <a:r>
              <a:rPr lang="es" sz="1000">
                <a:solidFill>
                  <a:srgbClr val="24292F"/>
                </a:solidFill>
                <a:highlight>
                  <a:srgbClr val="FFFFFF"/>
                </a:highlight>
                <a:latin typeface="Courier New"/>
                <a:ea typeface="Courier New"/>
                <a:cs typeface="Courier New"/>
                <a:sym typeface="Courier New"/>
              </a:rPr>
              <a:t> frappe: </a:t>
            </a:r>
            <a:r>
              <a:rPr lang="es" sz="1000">
                <a:solidFill>
                  <a:srgbClr val="9900FF"/>
                </a:solidFill>
                <a:highlight>
                  <a:srgbClr val="FFFFFF"/>
                </a:highlight>
                <a:latin typeface="Courier New"/>
                <a:ea typeface="Courier New"/>
                <a:cs typeface="Courier New"/>
                <a:sym typeface="Courier New"/>
              </a:rPr>
              <a:t>&lt;http://streamreasoning.org/ontologies/frappe#&gt;</a:t>
            </a:r>
            <a:endParaRPr sz="1000">
              <a:solidFill>
                <a:srgbClr val="24292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10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000">
                <a:solidFill>
                  <a:srgbClr val="FF0000"/>
                </a:solidFill>
                <a:highlight>
                  <a:srgbClr val="FFFFFF"/>
                </a:highlight>
                <a:latin typeface="Courier New"/>
                <a:ea typeface="Courier New"/>
                <a:cs typeface="Courier New"/>
                <a:sym typeface="Courier New"/>
              </a:rPr>
              <a:t>SELECT</a:t>
            </a:r>
            <a:r>
              <a:rPr lang="es" sz="1000">
                <a:solidFill>
                  <a:srgbClr val="24292F"/>
                </a:solidFill>
                <a:highlight>
                  <a:srgbClr val="FFFFFF"/>
                </a:highlight>
                <a:latin typeface="Courier New"/>
                <a:ea typeface="Courier New"/>
                <a:cs typeface="Courier New"/>
                <a:sym typeface="Courier New"/>
              </a:rPr>
              <a:t> </a:t>
            </a:r>
            <a:r>
              <a:rPr lang="es" sz="1000">
                <a:solidFill>
                  <a:srgbClr val="4A86E8"/>
                </a:solidFill>
                <a:highlight>
                  <a:srgbClr val="FFFFFF"/>
                </a:highlight>
                <a:latin typeface="Courier New"/>
                <a:ea typeface="Courier New"/>
                <a:cs typeface="Courier New"/>
                <a:sym typeface="Courier New"/>
              </a:rPr>
              <a:t>?building ?power</a:t>
            </a:r>
            <a:endParaRPr sz="1000">
              <a:solidFill>
                <a:srgbClr val="4A86E8"/>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000">
                <a:solidFill>
                  <a:srgbClr val="24292F"/>
                </a:solidFill>
                <a:highlight>
                  <a:srgbClr val="FFFFFF"/>
                </a:highlight>
                <a:latin typeface="Courier New"/>
                <a:ea typeface="Courier New"/>
                <a:cs typeface="Courier New"/>
                <a:sym typeface="Courier New"/>
              </a:rPr>
              <a:t> </a:t>
            </a:r>
            <a:r>
              <a:rPr lang="es" sz="1000">
                <a:solidFill>
                  <a:srgbClr val="FF0000"/>
                </a:solidFill>
                <a:highlight>
                  <a:srgbClr val="FFFFFF"/>
                </a:highlight>
                <a:latin typeface="Courier New"/>
                <a:ea typeface="Courier New"/>
                <a:cs typeface="Courier New"/>
                <a:sym typeface="Courier New"/>
              </a:rPr>
              <a:t>WHERE</a:t>
            </a:r>
            <a:r>
              <a:rPr lang="es" sz="1000">
                <a:solidFill>
                  <a:srgbClr val="24292F"/>
                </a:solidFill>
                <a:highlight>
                  <a:srgbClr val="FFFFFF"/>
                </a:highlight>
                <a:latin typeface="Courier New"/>
                <a:ea typeface="Courier New"/>
                <a:cs typeface="Courier New"/>
                <a:sym typeface="Courier New"/>
              </a:rPr>
              <a:t> { </a:t>
            </a:r>
            <a:r>
              <a:rPr lang="es" sz="1000">
                <a:solidFill>
                  <a:srgbClr val="4A86E8"/>
                </a:solidFill>
                <a:highlight>
                  <a:srgbClr val="FFFFFF"/>
                </a:highlight>
                <a:latin typeface="Courier New"/>
                <a:ea typeface="Courier New"/>
                <a:cs typeface="Courier New"/>
                <a:sym typeface="Courier New"/>
              </a:rPr>
              <a:t>?building</a:t>
            </a:r>
            <a:r>
              <a:rPr lang="es" sz="1000">
                <a:solidFill>
                  <a:srgbClr val="24292F"/>
                </a:solidFill>
                <a:highlight>
                  <a:srgbClr val="FFFFFF"/>
                </a:highlight>
                <a:latin typeface="Courier New"/>
                <a:ea typeface="Courier New"/>
                <a:cs typeface="Courier New"/>
                <a:sym typeface="Courier New"/>
              </a:rPr>
              <a:t> </a:t>
            </a:r>
            <a:r>
              <a:rPr lang="es" sz="1000">
                <a:solidFill>
                  <a:srgbClr val="FF0000"/>
                </a:solidFill>
                <a:highlight>
                  <a:srgbClr val="FFFFFF"/>
                </a:highlight>
                <a:latin typeface="Courier New"/>
                <a:ea typeface="Courier New"/>
                <a:cs typeface="Courier New"/>
                <a:sym typeface="Courier New"/>
              </a:rPr>
              <a:t>a</a:t>
            </a:r>
            <a:r>
              <a:rPr lang="es" sz="1000">
                <a:solidFill>
                  <a:srgbClr val="24292F"/>
                </a:solidFill>
                <a:highlight>
                  <a:srgbClr val="FFFFFF"/>
                </a:highlight>
                <a:latin typeface="Courier New"/>
                <a:ea typeface="Courier New"/>
                <a:cs typeface="Courier New"/>
                <a:sym typeface="Courier New"/>
              </a:rPr>
              <a:t> epower:Building.</a:t>
            </a:r>
            <a:endParaRPr sz="10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000">
                <a:solidFill>
                  <a:srgbClr val="24292F"/>
                </a:solidFill>
                <a:highlight>
                  <a:srgbClr val="FFFFFF"/>
                </a:highlight>
                <a:latin typeface="Courier New"/>
                <a:ea typeface="Courier New"/>
                <a:cs typeface="Courier New"/>
                <a:sym typeface="Courier New"/>
              </a:rPr>
              <a:t>         </a:t>
            </a:r>
            <a:r>
              <a:rPr lang="es" sz="1000">
                <a:solidFill>
                  <a:srgbClr val="4A86E8"/>
                </a:solidFill>
                <a:highlight>
                  <a:srgbClr val="FFFFFF"/>
                </a:highlight>
                <a:latin typeface="Courier New"/>
                <a:ea typeface="Courier New"/>
                <a:cs typeface="Courier New"/>
                <a:sym typeface="Courier New"/>
              </a:rPr>
              <a:t>?building</a:t>
            </a:r>
            <a:r>
              <a:rPr lang="es" sz="1000">
                <a:solidFill>
                  <a:srgbClr val="24292F"/>
                </a:solidFill>
                <a:highlight>
                  <a:srgbClr val="FFFFFF"/>
                </a:highlight>
                <a:latin typeface="Courier New"/>
                <a:ea typeface="Courier New"/>
                <a:cs typeface="Courier New"/>
                <a:sym typeface="Courier New"/>
              </a:rPr>
              <a:t> epower:power </a:t>
            </a:r>
            <a:r>
              <a:rPr lang="es" sz="1000">
                <a:solidFill>
                  <a:srgbClr val="4A86E8"/>
                </a:solidFill>
                <a:highlight>
                  <a:srgbClr val="FFFFFF"/>
                </a:highlight>
                <a:latin typeface="Courier New"/>
                <a:ea typeface="Courier New"/>
                <a:cs typeface="Courier New"/>
                <a:sym typeface="Courier New"/>
              </a:rPr>
              <a:t>?power</a:t>
            </a:r>
            <a:r>
              <a:rPr lang="es" sz="1000">
                <a:solidFill>
                  <a:srgbClr val="24292F"/>
                </a:solidFill>
                <a:highlight>
                  <a:srgbClr val="FFFFFF"/>
                </a:highlight>
                <a:latin typeface="Courier New"/>
                <a:ea typeface="Courier New"/>
                <a:cs typeface="Courier New"/>
                <a:sym typeface="Courier New"/>
              </a:rPr>
              <a:t>.</a:t>
            </a:r>
            <a:endParaRPr sz="10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000">
                <a:solidFill>
                  <a:srgbClr val="24292F"/>
                </a:solidFill>
                <a:highlight>
                  <a:srgbClr val="FFFFFF"/>
                </a:highlight>
                <a:latin typeface="Courier New"/>
                <a:ea typeface="Courier New"/>
                <a:cs typeface="Courier New"/>
                <a:sym typeface="Courier New"/>
              </a:rPr>
              <a:t>	</a:t>
            </a:r>
            <a:r>
              <a:rPr lang="es" sz="1000">
                <a:solidFill>
                  <a:srgbClr val="FF0000"/>
                </a:solidFill>
                <a:highlight>
                  <a:srgbClr val="FFFFFF"/>
                </a:highlight>
                <a:latin typeface="Courier New"/>
                <a:ea typeface="Courier New"/>
                <a:cs typeface="Courier New"/>
                <a:sym typeface="Courier New"/>
              </a:rPr>
              <a:t>FILTER</a:t>
            </a:r>
            <a:r>
              <a:rPr lang="es" sz="1000">
                <a:solidFill>
                  <a:srgbClr val="24292F"/>
                </a:solidFill>
                <a:highlight>
                  <a:srgbClr val="FFFFFF"/>
                </a:highlight>
                <a:latin typeface="Courier New"/>
                <a:ea typeface="Courier New"/>
                <a:cs typeface="Courier New"/>
                <a:sym typeface="Courier New"/>
              </a:rPr>
              <a:t>(</a:t>
            </a:r>
            <a:r>
              <a:rPr lang="es" sz="1000">
                <a:solidFill>
                  <a:srgbClr val="4A86E8"/>
                </a:solidFill>
                <a:highlight>
                  <a:srgbClr val="FFFFFF"/>
                </a:highlight>
                <a:latin typeface="Courier New"/>
                <a:ea typeface="Courier New"/>
                <a:cs typeface="Courier New"/>
                <a:sym typeface="Courier New"/>
              </a:rPr>
              <a:t>?power</a:t>
            </a:r>
            <a:r>
              <a:rPr lang="es" sz="1000">
                <a:solidFill>
                  <a:srgbClr val="24292F"/>
                </a:solidFill>
                <a:highlight>
                  <a:srgbClr val="FFFFFF"/>
                </a:highlight>
                <a:latin typeface="Courier New"/>
                <a:ea typeface="Courier New"/>
                <a:cs typeface="Courier New"/>
                <a:sym typeface="Courier New"/>
              </a:rPr>
              <a:t>&gt;10)</a:t>
            </a:r>
            <a:endParaRPr sz="10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000">
                <a:solidFill>
                  <a:srgbClr val="24292F"/>
                </a:solidFill>
                <a:highlight>
                  <a:srgbClr val="FFFFFF"/>
                </a:highlight>
                <a:latin typeface="Courier New"/>
                <a:ea typeface="Courier New"/>
                <a:cs typeface="Courier New"/>
                <a:sym typeface="Courier New"/>
              </a:rPr>
              <a:t>       }</a:t>
            </a:r>
            <a:endParaRPr sz="1000">
              <a:solidFill>
                <a:srgbClr val="24292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APLICACIÓN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Aplicación</a:t>
            </a:r>
            <a:endParaRPr/>
          </a:p>
        </p:txBody>
      </p:sp>
      <p:pic>
        <p:nvPicPr>
          <p:cNvPr id="242" name="Google Shape;242;p36"/>
          <p:cNvPicPr preferRelativeResize="0"/>
          <p:nvPr/>
        </p:nvPicPr>
        <p:blipFill>
          <a:blip r:embed="rId3">
            <a:alphaModFix/>
          </a:blip>
          <a:stretch>
            <a:fillRect/>
          </a:stretch>
        </p:blipFill>
        <p:spPr>
          <a:xfrm>
            <a:off x="2365986" y="410000"/>
            <a:ext cx="6101589" cy="41588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Aplicación</a:t>
            </a:r>
            <a:endParaRPr/>
          </a:p>
        </p:txBody>
      </p:sp>
      <p:pic>
        <p:nvPicPr>
          <p:cNvPr id="248" name="Google Shape;248;p37"/>
          <p:cNvPicPr preferRelativeResize="0"/>
          <p:nvPr/>
        </p:nvPicPr>
        <p:blipFill>
          <a:blip r:embed="rId3">
            <a:alphaModFix/>
          </a:blip>
          <a:stretch>
            <a:fillRect/>
          </a:stretch>
        </p:blipFill>
        <p:spPr>
          <a:xfrm>
            <a:off x="2375375" y="410000"/>
            <a:ext cx="4844225" cy="4236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Aplicación</a:t>
            </a:r>
            <a:endParaRPr/>
          </a:p>
        </p:txBody>
      </p:sp>
      <p:pic>
        <p:nvPicPr>
          <p:cNvPr id="254" name="Google Shape;254;p38"/>
          <p:cNvPicPr preferRelativeResize="0"/>
          <p:nvPr/>
        </p:nvPicPr>
        <p:blipFill>
          <a:blip r:embed="rId3">
            <a:alphaModFix/>
          </a:blip>
          <a:stretch>
            <a:fillRect/>
          </a:stretch>
        </p:blipFill>
        <p:spPr>
          <a:xfrm>
            <a:off x="2228500" y="410000"/>
            <a:ext cx="5617674" cy="42349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9"/>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CONCLUSIÓN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Conclusión</a:t>
            </a:r>
            <a:endParaRPr/>
          </a:p>
        </p:txBody>
      </p:sp>
      <p:sp>
        <p:nvSpPr>
          <p:cNvPr id="265" name="Google Shape;265;p40"/>
          <p:cNvSpPr txBox="1"/>
          <p:nvPr>
            <p:ph idx="1" type="body"/>
          </p:nvPr>
        </p:nvSpPr>
        <p:spPr>
          <a:xfrm>
            <a:off x="311700" y="902250"/>
            <a:ext cx="5454600" cy="3339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s"/>
              <a:t>-Como hemos visto , dado un dataset cualquiera, tras una limpieza de datos, mapeo y enlace de estos hemos conseguido obtener un archivo RDF con el que se pueden desarrollar numerosas aplicaciones entre ellas la nuestra. </a:t>
            </a:r>
            <a:endParaRPr/>
          </a:p>
          <a:p>
            <a:pPr indent="0" lvl="0" marL="0" rtl="0" algn="l">
              <a:spcBef>
                <a:spcPts val="1200"/>
              </a:spcBef>
              <a:spcAft>
                <a:spcPts val="0"/>
              </a:spcAft>
              <a:buNone/>
            </a:pPr>
            <a:r>
              <a:rPr lang="es"/>
              <a:t>-Cualquier empresa eléctrica  puede hacer uso de esta información para determinar el tipo de edificio que consume mayor energía, cuál es la empresa que más contratos tiene, en qué distritos de Madrid hay un mayor uso de placas solares, etc.</a:t>
            </a:r>
            <a:endParaRPr/>
          </a:p>
          <a:p>
            <a:pPr indent="0" lvl="0" marL="0" rtl="0" algn="l">
              <a:spcBef>
                <a:spcPts val="1200"/>
              </a:spcBef>
              <a:spcAft>
                <a:spcPts val="1200"/>
              </a:spcAft>
              <a:buNone/>
            </a:pPr>
            <a:r>
              <a:rPr lang="es"/>
              <a:t>-Como vemos nuestra aplicación tiene un gran uso en el desarrollo de las ciudades inteligentes</a:t>
            </a:r>
            <a:r>
              <a:rPr i="1" lang="es"/>
              <a:t>(smart cities).</a:t>
            </a:r>
            <a:endParaRPr i="1"/>
          </a:p>
        </p:txBody>
      </p:sp>
      <p:pic>
        <p:nvPicPr>
          <p:cNvPr id="266" name="Google Shape;266;p40"/>
          <p:cNvPicPr preferRelativeResize="0"/>
          <p:nvPr/>
        </p:nvPicPr>
        <p:blipFill>
          <a:blip r:embed="rId3">
            <a:alphaModFix/>
          </a:blip>
          <a:stretch>
            <a:fillRect/>
          </a:stretch>
        </p:blipFill>
        <p:spPr>
          <a:xfrm>
            <a:off x="5856751" y="1399751"/>
            <a:ext cx="2925100" cy="22931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1"/>
          <p:cNvSpPr/>
          <p:nvPr/>
        </p:nvSpPr>
        <p:spPr>
          <a:xfrm>
            <a:off x="536400" y="1098852"/>
            <a:ext cx="8186571" cy="534694"/>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FFFFFF"/>
                </a:solidFill>
                <a:latin typeface="Arial"/>
              </a:rPr>
              <a:t>Muchas gracias por la atención!!</a:t>
            </a:r>
          </a:p>
        </p:txBody>
      </p:sp>
      <p:pic>
        <p:nvPicPr>
          <p:cNvPr id="272" name="Google Shape;272;p41"/>
          <p:cNvPicPr preferRelativeResize="0"/>
          <p:nvPr/>
        </p:nvPicPr>
        <p:blipFill>
          <a:blip r:embed="rId3">
            <a:alphaModFix/>
          </a:blip>
          <a:stretch>
            <a:fillRect/>
          </a:stretch>
        </p:blipFill>
        <p:spPr>
          <a:xfrm>
            <a:off x="3228750" y="1808300"/>
            <a:ext cx="2247900" cy="2247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ÍNDICE </a:t>
            </a:r>
            <a:endParaRPr/>
          </a:p>
        </p:txBody>
      </p:sp>
      <p:sp>
        <p:nvSpPr>
          <p:cNvPr id="104" name="Google Shape;104;p15"/>
          <p:cNvSpPr txBox="1"/>
          <p:nvPr>
            <p:ph idx="1" type="body"/>
          </p:nvPr>
        </p:nvSpPr>
        <p:spPr>
          <a:xfrm>
            <a:off x="311700" y="954350"/>
            <a:ext cx="8520600" cy="361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100">
              <a:solidFill>
                <a:srgbClr val="000000"/>
              </a:solidFill>
            </a:endParaRPr>
          </a:p>
          <a:p>
            <a:pPr indent="-330200" lvl="0" marL="457200" rtl="0" algn="l">
              <a:spcBef>
                <a:spcPts val="1200"/>
              </a:spcBef>
              <a:spcAft>
                <a:spcPts val="0"/>
              </a:spcAft>
              <a:buClr>
                <a:srgbClr val="000000"/>
              </a:buClr>
              <a:buSzPts val="1600"/>
              <a:buAutoNum type="arabicPeriod"/>
            </a:pPr>
            <a:r>
              <a:rPr lang="es" sz="1600">
                <a:solidFill>
                  <a:srgbClr val="000000"/>
                </a:solidFill>
              </a:rPr>
              <a:t>Análisis del DataSet</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Limpieza y preparación de los datos</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Uso de mappings</a:t>
            </a:r>
            <a:endParaRPr sz="1600">
              <a:solidFill>
                <a:srgbClr val="000000"/>
              </a:solidFill>
            </a:endParaRPr>
          </a:p>
          <a:p>
            <a:pPr indent="-330200" lvl="1" marL="914400" rtl="0" algn="l">
              <a:spcBef>
                <a:spcPts val="0"/>
              </a:spcBef>
              <a:spcAft>
                <a:spcPts val="0"/>
              </a:spcAft>
              <a:buClr>
                <a:srgbClr val="000000"/>
              </a:buClr>
              <a:buSzPts val="1600"/>
              <a:buAutoNum type="arabicPeriod"/>
            </a:pPr>
            <a:r>
              <a:rPr lang="es" sz="1600">
                <a:solidFill>
                  <a:srgbClr val="000000"/>
                </a:solidFill>
              </a:rPr>
              <a:t>Mappings en RML</a:t>
            </a:r>
            <a:endParaRPr sz="1600">
              <a:solidFill>
                <a:srgbClr val="000000"/>
              </a:solidFill>
            </a:endParaRPr>
          </a:p>
          <a:p>
            <a:pPr indent="-330200" lvl="1" marL="914400" rtl="0" algn="l">
              <a:spcBef>
                <a:spcPts val="0"/>
              </a:spcBef>
              <a:spcAft>
                <a:spcPts val="0"/>
              </a:spcAft>
              <a:buClr>
                <a:srgbClr val="000000"/>
              </a:buClr>
              <a:buSzPts val="1600"/>
              <a:buAutoNum type="arabicPeriod"/>
            </a:pPr>
            <a:r>
              <a:rPr lang="es" sz="1600">
                <a:solidFill>
                  <a:srgbClr val="000000"/>
                </a:solidFill>
              </a:rPr>
              <a:t>Fichero en Ntriples </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Enlace con otros datasets</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Querys</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Aplicación</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Conclusión </a:t>
            </a:r>
            <a:endParaRPr sz="16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490250" y="526350"/>
            <a:ext cx="7215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sz="5300"/>
              <a:t>ANÁLISIS</a:t>
            </a:r>
            <a:endParaRPr sz="5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a:t>
            </a:r>
            <a:endParaRPr/>
          </a:p>
        </p:txBody>
      </p:sp>
      <p:sp>
        <p:nvSpPr>
          <p:cNvPr id="115" name="Google Shape;115;p17"/>
          <p:cNvSpPr txBox="1"/>
          <p:nvPr>
            <p:ph idx="1" type="body"/>
          </p:nvPr>
        </p:nvSpPr>
        <p:spPr>
          <a:xfrm>
            <a:off x="311700" y="969275"/>
            <a:ext cx="8520600" cy="3599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24292F"/>
              </a:buClr>
              <a:buSzPts val="1600"/>
              <a:buChar char="●"/>
            </a:pPr>
            <a:r>
              <a:rPr lang="es" sz="1600">
                <a:solidFill>
                  <a:srgbClr val="24292F"/>
                </a:solidFill>
              </a:rPr>
              <a:t>Marcamos un objetivo  </a:t>
            </a:r>
            <a:endParaRPr sz="1600">
              <a:solidFill>
                <a:srgbClr val="24292F"/>
              </a:solidFill>
            </a:endParaRPr>
          </a:p>
          <a:p>
            <a:pPr indent="-330200" lvl="0" marL="457200" rtl="0" algn="l">
              <a:spcBef>
                <a:spcPts val="0"/>
              </a:spcBef>
              <a:spcAft>
                <a:spcPts val="0"/>
              </a:spcAft>
              <a:buClr>
                <a:srgbClr val="24292F"/>
              </a:buClr>
              <a:buSzPts val="1600"/>
              <a:buChar char="●"/>
            </a:pPr>
            <a:r>
              <a:rPr lang="es" sz="1600">
                <a:solidFill>
                  <a:srgbClr val="24292F"/>
                </a:solidFill>
              </a:rPr>
              <a:t>Analizamos los datos</a:t>
            </a:r>
            <a:endParaRPr sz="1600">
              <a:solidFill>
                <a:srgbClr val="24292F"/>
              </a:solidFill>
            </a:endParaRPr>
          </a:p>
          <a:p>
            <a:pPr indent="-330200" lvl="0" marL="457200" rtl="0" algn="l">
              <a:spcBef>
                <a:spcPts val="0"/>
              </a:spcBef>
              <a:spcAft>
                <a:spcPts val="0"/>
              </a:spcAft>
              <a:buClr>
                <a:srgbClr val="24292F"/>
              </a:buClr>
              <a:buSzPts val="1600"/>
              <a:buChar char="●"/>
            </a:pPr>
            <a:r>
              <a:rPr lang="es" sz="1600">
                <a:solidFill>
                  <a:srgbClr val="24292F"/>
                </a:solidFill>
              </a:rPr>
              <a:t>Obtenemos la relación entre ellos y sus conexiones  </a:t>
            </a:r>
            <a:endParaRPr sz="1600">
              <a:solidFill>
                <a:srgbClr val="24292F"/>
              </a:solidFill>
            </a:endParaRPr>
          </a:p>
          <a:p>
            <a:pPr indent="-330200" lvl="0" marL="457200" rtl="0" algn="l">
              <a:spcBef>
                <a:spcPts val="0"/>
              </a:spcBef>
              <a:spcAft>
                <a:spcPts val="0"/>
              </a:spcAft>
              <a:buClr>
                <a:srgbClr val="24292F"/>
              </a:buClr>
              <a:buSzPts val="1600"/>
              <a:buChar char="●"/>
            </a:pPr>
            <a:r>
              <a:rPr lang="es" sz="1600">
                <a:solidFill>
                  <a:srgbClr val="24292F"/>
                </a:solidFill>
              </a:rPr>
              <a:t>Creamos con los datos una ontología</a:t>
            </a:r>
            <a:endParaRPr sz="1600">
              <a:solidFill>
                <a:srgbClr val="24292F"/>
              </a:solidFill>
            </a:endParaRPr>
          </a:p>
        </p:txBody>
      </p:sp>
      <p:pic>
        <p:nvPicPr>
          <p:cNvPr id="116" name="Google Shape;116;p17"/>
          <p:cNvPicPr preferRelativeResize="0"/>
          <p:nvPr/>
        </p:nvPicPr>
        <p:blipFill rotWithShape="1">
          <a:blip r:embed="rId3">
            <a:alphaModFix/>
          </a:blip>
          <a:srcRect b="0" l="10694" r="10497" t="0"/>
          <a:stretch/>
        </p:blipFill>
        <p:spPr>
          <a:xfrm>
            <a:off x="443175" y="2255750"/>
            <a:ext cx="6083574" cy="2239076"/>
          </a:xfrm>
          <a:prstGeom prst="rect">
            <a:avLst/>
          </a:prstGeom>
          <a:noFill/>
          <a:ln>
            <a:noFill/>
          </a:ln>
        </p:spPr>
      </p:pic>
      <p:pic>
        <p:nvPicPr>
          <p:cNvPr id="117" name="Google Shape;117;p17"/>
          <p:cNvPicPr preferRelativeResize="0"/>
          <p:nvPr/>
        </p:nvPicPr>
        <p:blipFill>
          <a:blip r:embed="rId4">
            <a:alphaModFix/>
          </a:blip>
          <a:stretch>
            <a:fillRect/>
          </a:stretch>
        </p:blipFill>
        <p:spPr>
          <a:xfrm>
            <a:off x="2910350" y="1059800"/>
            <a:ext cx="223549" cy="2235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a:t>
            </a:r>
            <a:endParaRPr/>
          </a:p>
        </p:txBody>
      </p:sp>
      <p:sp>
        <p:nvSpPr>
          <p:cNvPr id="123" name="Google Shape;123;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00">
                <a:solidFill>
                  <a:srgbClr val="24292F"/>
                </a:solidFill>
              </a:rPr>
              <a:t>-En la ontología, las relaciones deseadas entre los datos, se establecen mediante la siguiente estructura:</a:t>
            </a:r>
            <a:endParaRPr sz="1600">
              <a:solidFill>
                <a:srgbClr val="24292F"/>
              </a:solidFill>
            </a:endParaRPr>
          </a:p>
          <a:p>
            <a:pPr indent="0" lvl="0" marL="0" rtl="0" algn="ctr">
              <a:spcBef>
                <a:spcPts val="1200"/>
              </a:spcBef>
              <a:spcAft>
                <a:spcPts val="0"/>
              </a:spcAft>
              <a:buNone/>
            </a:pPr>
            <a:r>
              <a:t/>
            </a:r>
            <a:endParaRPr b="1" sz="1600">
              <a:solidFill>
                <a:srgbClr val="24292F"/>
              </a:solidFill>
            </a:endParaRPr>
          </a:p>
          <a:p>
            <a:pPr indent="0" lvl="0" marL="0" rtl="0" algn="ctr">
              <a:spcBef>
                <a:spcPts val="1200"/>
              </a:spcBef>
              <a:spcAft>
                <a:spcPts val="0"/>
              </a:spcAft>
              <a:buNone/>
            </a:pPr>
            <a:r>
              <a:rPr b="1" lang="es" sz="1600">
                <a:solidFill>
                  <a:srgbClr val="24292F"/>
                </a:solidFill>
              </a:rPr>
              <a:t>SUJETO</a:t>
            </a:r>
            <a:r>
              <a:rPr lang="es" sz="1600">
                <a:solidFill>
                  <a:srgbClr val="24292F"/>
                </a:solidFill>
              </a:rPr>
              <a:t> → </a:t>
            </a:r>
            <a:r>
              <a:rPr b="1" lang="es" sz="1600">
                <a:solidFill>
                  <a:srgbClr val="24292F"/>
                </a:solidFill>
              </a:rPr>
              <a:t>PREDICADO</a:t>
            </a:r>
            <a:r>
              <a:rPr lang="es" sz="1600">
                <a:solidFill>
                  <a:srgbClr val="24292F"/>
                </a:solidFill>
              </a:rPr>
              <a:t> → </a:t>
            </a:r>
            <a:r>
              <a:rPr b="1" lang="es" sz="1600">
                <a:solidFill>
                  <a:srgbClr val="24292F"/>
                </a:solidFill>
              </a:rPr>
              <a:t>OBJETO*</a:t>
            </a:r>
            <a:endParaRPr b="1" sz="1600">
              <a:solidFill>
                <a:srgbClr val="24292F"/>
              </a:solidFill>
            </a:endParaRPr>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lang="es"/>
              <a:t> </a:t>
            </a:r>
            <a:endParaRPr/>
          </a:p>
        </p:txBody>
      </p:sp>
      <p:sp>
        <p:nvSpPr>
          <p:cNvPr id="124" name="Google Shape;124;p18"/>
          <p:cNvSpPr/>
          <p:nvPr/>
        </p:nvSpPr>
        <p:spPr>
          <a:xfrm>
            <a:off x="155650" y="3438425"/>
            <a:ext cx="4262100" cy="490200"/>
          </a:xfrm>
          <a:prstGeom prst="rect">
            <a:avLst/>
          </a:prstGeom>
          <a:solidFill>
            <a:srgbClr val="EAD1DC"/>
          </a:solidFill>
          <a:ln cap="flat" cmpd="sng" w="9525">
            <a:solidFill>
              <a:schemeClr val="dk2"/>
            </a:solidFill>
            <a:prstDash val="solid"/>
            <a:round/>
            <a:headEnd len="sm" w="sm" type="none"/>
            <a:tailEnd len="sm" w="sm" type="none"/>
          </a:ln>
          <a:effectLst>
            <a:outerShdw blurRad="57150" rotWithShape="0" algn="bl" dir="5400000" dist="19050">
              <a:srgbClr val="000000">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s"/>
              <a:t>* </a:t>
            </a:r>
            <a:r>
              <a:rPr lang="es"/>
              <a:t>Diferenciamos entre dos tipos de objeto: </a:t>
            </a:r>
            <a:endParaRPr/>
          </a:p>
          <a:p>
            <a:pPr indent="457200" lvl="0" marL="0" rtl="0" algn="l">
              <a:spcBef>
                <a:spcPts val="0"/>
              </a:spcBef>
              <a:spcAft>
                <a:spcPts val="0"/>
              </a:spcAft>
              <a:buNone/>
            </a:pPr>
            <a:r>
              <a:rPr lang="es"/>
              <a:t>DATA Property y OBJECT Property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a:t>
            </a:r>
            <a:endParaRPr/>
          </a:p>
        </p:txBody>
      </p:sp>
      <p:sp>
        <p:nvSpPr>
          <p:cNvPr id="130" name="Google Shape;130;p19"/>
          <p:cNvSpPr txBox="1"/>
          <p:nvPr>
            <p:ph idx="1" type="body"/>
          </p:nvPr>
        </p:nvSpPr>
        <p:spPr>
          <a:xfrm flipH="1" rot="10800000">
            <a:off x="311700" y="4568975"/>
            <a:ext cx="8520600" cy="2703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1200"/>
              </a:spcAft>
              <a:buNone/>
            </a:pPr>
            <a:r>
              <a:t/>
            </a:r>
            <a:endParaRPr/>
          </a:p>
        </p:txBody>
      </p:sp>
      <p:graphicFrame>
        <p:nvGraphicFramePr>
          <p:cNvPr id="131" name="Google Shape;131;p19"/>
          <p:cNvGraphicFramePr/>
          <p:nvPr/>
        </p:nvGraphicFramePr>
        <p:xfrm>
          <a:off x="156050" y="954113"/>
          <a:ext cx="3000000" cy="3000000"/>
        </p:xfrm>
        <a:graphic>
          <a:graphicData uri="http://schemas.openxmlformats.org/drawingml/2006/table">
            <a:tbl>
              <a:tblPr>
                <a:noFill/>
                <a:tableStyleId>{6A460C6C-9690-42B0-820D-53C03E2BD2AC}</a:tableStyleId>
              </a:tblPr>
              <a:tblGrid>
                <a:gridCol w="1071625"/>
                <a:gridCol w="2264800"/>
                <a:gridCol w="2986450"/>
              </a:tblGrid>
              <a:tr h="353875">
                <a:tc>
                  <a:txBody>
                    <a:bodyPr/>
                    <a:lstStyle/>
                    <a:p>
                      <a:pPr indent="0" lvl="0" marL="0" rtl="0" algn="l">
                        <a:spcBef>
                          <a:spcPts val="0"/>
                        </a:spcBef>
                        <a:spcAft>
                          <a:spcPts val="0"/>
                        </a:spcAft>
                        <a:buNone/>
                      </a:pPr>
                      <a:r>
                        <a:rPr b="1" lang="es" sz="1200"/>
                        <a:t>Sujeto </a:t>
                      </a:r>
                      <a:endParaRPr b="1" sz="1200"/>
                    </a:p>
                  </a:txBody>
                  <a:tcPr marT="91425" marB="91425" marR="91425" marL="91425"/>
                </a:tc>
                <a:tc>
                  <a:txBody>
                    <a:bodyPr/>
                    <a:lstStyle/>
                    <a:p>
                      <a:pPr indent="0" lvl="0" marL="0" rtl="0" algn="l">
                        <a:spcBef>
                          <a:spcPts val="0"/>
                        </a:spcBef>
                        <a:spcAft>
                          <a:spcPts val="0"/>
                        </a:spcAft>
                        <a:buNone/>
                      </a:pPr>
                      <a:r>
                        <a:rPr b="1" lang="es" sz="1200"/>
                        <a:t>Predicado </a:t>
                      </a:r>
                      <a:endParaRPr b="1" sz="1200"/>
                    </a:p>
                  </a:txBody>
                  <a:tcPr marT="91425" marB="91425" marR="91425" marL="91425"/>
                </a:tc>
                <a:tc>
                  <a:txBody>
                    <a:bodyPr/>
                    <a:lstStyle/>
                    <a:p>
                      <a:pPr indent="0" lvl="0" marL="0" rtl="0" algn="l">
                        <a:spcBef>
                          <a:spcPts val="0"/>
                        </a:spcBef>
                        <a:spcAft>
                          <a:spcPts val="0"/>
                        </a:spcAft>
                        <a:buNone/>
                      </a:pPr>
                      <a:r>
                        <a:rPr b="1" lang="es" sz="1200"/>
                        <a:t>Objeto </a:t>
                      </a:r>
                      <a:endParaRPr b="1" sz="1200"/>
                    </a:p>
                  </a:txBody>
                  <a:tcPr marT="91425" marB="91425" marR="91425" marL="91425"/>
                </a:tc>
              </a:tr>
              <a:tr h="493975">
                <a:tc>
                  <a:txBody>
                    <a:bodyPr/>
                    <a:lstStyle/>
                    <a:p>
                      <a:pPr indent="0" lvl="0" marL="0" rtl="0" algn="l">
                        <a:spcBef>
                          <a:spcPts val="0"/>
                        </a:spcBef>
                        <a:spcAft>
                          <a:spcPts val="0"/>
                        </a:spcAft>
                        <a:buNone/>
                      </a:pPr>
                      <a:r>
                        <a:rPr lang="es" sz="1000"/>
                        <a:t>Building</a:t>
                      </a:r>
                      <a:endParaRPr sz="1000"/>
                    </a:p>
                  </a:txBody>
                  <a:tcPr marT="91425" marB="91425" marR="91425" marL="91425"/>
                </a:tc>
                <a:tc>
                  <a:txBody>
                    <a:bodyPr/>
                    <a:lstStyle/>
                    <a:p>
                      <a:pPr indent="0" lvl="0" marL="0" rtl="0" algn="l">
                        <a:spcBef>
                          <a:spcPts val="0"/>
                        </a:spcBef>
                        <a:spcAft>
                          <a:spcPts val="0"/>
                        </a:spcAft>
                        <a:buNone/>
                      </a:pPr>
                      <a:r>
                        <a:rPr lang="es" sz="1000"/>
                        <a:t>hasName, power, hires , hasCoordinates, isIn</a:t>
                      </a:r>
                      <a:endParaRPr sz="1000"/>
                    </a:p>
                  </a:txBody>
                  <a:tcPr marT="91425" marB="91425" marR="91425" marL="91425"/>
                </a:tc>
                <a:tc>
                  <a:txBody>
                    <a:bodyPr/>
                    <a:lstStyle/>
                    <a:p>
                      <a:pPr indent="0" lvl="0" marL="0" rtl="0" algn="l">
                        <a:lnSpc>
                          <a:spcPct val="115000"/>
                        </a:lnSpc>
                        <a:spcBef>
                          <a:spcPts val="0"/>
                        </a:spcBef>
                        <a:spcAft>
                          <a:spcPts val="0"/>
                        </a:spcAft>
                        <a:buNone/>
                      </a:pPr>
                      <a:r>
                        <a:rPr lang="es" sz="1000">
                          <a:solidFill>
                            <a:srgbClr val="351C75"/>
                          </a:solidFill>
                        </a:rPr>
                        <a:t>data property:</a:t>
                      </a:r>
                      <a:r>
                        <a:rPr lang="es" sz="1000"/>
                        <a:t> (xsd:string, xsd:int);</a:t>
                      </a:r>
                      <a:endParaRPr sz="1000"/>
                    </a:p>
                    <a:p>
                      <a:pPr indent="0" lvl="0" marL="0" rtl="0" algn="l">
                        <a:lnSpc>
                          <a:spcPct val="115000"/>
                        </a:lnSpc>
                        <a:spcBef>
                          <a:spcPts val="0"/>
                        </a:spcBef>
                        <a:spcAft>
                          <a:spcPts val="0"/>
                        </a:spcAft>
                        <a:buNone/>
                      </a:pPr>
                      <a:r>
                        <a:rPr lang="es" sz="1000">
                          <a:solidFill>
                            <a:srgbClr val="741B47"/>
                          </a:solidFill>
                        </a:rPr>
                        <a:t>object property:</a:t>
                      </a:r>
                      <a:r>
                        <a:rPr lang="es" sz="1000"/>
                        <a:t> (Company, Location, Street)</a:t>
                      </a:r>
                      <a:endParaRPr sz="1000"/>
                    </a:p>
                  </a:txBody>
                  <a:tcPr marT="91425" marB="91425" marR="91425" marL="91425"/>
                </a:tc>
              </a:tr>
              <a:tr h="493975">
                <a:tc>
                  <a:txBody>
                    <a:bodyPr/>
                    <a:lstStyle/>
                    <a:p>
                      <a:pPr indent="0" lvl="0" marL="0" rtl="0" algn="l">
                        <a:spcBef>
                          <a:spcPts val="0"/>
                        </a:spcBef>
                        <a:spcAft>
                          <a:spcPts val="0"/>
                        </a:spcAft>
                        <a:buNone/>
                      </a:pPr>
                      <a:r>
                        <a:rPr lang="es" sz="1000"/>
                        <a:t>City</a:t>
                      </a:r>
                      <a:endParaRPr sz="1000"/>
                    </a:p>
                  </a:txBody>
                  <a:tcPr marT="91425" marB="91425" marR="91425" marL="91425"/>
                </a:tc>
                <a:tc>
                  <a:txBody>
                    <a:bodyPr/>
                    <a:lstStyle/>
                    <a:p>
                      <a:pPr indent="0" lvl="0" marL="0" rtl="0" algn="l">
                        <a:spcBef>
                          <a:spcPts val="0"/>
                        </a:spcBef>
                        <a:spcAft>
                          <a:spcPts val="0"/>
                        </a:spcAft>
                        <a:buNone/>
                      </a:pPr>
                      <a:r>
                        <a:rPr lang="es" sz="1000"/>
                        <a:t>hasName</a:t>
                      </a:r>
                      <a:endParaRPr sz="1000"/>
                    </a:p>
                  </a:txBody>
                  <a:tcPr marT="91425" marB="91425" marR="91425" marL="91425"/>
                </a:tc>
                <a:tc>
                  <a:txBody>
                    <a:bodyPr/>
                    <a:lstStyle/>
                    <a:p>
                      <a:pPr indent="0" lvl="0" marL="0" rtl="0" algn="l">
                        <a:lnSpc>
                          <a:spcPct val="115000"/>
                        </a:lnSpc>
                        <a:spcBef>
                          <a:spcPts val="0"/>
                        </a:spcBef>
                        <a:spcAft>
                          <a:spcPts val="0"/>
                        </a:spcAft>
                        <a:buNone/>
                      </a:pPr>
                      <a:r>
                        <a:rPr lang="es" sz="1000">
                          <a:solidFill>
                            <a:srgbClr val="351C75"/>
                          </a:solidFill>
                        </a:rPr>
                        <a:t>data property:</a:t>
                      </a:r>
                      <a:r>
                        <a:rPr lang="es" sz="1000"/>
                        <a:t> (xsd:string)</a:t>
                      </a:r>
                      <a:endParaRPr sz="1000"/>
                    </a:p>
                    <a:p>
                      <a:pPr indent="0" lvl="0" marL="0" rtl="0" algn="l">
                        <a:lnSpc>
                          <a:spcPct val="115000"/>
                        </a:lnSpc>
                        <a:spcBef>
                          <a:spcPts val="0"/>
                        </a:spcBef>
                        <a:spcAft>
                          <a:spcPts val="0"/>
                        </a:spcAft>
                        <a:buNone/>
                      </a:pPr>
                      <a:r>
                        <a:rPr lang="es" sz="1000">
                          <a:solidFill>
                            <a:srgbClr val="741B47"/>
                          </a:solidFill>
                        </a:rPr>
                        <a:t>object property: </a:t>
                      </a:r>
                      <a:r>
                        <a:rPr lang="es" sz="1000"/>
                        <a:t>(None)</a:t>
                      </a:r>
                      <a:endParaRPr sz="1000"/>
                    </a:p>
                  </a:txBody>
                  <a:tcPr marT="91425" marB="91425" marR="91425" marL="91425"/>
                </a:tc>
              </a:tr>
              <a:tr h="493975">
                <a:tc>
                  <a:txBody>
                    <a:bodyPr/>
                    <a:lstStyle/>
                    <a:p>
                      <a:pPr indent="0" lvl="0" marL="0" rtl="0" algn="l">
                        <a:spcBef>
                          <a:spcPts val="0"/>
                        </a:spcBef>
                        <a:spcAft>
                          <a:spcPts val="0"/>
                        </a:spcAft>
                        <a:buNone/>
                      </a:pPr>
                      <a:r>
                        <a:rPr lang="es" sz="1000"/>
                        <a:t>District</a:t>
                      </a:r>
                      <a:endParaRPr sz="1000"/>
                    </a:p>
                  </a:txBody>
                  <a:tcPr marT="91425" marB="91425" marR="91425" marL="91425"/>
                </a:tc>
                <a:tc>
                  <a:txBody>
                    <a:bodyPr/>
                    <a:lstStyle/>
                    <a:p>
                      <a:pPr indent="0" lvl="0" marL="0" rtl="0" algn="l">
                        <a:spcBef>
                          <a:spcPts val="0"/>
                        </a:spcBef>
                        <a:spcAft>
                          <a:spcPts val="0"/>
                        </a:spcAft>
                        <a:buNone/>
                      </a:pPr>
                      <a:r>
                        <a:rPr lang="es" sz="1000"/>
                        <a:t>hasName, hasCA, isIn</a:t>
                      </a:r>
                      <a:endParaRPr sz="1000"/>
                    </a:p>
                  </a:txBody>
                  <a:tcPr marT="91425" marB="91425" marR="91425" marL="91425"/>
                </a:tc>
                <a:tc>
                  <a:txBody>
                    <a:bodyPr/>
                    <a:lstStyle/>
                    <a:p>
                      <a:pPr indent="0" lvl="0" marL="0" rtl="0" algn="l">
                        <a:lnSpc>
                          <a:spcPct val="115000"/>
                        </a:lnSpc>
                        <a:spcBef>
                          <a:spcPts val="0"/>
                        </a:spcBef>
                        <a:spcAft>
                          <a:spcPts val="0"/>
                        </a:spcAft>
                        <a:buNone/>
                      </a:pPr>
                      <a:r>
                        <a:rPr lang="es" sz="1000">
                          <a:solidFill>
                            <a:srgbClr val="351C75"/>
                          </a:solidFill>
                        </a:rPr>
                        <a:t>data property:</a:t>
                      </a:r>
                      <a:r>
                        <a:rPr lang="es" sz="1000"/>
                        <a:t> (xsd:string, xsd:int)</a:t>
                      </a:r>
                      <a:endParaRPr sz="1000"/>
                    </a:p>
                    <a:p>
                      <a:pPr indent="0" lvl="0" marL="0" rtl="0" algn="l">
                        <a:lnSpc>
                          <a:spcPct val="115000"/>
                        </a:lnSpc>
                        <a:spcBef>
                          <a:spcPts val="0"/>
                        </a:spcBef>
                        <a:spcAft>
                          <a:spcPts val="0"/>
                        </a:spcAft>
                        <a:buNone/>
                      </a:pPr>
                      <a:r>
                        <a:rPr lang="es" sz="1000">
                          <a:solidFill>
                            <a:srgbClr val="741B47"/>
                          </a:solidFill>
                        </a:rPr>
                        <a:t>object property: </a:t>
                      </a:r>
                      <a:r>
                        <a:rPr lang="es" sz="1000"/>
                        <a:t>(City)</a:t>
                      </a:r>
                      <a:endParaRPr sz="1000"/>
                    </a:p>
                  </a:txBody>
                  <a:tcPr marT="91425" marB="91425" marR="91425" marL="91425"/>
                </a:tc>
              </a:tr>
              <a:tr h="493975">
                <a:tc>
                  <a:txBody>
                    <a:bodyPr/>
                    <a:lstStyle/>
                    <a:p>
                      <a:pPr indent="0" lvl="0" marL="0" rtl="0" algn="l">
                        <a:spcBef>
                          <a:spcPts val="0"/>
                        </a:spcBef>
                        <a:spcAft>
                          <a:spcPts val="0"/>
                        </a:spcAft>
                        <a:buNone/>
                      </a:pPr>
                      <a:r>
                        <a:rPr lang="es" sz="1000"/>
                        <a:t>Street</a:t>
                      </a:r>
                      <a:endParaRPr sz="1000"/>
                    </a:p>
                  </a:txBody>
                  <a:tcPr marT="91425" marB="91425" marR="91425" marL="91425"/>
                </a:tc>
                <a:tc>
                  <a:txBody>
                    <a:bodyPr/>
                    <a:lstStyle/>
                    <a:p>
                      <a:pPr indent="0" lvl="0" marL="0" rtl="0" algn="l">
                        <a:spcBef>
                          <a:spcPts val="0"/>
                        </a:spcBef>
                        <a:spcAft>
                          <a:spcPts val="0"/>
                        </a:spcAft>
                        <a:buNone/>
                      </a:pPr>
                      <a:r>
                        <a:rPr lang="es" sz="1000"/>
                        <a:t>isIn, hasName, portalNumber</a:t>
                      </a:r>
                      <a:endParaRPr sz="1000"/>
                    </a:p>
                  </a:txBody>
                  <a:tcPr marT="91425" marB="91425" marR="91425" marL="91425"/>
                </a:tc>
                <a:tc>
                  <a:txBody>
                    <a:bodyPr/>
                    <a:lstStyle/>
                    <a:p>
                      <a:pPr indent="0" lvl="0" marL="0" rtl="0" algn="l">
                        <a:lnSpc>
                          <a:spcPct val="115000"/>
                        </a:lnSpc>
                        <a:spcBef>
                          <a:spcPts val="0"/>
                        </a:spcBef>
                        <a:spcAft>
                          <a:spcPts val="0"/>
                        </a:spcAft>
                        <a:buNone/>
                      </a:pPr>
                      <a:r>
                        <a:rPr lang="es" sz="1000">
                          <a:solidFill>
                            <a:srgbClr val="351C75"/>
                          </a:solidFill>
                        </a:rPr>
                        <a:t>data property:</a:t>
                      </a:r>
                      <a:r>
                        <a:rPr lang="es" sz="1000"/>
                        <a:t> (xsd:string, xsd:int)</a:t>
                      </a:r>
                      <a:endParaRPr sz="1000"/>
                    </a:p>
                    <a:p>
                      <a:pPr indent="0" lvl="0" marL="0" rtl="0" algn="l">
                        <a:lnSpc>
                          <a:spcPct val="115000"/>
                        </a:lnSpc>
                        <a:spcBef>
                          <a:spcPts val="0"/>
                        </a:spcBef>
                        <a:spcAft>
                          <a:spcPts val="0"/>
                        </a:spcAft>
                        <a:buNone/>
                      </a:pPr>
                      <a:r>
                        <a:rPr lang="es" sz="1000">
                          <a:solidFill>
                            <a:srgbClr val="741B47"/>
                          </a:solidFill>
                        </a:rPr>
                        <a:t>object property:</a:t>
                      </a:r>
                      <a:r>
                        <a:rPr lang="es" sz="1000"/>
                        <a:t> (District)</a:t>
                      </a:r>
                      <a:endParaRPr sz="1000"/>
                    </a:p>
                  </a:txBody>
                  <a:tcPr marT="91425" marB="91425" marR="91425" marL="91425"/>
                </a:tc>
              </a:tr>
              <a:tr h="493975">
                <a:tc>
                  <a:txBody>
                    <a:bodyPr/>
                    <a:lstStyle/>
                    <a:p>
                      <a:pPr indent="0" lvl="0" marL="0" rtl="0" algn="l">
                        <a:spcBef>
                          <a:spcPts val="0"/>
                        </a:spcBef>
                        <a:spcAft>
                          <a:spcPts val="0"/>
                        </a:spcAft>
                        <a:buNone/>
                      </a:pPr>
                      <a:r>
                        <a:rPr lang="es" sz="1000"/>
                        <a:t>Location</a:t>
                      </a:r>
                      <a:endParaRPr sz="1000"/>
                    </a:p>
                  </a:txBody>
                  <a:tcPr marT="91425" marB="91425" marR="91425" marL="91425"/>
                </a:tc>
                <a:tc>
                  <a:txBody>
                    <a:bodyPr/>
                    <a:lstStyle/>
                    <a:p>
                      <a:pPr indent="0" lvl="0" marL="0" rtl="0" algn="l">
                        <a:spcBef>
                          <a:spcPts val="0"/>
                        </a:spcBef>
                        <a:spcAft>
                          <a:spcPts val="0"/>
                        </a:spcAft>
                        <a:buNone/>
                      </a:pPr>
                      <a:r>
                        <a:rPr lang="es" sz="1000"/>
                        <a:t>lat,long</a:t>
                      </a:r>
                      <a:endParaRPr sz="1000"/>
                    </a:p>
                  </a:txBody>
                  <a:tcPr marT="91425" marB="91425" marR="91425" marL="91425"/>
                </a:tc>
                <a:tc>
                  <a:txBody>
                    <a:bodyPr/>
                    <a:lstStyle/>
                    <a:p>
                      <a:pPr indent="0" lvl="0" marL="0" rtl="0" algn="l">
                        <a:lnSpc>
                          <a:spcPct val="115000"/>
                        </a:lnSpc>
                        <a:spcBef>
                          <a:spcPts val="0"/>
                        </a:spcBef>
                        <a:spcAft>
                          <a:spcPts val="0"/>
                        </a:spcAft>
                        <a:buNone/>
                      </a:pPr>
                      <a:r>
                        <a:rPr lang="es" sz="1000">
                          <a:solidFill>
                            <a:srgbClr val="351C75"/>
                          </a:solidFill>
                        </a:rPr>
                        <a:t>data property:</a:t>
                      </a:r>
                      <a:r>
                        <a:rPr lang="es" sz="1000"/>
                        <a:t> (xsd:decimal)</a:t>
                      </a:r>
                      <a:endParaRPr sz="1000"/>
                    </a:p>
                    <a:p>
                      <a:pPr indent="0" lvl="0" marL="0" rtl="0" algn="l">
                        <a:lnSpc>
                          <a:spcPct val="115000"/>
                        </a:lnSpc>
                        <a:spcBef>
                          <a:spcPts val="0"/>
                        </a:spcBef>
                        <a:spcAft>
                          <a:spcPts val="0"/>
                        </a:spcAft>
                        <a:buNone/>
                      </a:pPr>
                      <a:r>
                        <a:rPr lang="es" sz="1000">
                          <a:solidFill>
                            <a:srgbClr val="741B47"/>
                          </a:solidFill>
                        </a:rPr>
                        <a:t>object property:</a:t>
                      </a:r>
                      <a:r>
                        <a:rPr lang="es" sz="1000"/>
                        <a:t> (None)</a:t>
                      </a:r>
                      <a:endParaRPr sz="1000"/>
                    </a:p>
                  </a:txBody>
                  <a:tcPr marT="91425" marB="91425" marR="91425" marL="91425"/>
                </a:tc>
              </a:tr>
              <a:tr h="663550">
                <a:tc>
                  <a:txBody>
                    <a:bodyPr/>
                    <a:lstStyle/>
                    <a:p>
                      <a:pPr indent="0" lvl="0" marL="0" rtl="0" algn="l">
                        <a:spcBef>
                          <a:spcPts val="0"/>
                        </a:spcBef>
                        <a:spcAft>
                          <a:spcPts val="0"/>
                        </a:spcAft>
                        <a:buNone/>
                      </a:pPr>
                      <a:r>
                        <a:rPr lang="es" sz="1000"/>
                        <a:t>Company</a:t>
                      </a:r>
                      <a:endParaRPr sz="1000"/>
                    </a:p>
                  </a:txBody>
                  <a:tcPr marT="91425" marB="91425" marR="91425" marL="91425"/>
                </a:tc>
                <a:tc>
                  <a:txBody>
                    <a:bodyPr/>
                    <a:lstStyle/>
                    <a:p>
                      <a:pPr indent="0" lvl="0" marL="0" rtl="0" algn="l">
                        <a:spcBef>
                          <a:spcPts val="0"/>
                        </a:spcBef>
                        <a:spcAft>
                          <a:spcPts val="0"/>
                        </a:spcAft>
                        <a:buNone/>
                      </a:pPr>
                      <a:r>
                        <a:rPr lang="es" sz="1000"/>
                        <a:t>contractDate, hasName</a:t>
                      </a:r>
                      <a:endParaRPr sz="1000"/>
                    </a:p>
                  </a:txBody>
                  <a:tcPr marT="91425" marB="91425" marR="91425" marL="91425"/>
                </a:tc>
                <a:tc>
                  <a:txBody>
                    <a:bodyPr/>
                    <a:lstStyle/>
                    <a:p>
                      <a:pPr indent="0" lvl="0" marL="0" rtl="0" algn="l">
                        <a:lnSpc>
                          <a:spcPct val="115000"/>
                        </a:lnSpc>
                        <a:spcBef>
                          <a:spcPts val="0"/>
                        </a:spcBef>
                        <a:spcAft>
                          <a:spcPts val="0"/>
                        </a:spcAft>
                        <a:buNone/>
                      </a:pPr>
                      <a:r>
                        <a:rPr lang="es" sz="1000">
                          <a:solidFill>
                            <a:srgbClr val="351C75"/>
                          </a:solidFill>
                        </a:rPr>
                        <a:t>data property:</a:t>
                      </a:r>
                      <a:r>
                        <a:rPr lang="es" sz="1000"/>
                        <a:t> (xsd:dateTimeStamp, xsd:number)</a:t>
                      </a:r>
                      <a:endParaRPr sz="1000"/>
                    </a:p>
                    <a:p>
                      <a:pPr indent="0" lvl="0" marL="0" rtl="0" algn="l">
                        <a:lnSpc>
                          <a:spcPct val="115000"/>
                        </a:lnSpc>
                        <a:spcBef>
                          <a:spcPts val="0"/>
                        </a:spcBef>
                        <a:spcAft>
                          <a:spcPts val="0"/>
                        </a:spcAft>
                        <a:buNone/>
                      </a:pPr>
                      <a:r>
                        <a:rPr lang="es" sz="1000">
                          <a:solidFill>
                            <a:srgbClr val="741B47"/>
                          </a:solidFill>
                        </a:rPr>
                        <a:t>object property: </a:t>
                      </a:r>
                      <a:r>
                        <a:rPr lang="es" sz="1000"/>
                        <a:t>(None)</a:t>
                      </a:r>
                      <a:endParaRPr sz="1000"/>
                    </a:p>
                  </a:txBody>
                  <a:tcPr marT="91425" marB="91425" marR="91425" marL="91425"/>
                </a:tc>
              </a:tr>
            </a:tbl>
          </a:graphicData>
        </a:graphic>
      </p:graphicFrame>
      <p:graphicFrame>
        <p:nvGraphicFramePr>
          <p:cNvPr id="132" name="Google Shape;132;p19"/>
          <p:cNvGraphicFramePr/>
          <p:nvPr/>
        </p:nvGraphicFramePr>
        <p:xfrm>
          <a:off x="6771325" y="954129"/>
          <a:ext cx="3000000" cy="3000000"/>
        </p:xfrm>
        <a:graphic>
          <a:graphicData uri="http://schemas.openxmlformats.org/drawingml/2006/table">
            <a:tbl>
              <a:tblPr>
                <a:noFill/>
                <a:tableStyleId>{6A460C6C-9690-42B0-820D-53C03E2BD2AC}</a:tableStyleId>
              </a:tblPr>
              <a:tblGrid>
                <a:gridCol w="1907425"/>
              </a:tblGrid>
              <a:tr h="2795175">
                <a:tc>
                  <a:txBody>
                    <a:bodyPr/>
                    <a:lstStyle/>
                    <a:p>
                      <a:pPr indent="0" lvl="0" marL="457200" rtl="0" algn="l">
                        <a:lnSpc>
                          <a:spcPct val="115000"/>
                        </a:lnSpc>
                        <a:spcBef>
                          <a:spcPts val="1200"/>
                        </a:spcBef>
                        <a:spcAft>
                          <a:spcPts val="0"/>
                        </a:spcAft>
                        <a:buNone/>
                      </a:pPr>
                      <a:br>
                        <a:rPr lang="es" sz="1100"/>
                      </a:br>
                      <a:r>
                        <a:rPr b="1" lang="es" sz="1100"/>
                        <a:t>Types of Buildings (subclasses)</a:t>
                      </a:r>
                      <a:endParaRPr b="1" sz="1100"/>
                    </a:p>
                    <a:p>
                      <a:pPr indent="-298450" lvl="0" marL="457200" rtl="0" algn="l">
                        <a:lnSpc>
                          <a:spcPct val="115000"/>
                        </a:lnSpc>
                        <a:spcBef>
                          <a:spcPts val="1200"/>
                        </a:spcBef>
                        <a:spcAft>
                          <a:spcPts val="0"/>
                        </a:spcAft>
                        <a:buSzPts val="1100"/>
                        <a:buChar char="●"/>
                      </a:pPr>
                      <a:r>
                        <a:rPr lang="es" sz="1100"/>
                        <a:t>Administrative</a:t>
                      </a:r>
                      <a:endParaRPr sz="1100"/>
                    </a:p>
                    <a:p>
                      <a:pPr indent="-298450" lvl="0" marL="457200" rtl="0" algn="l">
                        <a:lnSpc>
                          <a:spcPct val="115000"/>
                        </a:lnSpc>
                        <a:spcBef>
                          <a:spcPts val="0"/>
                        </a:spcBef>
                        <a:spcAft>
                          <a:spcPts val="0"/>
                        </a:spcAft>
                        <a:buSzPts val="1100"/>
                        <a:buChar char="●"/>
                      </a:pPr>
                      <a:r>
                        <a:rPr lang="es" sz="1100"/>
                        <a:t>Cultural</a:t>
                      </a:r>
                      <a:endParaRPr sz="1100"/>
                    </a:p>
                    <a:p>
                      <a:pPr indent="-298450" lvl="0" marL="457200" rtl="0" algn="l">
                        <a:lnSpc>
                          <a:spcPct val="115000"/>
                        </a:lnSpc>
                        <a:spcBef>
                          <a:spcPts val="0"/>
                        </a:spcBef>
                        <a:spcAft>
                          <a:spcPts val="0"/>
                        </a:spcAft>
                        <a:buSzPts val="1100"/>
                        <a:buChar char="●"/>
                      </a:pPr>
                      <a:r>
                        <a:rPr lang="es" sz="1100"/>
                        <a:t>Educational</a:t>
                      </a:r>
                      <a:endParaRPr sz="1100"/>
                    </a:p>
                    <a:p>
                      <a:pPr indent="-298450" lvl="0" marL="457200" rtl="0" algn="l">
                        <a:lnSpc>
                          <a:spcPct val="115000"/>
                        </a:lnSpc>
                        <a:spcBef>
                          <a:spcPts val="0"/>
                        </a:spcBef>
                        <a:spcAft>
                          <a:spcPts val="0"/>
                        </a:spcAft>
                        <a:buSzPts val="1100"/>
                        <a:buChar char="●"/>
                      </a:pPr>
                      <a:r>
                        <a:rPr lang="es" sz="1100"/>
                        <a:t>Environmental</a:t>
                      </a:r>
                      <a:endParaRPr sz="1100"/>
                    </a:p>
                    <a:p>
                      <a:pPr indent="-298450" lvl="0" marL="457200" rtl="0" algn="l">
                        <a:lnSpc>
                          <a:spcPct val="115000"/>
                        </a:lnSpc>
                        <a:spcBef>
                          <a:spcPts val="0"/>
                        </a:spcBef>
                        <a:spcAft>
                          <a:spcPts val="0"/>
                        </a:spcAft>
                        <a:buSzPts val="1100"/>
                        <a:buChar char="●"/>
                      </a:pPr>
                      <a:r>
                        <a:rPr lang="es" sz="1100"/>
                        <a:t>Mixed</a:t>
                      </a:r>
                      <a:endParaRPr sz="1100"/>
                    </a:p>
                    <a:p>
                      <a:pPr indent="-298450" lvl="0" marL="457200" rtl="0" algn="l">
                        <a:lnSpc>
                          <a:spcPct val="115000"/>
                        </a:lnSpc>
                        <a:spcBef>
                          <a:spcPts val="0"/>
                        </a:spcBef>
                        <a:spcAft>
                          <a:spcPts val="0"/>
                        </a:spcAft>
                        <a:buSzPts val="1100"/>
                        <a:buChar char="●"/>
                      </a:pPr>
                      <a:r>
                        <a:rPr lang="es" sz="1100"/>
                        <a:t>Sanitary</a:t>
                      </a:r>
                      <a:endParaRPr sz="1100"/>
                    </a:p>
                    <a:p>
                      <a:pPr indent="-298450" lvl="0" marL="457200" rtl="0" algn="l">
                        <a:lnSpc>
                          <a:spcPct val="115000"/>
                        </a:lnSpc>
                        <a:spcBef>
                          <a:spcPts val="0"/>
                        </a:spcBef>
                        <a:spcAft>
                          <a:spcPts val="0"/>
                        </a:spcAft>
                        <a:buSzPts val="1100"/>
                        <a:buChar char="●"/>
                      </a:pPr>
                      <a:r>
                        <a:rPr lang="es" sz="1100"/>
                        <a:t>Security</a:t>
                      </a:r>
                      <a:endParaRPr sz="1100"/>
                    </a:p>
                    <a:p>
                      <a:pPr indent="-298450" lvl="0" marL="457200" rtl="0" algn="l">
                        <a:lnSpc>
                          <a:spcPct val="115000"/>
                        </a:lnSpc>
                        <a:spcBef>
                          <a:spcPts val="0"/>
                        </a:spcBef>
                        <a:spcAft>
                          <a:spcPts val="0"/>
                        </a:spcAft>
                        <a:buSzPts val="1100"/>
                        <a:buChar char="●"/>
                      </a:pPr>
                      <a:r>
                        <a:rPr lang="es" sz="1100"/>
                        <a:t>Social</a:t>
                      </a:r>
                      <a:endParaRPr sz="1100"/>
                    </a:p>
                    <a:p>
                      <a:pPr indent="-298450" lvl="0" marL="457200" rtl="0" algn="l">
                        <a:lnSpc>
                          <a:spcPct val="115000"/>
                        </a:lnSpc>
                        <a:spcBef>
                          <a:spcPts val="0"/>
                        </a:spcBef>
                        <a:spcAft>
                          <a:spcPts val="0"/>
                        </a:spcAft>
                        <a:buSzPts val="1100"/>
                        <a:buChar char="●"/>
                      </a:pPr>
                      <a:r>
                        <a:rPr lang="es" sz="1100"/>
                        <a:t>Sport</a:t>
                      </a:r>
                      <a:endParaRPr sz="1100"/>
                    </a:p>
                    <a:p>
                      <a:pPr indent="-298450" lvl="0" marL="457200" rtl="0" algn="l">
                        <a:lnSpc>
                          <a:spcPct val="115000"/>
                        </a:lnSpc>
                        <a:spcBef>
                          <a:spcPts val="0"/>
                        </a:spcBef>
                        <a:spcAft>
                          <a:spcPts val="0"/>
                        </a:spcAft>
                        <a:buSzPts val="1100"/>
                        <a:buChar char="●"/>
                      </a:pPr>
                      <a:r>
                        <a:rPr lang="es" sz="1100"/>
                        <a:t>Warehouse</a:t>
                      </a:r>
                      <a:endParaRPr sz="1100"/>
                    </a:p>
                  </a:txBody>
                  <a:tcPr marT="76200" marB="76200" marR="76200" marL="76200">
                    <a:lnL cap="flat" cmpd="sng" w="10575">
                      <a:solidFill>
                        <a:srgbClr val="DDDDDD"/>
                      </a:solidFill>
                      <a:prstDash val="solid"/>
                      <a:round/>
                      <a:headEnd len="sm" w="sm" type="none"/>
                      <a:tailEnd len="sm" w="sm" type="none"/>
                    </a:lnL>
                    <a:lnR cap="flat" cmpd="sng" w="10575">
                      <a:solidFill>
                        <a:srgbClr val="DDDDDD"/>
                      </a:solidFill>
                      <a:prstDash val="solid"/>
                      <a:round/>
                      <a:headEnd len="sm" w="sm" type="none"/>
                      <a:tailEnd len="sm" w="sm" type="none"/>
                    </a:lnR>
                    <a:lnT cap="flat" cmpd="sng" w="10575">
                      <a:solidFill>
                        <a:srgbClr val="DDDDDD"/>
                      </a:solidFill>
                      <a:prstDash val="solid"/>
                      <a:round/>
                      <a:headEnd len="sm" w="sm" type="none"/>
                      <a:tailEnd len="sm" w="sm" type="none"/>
                    </a:lnT>
                    <a:lnB cap="flat" cmpd="sng" w="10575">
                      <a:solidFill>
                        <a:srgbClr val="DDDDDD"/>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490250" y="526350"/>
            <a:ext cx="6943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LIMPIEZA DE DATOS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Limpieza y preparación de datos </a:t>
            </a:r>
            <a:endParaRPr/>
          </a:p>
        </p:txBody>
      </p:sp>
      <p:sp>
        <p:nvSpPr>
          <p:cNvPr id="143" name="Google Shape;143;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00">
                <a:solidFill>
                  <a:srgbClr val="24292F"/>
                </a:solidFill>
              </a:rPr>
              <a:t>Una vez analizado el dataset, procedemos a realizar la limpieza de este con el objetivo de guardar los datos más importantes y útiles para nuestra aplicación. Además de preparar los datos para su uso futuro. Algunas de las operaciones que realizamos son :</a:t>
            </a:r>
            <a:endParaRPr sz="1400">
              <a:solidFill>
                <a:srgbClr val="24292F"/>
              </a:solidFill>
            </a:endParaRPr>
          </a:p>
          <a:p>
            <a:pPr indent="0" lvl="0" marL="0" rtl="0" algn="l">
              <a:spcBef>
                <a:spcPts val="1200"/>
              </a:spcBef>
              <a:spcAft>
                <a:spcPts val="0"/>
              </a:spcAft>
              <a:buNone/>
            </a:pPr>
            <a:r>
              <a:rPr lang="es" sz="1400">
                <a:solidFill>
                  <a:srgbClr val="24292F"/>
                </a:solidFill>
              </a:rPr>
              <a:t>-</a:t>
            </a:r>
            <a:r>
              <a:rPr b="1" lang="es" sz="1600">
                <a:solidFill>
                  <a:srgbClr val="24292F"/>
                </a:solidFill>
              </a:rPr>
              <a:t>Eliminamos</a:t>
            </a:r>
            <a:r>
              <a:rPr lang="es" sz="1600">
                <a:solidFill>
                  <a:srgbClr val="24292F"/>
                </a:solidFill>
              </a:rPr>
              <a:t> columnas de datos irrelevantes.</a:t>
            </a:r>
            <a:endParaRPr sz="1600">
              <a:solidFill>
                <a:srgbClr val="24292F"/>
              </a:solidFill>
            </a:endParaRPr>
          </a:p>
          <a:p>
            <a:pPr indent="0" lvl="0" marL="0" rtl="0" algn="l">
              <a:spcBef>
                <a:spcPts val="1200"/>
              </a:spcBef>
              <a:spcAft>
                <a:spcPts val="0"/>
              </a:spcAft>
              <a:buNone/>
            </a:pPr>
            <a:r>
              <a:rPr lang="es" sz="1600">
                <a:solidFill>
                  <a:srgbClr val="24292F"/>
                </a:solidFill>
              </a:rPr>
              <a:t>-Asignamos a cada columna un </a:t>
            </a:r>
            <a:r>
              <a:rPr b="1" lang="es" sz="1600">
                <a:solidFill>
                  <a:srgbClr val="24292F"/>
                </a:solidFill>
              </a:rPr>
              <a:t>tipo de datos</a:t>
            </a:r>
            <a:r>
              <a:rPr lang="es" sz="1600">
                <a:solidFill>
                  <a:srgbClr val="24292F"/>
                </a:solidFill>
              </a:rPr>
              <a:t> (numérico, fechas, etc).</a:t>
            </a:r>
            <a:endParaRPr sz="1600">
              <a:solidFill>
                <a:srgbClr val="24292F"/>
              </a:solidFill>
            </a:endParaRPr>
          </a:p>
          <a:p>
            <a:pPr indent="0" lvl="0" marL="0" rtl="0" algn="l">
              <a:spcBef>
                <a:spcPts val="1200"/>
              </a:spcBef>
              <a:spcAft>
                <a:spcPts val="1200"/>
              </a:spcAft>
              <a:buNone/>
            </a:pPr>
            <a:r>
              <a:rPr lang="es" sz="1600">
                <a:solidFill>
                  <a:srgbClr val="24292F"/>
                </a:solidFill>
              </a:rPr>
              <a:t>-Rellenamos los </a:t>
            </a:r>
            <a:r>
              <a:rPr b="1" lang="es" sz="1600">
                <a:solidFill>
                  <a:srgbClr val="24292F"/>
                </a:solidFill>
              </a:rPr>
              <a:t>datos vacíos</a:t>
            </a:r>
            <a:r>
              <a:rPr lang="es" sz="1600">
                <a:solidFill>
                  <a:srgbClr val="24292F"/>
                </a:solidFill>
              </a:rPr>
              <a:t>.</a:t>
            </a:r>
            <a:endParaRPr sz="1600">
              <a:solidFill>
                <a:srgbClr val="24292F"/>
              </a:solidFill>
            </a:endParaRPr>
          </a:p>
        </p:txBody>
      </p:sp>
      <p:pic>
        <p:nvPicPr>
          <p:cNvPr id="144" name="Google Shape;144;p21"/>
          <p:cNvPicPr preferRelativeResize="0"/>
          <p:nvPr/>
        </p:nvPicPr>
        <p:blipFill>
          <a:blip r:embed="rId3">
            <a:alphaModFix/>
          </a:blip>
          <a:stretch>
            <a:fillRect/>
          </a:stretch>
        </p:blipFill>
        <p:spPr>
          <a:xfrm>
            <a:off x="3422681" y="3079350"/>
            <a:ext cx="2741818" cy="1590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