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16"/>
  </p:notesMasterIdLst>
  <p:sldIdLst>
    <p:sldId id="301" r:id="rId2"/>
    <p:sldId id="307" r:id="rId3"/>
    <p:sldId id="302" r:id="rId4"/>
    <p:sldId id="303" r:id="rId5"/>
    <p:sldId id="304" r:id="rId6"/>
    <p:sldId id="310" r:id="rId7"/>
    <p:sldId id="317" r:id="rId8"/>
    <p:sldId id="314" r:id="rId9"/>
    <p:sldId id="334" r:id="rId10"/>
    <p:sldId id="319" r:id="rId11"/>
    <p:sldId id="321" r:id="rId12"/>
    <p:sldId id="332" r:id="rId13"/>
    <p:sldId id="333" r:id="rId14"/>
    <p:sldId id="335" r:id="rId15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成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D9D9D9"/>
    <a:srgbClr val="DDE9EC"/>
    <a:srgbClr val="1782DB"/>
    <a:srgbClr val="F0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C21B45-C9CF-4F25-B58F-1F652817E7BC}" v="316" dt="2019-03-12T09:27:37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59" d="100"/>
          <a:sy n="59" d="100"/>
        </p:scale>
        <p:origin x="1353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6F5E4-A90A-4660-9E2F-BE3206DD94E4}" type="datetimeFigureOut">
              <a:rPr kumimoji="1" lang="ja-JP" altLang="en-US" smtClean="0"/>
              <a:t>2019/3/22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83800-5087-4BB6-B456-BC0CDA7023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85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ja-JP" altLang="en-US" dirty="0"/>
              <a:t>マスター タイトルの書式設定</a:t>
            </a:r>
            <a:endParaRPr kumimoji="0"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92132E3-E025-46E2-B95D-8A9881BBBAC0}" type="datetime1">
              <a:rPr kumimoji="1" lang="ja-JP" altLang="en-US" smtClean="0"/>
              <a:t>2019/3/22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kumimoji="1" lang="en-US" altLang="ja-JP"/>
              <a:t>Copyright 2016 Panasonic, Fujitsu</a:t>
            </a:r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6762DBA-1C0A-4DDA-8E27-520802FF2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正方形/長方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正方形/長方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A5EA-0525-4AE7-8263-25F14627C622}" type="datetime1">
              <a:rPr kumimoji="1" lang="ja-JP" altLang="en-US" smtClean="0"/>
              <a:t>2019/3/22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2016 Panasonic, Fujitsu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73FF-70AB-4D71-A95B-922B7FF90D3B}" type="datetime1">
              <a:rPr kumimoji="1" lang="ja-JP" altLang="en-US" smtClean="0"/>
              <a:t>2019/3/22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2016 Panasonic, Fujitsu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7EB4-8919-41E4-B4FB-AA1DEA51CBF0}" type="datetime1">
              <a:rPr kumimoji="1" lang="ja-JP" altLang="en-US" smtClean="0"/>
              <a:t>2019/3/22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2016 Panasonic, Fujitsu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EDF76C0-E8A1-4776-BD11-BF60C2C6A528}" type="datetime1">
              <a:rPr kumimoji="1" lang="ja-JP" altLang="en-US" smtClean="0"/>
              <a:t>2019/3/22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kumimoji="1" lang="en-US" altLang="ja-JP"/>
              <a:t>Copyright 2016 Panasonic, Fujitsu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6762DBA-1C0A-4DDA-8E27-520802FF2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0F01-E1BF-43AA-8B47-26F657B7E208}" type="datetime1">
              <a:rPr kumimoji="1" lang="ja-JP" altLang="en-US" smtClean="0"/>
              <a:t>2019/3/22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2016 Panasonic, Fujitsu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D16E-970E-4FD0-8190-13395C41C212}" type="datetime1">
              <a:rPr kumimoji="1" lang="ja-JP" altLang="en-US" smtClean="0"/>
              <a:t>2019/3/22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2016 Panasonic, Fujitsu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5E9E-B1B8-4768-944E-0DC64EEB8E4D}" type="datetime1">
              <a:rPr kumimoji="1" lang="ja-JP" altLang="en-US" smtClean="0"/>
              <a:t>2019/3/22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2016 Panasonic, Fujitsu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12B2-36EF-475E-AA18-BB24F85EF65C}" type="datetime1">
              <a:rPr kumimoji="1" lang="ja-JP" altLang="en-US" smtClean="0"/>
              <a:t>2019/3/22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2016 Panasonic, Fujitsu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0117-7DED-45B4-8A07-7C32E7D132E1}" type="datetime1">
              <a:rPr kumimoji="1" lang="ja-JP" altLang="en-US" smtClean="0"/>
              <a:t>2019/3/22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2016 Panasonic, Fujitsu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ja-JP" altLang="en-US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1D39-2FD3-4DF5-9A39-DAAC994DB47B}" type="datetime1">
              <a:rPr kumimoji="1" lang="ja-JP" altLang="en-US" smtClean="0"/>
              <a:t>2019/3/22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2016 Panasonic, Fujitsu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7D7C59B-471B-422F-B057-3FD3B3200629}" type="datetime1">
              <a:rPr kumimoji="1" lang="ja-JP" altLang="en-US" smtClean="0"/>
              <a:t>2019/3/22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Copyright 2016 Panasonic, Fujitsu</a:t>
            </a:r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6762DBA-1C0A-4DDA-8E27-520802FF2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gif"/><Relationship Id="rId7" Type="http://schemas.openxmlformats.org/officeDocument/2006/relationships/image" Target="../media/image10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6.gif"/><Relationship Id="rId9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gif"/><Relationship Id="rId7" Type="http://schemas.openxmlformats.org/officeDocument/2006/relationships/image" Target="../media/image14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emf"/><Relationship Id="rId5" Type="http://schemas.openxmlformats.org/officeDocument/2006/relationships/image" Target="../media/image6.gif"/><Relationship Id="rId10" Type="http://schemas.openxmlformats.org/officeDocument/2006/relationships/image" Target="../media/image10.jpeg"/><Relationship Id="rId4" Type="http://schemas.openxmlformats.org/officeDocument/2006/relationships/image" Target="../media/image3.gif"/><Relationship Id="rId9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3.2.1</a:t>
            </a:r>
            <a:r>
              <a:rPr kumimoji="1" lang="en-US" altLang="ja-JP" dirty="0"/>
              <a:t> Device controllers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402359" y="5096217"/>
            <a:ext cx="910827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Server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290576" y="5096217"/>
            <a:ext cx="871905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Client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2842808"/>
            <a:ext cx="1010853" cy="509037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2795719"/>
            <a:ext cx="413874" cy="603217"/>
          </a:xfrm>
          <a:prstGeom prst="rect">
            <a:avLst/>
          </a:prstGeom>
        </p:spPr>
      </p:pic>
      <p:sp>
        <p:nvSpPr>
          <p:cNvPr id="20" name="角丸四角形 19"/>
          <p:cNvSpPr/>
          <p:nvPr/>
        </p:nvSpPr>
        <p:spPr>
          <a:xfrm>
            <a:off x="1907704" y="2468706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042343" y="3405597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258219" y="3386314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lang="en-US" altLang="ja-JP" dirty="0"/>
              <a:t>A</a:t>
            </a:r>
            <a:r>
              <a:rPr kumimoji="1" lang="en-US" altLang="ja-JP" dirty="0"/>
              <a:t>ppliance</a:t>
            </a:r>
            <a:endParaRPr kumimoji="1" lang="ja-JP" altLang="en-US" dirty="0"/>
          </a:p>
        </p:txBody>
      </p:sp>
      <p:cxnSp>
        <p:nvCxnSpPr>
          <p:cNvPr id="23" name="直線矢印コネクタ 22"/>
          <p:cNvCxnSpPr/>
          <p:nvPr/>
        </p:nvCxnSpPr>
        <p:spPr>
          <a:xfrm flipH="1">
            <a:off x="3725648" y="3097327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18">
            <a:extLst>
              <a:ext uri="{FF2B5EF4-FFF2-40B4-BE49-F238E27FC236}">
                <a16:creationId xmlns:a16="http://schemas.microsoft.com/office/drawing/2014/main" id="{8FF2E807-8B8E-C743-A198-DE8D9FE0B353}"/>
              </a:ext>
            </a:extLst>
          </p:cNvPr>
          <p:cNvSpPr txBox="1"/>
          <p:nvPr/>
        </p:nvSpPr>
        <p:spPr>
          <a:xfrm>
            <a:off x="3635896" y="4270178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227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6.5 </a:t>
            </a:r>
            <a:r>
              <a:rPr lang="en-US" altLang="ja-JP" dirty="0"/>
              <a:t>Inter connection of application and device</a:t>
            </a:r>
            <a:endParaRPr kumimoji="1" lang="ja-JP" alt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31" name="角丸四角形 6">
            <a:extLst>
              <a:ext uri="{FF2B5EF4-FFF2-40B4-BE49-F238E27FC236}">
                <a16:creationId xmlns:a16="http://schemas.microsoft.com/office/drawing/2014/main" id="{EAF823C8-67A4-469A-958B-FF2D826C72A9}"/>
              </a:ext>
            </a:extLst>
          </p:cNvPr>
          <p:cNvSpPr/>
          <p:nvPr/>
        </p:nvSpPr>
        <p:spPr bwMode="auto">
          <a:xfrm>
            <a:off x="5063091" y="3449394"/>
            <a:ext cx="1165634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Servient</a:t>
            </a:r>
            <a:endParaRPr kumimoji="0" lang="en-US" altLang="ja-JP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36" name="角丸四角形 21">
            <a:extLst>
              <a:ext uri="{FF2B5EF4-FFF2-40B4-BE49-F238E27FC236}">
                <a16:creationId xmlns:a16="http://schemas.microsoft.com/office/drawing/2014/main" id="{6BAF6764-F6B5-4FDC-BB6F-EC72CFF69598}"/>
              </a:ext>
            </a:extLst>
          </p:cNvPr>
          <p:cNvSpPr/>
          <p:nvPr/>
        </p:nvSpPr>
        <p:spPr bwMode="auto">
          <a:xfrm>
            <a:off x="5179008" y="3889574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 smtClean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38" name="角丸四角形 21">
            <a:extLst>
              <a:ext uri="{FF2B5EF4-FFF2-40B4-BE49-F238E27FC236}">
                <a16:creationId xmlns:a16="http://schemas.microsoft.com/office/drawing/2014/main" id="{EC5A95D0-3DB8-483E-A231-500489838C2C}"/>
              </a:ext>
            </a:extLst>
          </p:cNvPr>
          <p:cNvSpPr/>
          <p:nvPr/>
        </p:nvSpPr>
        <p:spPr bwMode="auto">
          <a:xfrm>
            <a:off x="5179008" y="3448429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 smtClean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cxnSp>
        <p:nvCxnSpPr>
          <p:cNvPr id="39" name="Gerade Verbindung mit Pfeil 42">
            <a:extLst>
              <a:ext uri="{FF2B5EF4-FFF2-40B4-BE49-F238E27FC236}">
                <a16:creationId xmlns:a16="http://schemas.microsoft.com/office/drawing/2014/main" id="{D9BD35FA-E127-45B4-9E6B-C565B9F1A34D}"/>
              </a:ext>
            </a:extLst>
          </p:cNvPr>
          <p:cNvCxnSpPr>
            <a:cxnSpLocks/>
            <a:stCxn id="38" idx="0"/>
            <a:endCxn id="72" idx="2"/>
          </p:cNvCxnSpPr>
          <p:nvPr/>
        </p:nvCxnSpPr>
        <p:spPr>
          <a:xfrm flipV="1">
            <a:off x="5647060" y="2843342"/>
            <a:ext cx="114" cy="60508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角丸四角形 6">
            <a:extLst>
              <a:ext uri="{FF2B5EF4-FFF2-40B4-BE49-F238E27FC236}">
                <a16:creationId xmlns:a16="http://schemas.microsoft.com/office/drawing/2014/main" id="{570C6A25-4C33-4830-9249-B5E71C7E86E8}"/>
              </a:ext>
            </a:extLst>
          </p:cNvPr>
          <p:cNvSpPr/>
          <p:nvPr/>
        </p:nvSpPr>
        <p:spPr bwMode="auto">
          <a:xfrm>
            <a:off x="5064243" y="4652445"/>
            <a:ext cx="1165634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Serve</a:t>
            </a:r>
            <a:r>
              <a:rPr kumimoji="0" lang="en-US" altLang="ja-JP" sz="1400" b="1" kern="0" dirty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r</a:t>
            </a:r>
            <a:endParaRPr kumimoji="0" lang="en-US" altLang="ja-JP" sz="1400" b="1" kern="0" dirty="0">
              <a:solidFill>
                <a:srgbClr val="000000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cxnSp>
        <p:nvCxnSpPr>
          <p:cNvPr id="68" name="Gerade Verbindung mit Pfeil 42">
            <a:extLst>
              <a:ext uri="{FF2B5EF4-FFF2-40B4-BE49-F238E27FC236}">
                <a16:creationId xmlns:a16="http://schemas.microsoft.com/office/drawing/2014/main" id="{3FB3B921-5A48-43FC-8840-90E4A27F1823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5640506" y="4021368"/>
            <a:ext cx="3277" cy="63979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>
            <a:extLst>
              <a:ext uri="{FF2B5EF4-FFF2-40B4-BE49-F238E27FC236}">
                <a16:creationId xmlns:a16="http://schemas.microsoft.com/office/drawing/2014/main" id="{56B1327E-5A13-4C07-A51F-F70AB500B76B}"/>
              </a:ext>
            </a:extLst>
          </p:cNvPr>
          <p:cNvSpPr/>
          <p:nvPr/>
        </p:nvSpPr>
        <p:spPr bwMode="auto">
          <a:xfrm>
            <a:off x="5076056" y="2269015"/>
            <a:ext cx="1165634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Client</a:t>
            </a:r>
            <a:endParaRPr kumimoji="0" lang="en-US" altLang="ja-JP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72" name="角丸四角形 21">
            <a:extLst>
              <a:ext uri="{FF2B5EF4-FFF2-40B4-BE49-F238E27FC236}">
                <a16:creationId xmlns:a16="http://schemas.microsoft.com/office/drawing/2014/main" id="{ABAC7BCA-66CF-4CC2-9DC1-8504A057E77A}"/>
              </a:ext>
            </a:extLst>
          </p:cNvPr>
          <p:cNvSpPr/>
          <p:nvPr/>
        </p:nvSpPr>
        <p:spPr bwMode="auto">
          <a:xfrm>
            <a:off x="5141972" y="2712336"/>
            <a:ext cx="1010404" cy="131006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 smtClean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75" name="角丸四角形 21">
            <a:extLst>
              <a:ext uri="{FF2B5EF4-FFF2-40B4-BE49-F238E27FC236}">
                <a16:creationId xmlns:a16="http://schemas.microsoft.com/office/drawing/2014/main" id="{EC5A95D0-3DB8-483E-A231-500489838C2C}"/>
              </a:ext>
            </a:extLst>
          </p:cNvPr>
          <p:cNvSpPr/>
          <p:nvPr/>
        </p:nvSpPr>
        <p:spPr bwMode="auto">
          <a:xfrm>
            <a:off x="5172454" y="4661166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 smtClean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cxnSp>
        <p:nvCxnSpPr>
          <p:cNvPr id="104" name="Gerade Verbindung mit Pfeil 42">
            <a:extLst>
              <a:ext uri="{FF2B5EF4-FFF2-40B4-BE49-F238E27FC236}">
                <a16:creationId xmlns:a16="http://schemas.microsoft.com/office/drawing/2014/main" id="{D9BD35FA-E127-45B4-9E6B-C565B9F1A34D}"/>
              </a:ext>
            </a:extLst>
          </p:cNvPr>
          <p:cNvCxnSpPr>
            <a:cxnSpLocks/>
            <a:stCxn id="109" idx="0"/>
            <a:endCxn id="108" idx="2"/>
          </p:cNvCxnSpPr>
          <p:nvPr/>
        </p:nvCxnSpPr>
        <p:spPr>
          <a:xfrm flipH="1" flipV="1">
            <a:off x="2766854" y="2843342"/>
            <a:ext cx="5145" cy="61325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角丸四角形 6">
            <a:extLst>
              <a:ext uri="{FF2B5EF4-FFF2-40B4-BE49-F238E27FC236}">
                <a16:creationId xmlns:a16="http://schemas.microsoft.com/office/drawing/2014/main" id="{570C6A25-4C33-4830-9249-B5E71C7E86E8}"/>
              </a:ext>
            </a:extLst>
          </p:cNvPr>
          <p:cNvSpPr/>
          <p:nvPr/>
        </p:nvSpPr>
        <p:spPr bwMode="auto">
          <a:xfrm>
            <a:off x="2195736" y="3447878"/>
            <a:ext cx="1165634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Server</a:t>
            </a:r>
            <a:endParaRPr kumimoji="0" lang="en-US" altLang="ja-JP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107" name="角丸四角形 6">
            <a:extLst>
              <a:ext uri="{FF2B5EF4-FFF2-40B4-BE49-F238E27FC236}">
                <a16:creationId xmlns:a16="http://schemas.microsoft.com/office/drawing/2014/main" id="{56B1327E-5A13-4C07-A51F-F70AB500B76B}"/>
              </a:ext>
            </a:extLst>
          </p:cNvPr>
          <p:cNvSpPr/>
          <p:nvPr/>
        </p:nvSpPr>
        <p:spPr bwMode="auto">
          <a:xfrm>
            <a:off x="2195736" y="2269015"/>
            <a:ext cx="1165634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Client</a:t>
            </a:r>
            <a:endParaRPr kumimoji="0" lang="en-US" altLang="ja-JP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108" name="角丸四角形 21">
            <a:extLst>
              <a:ext uri="{FF2B5EF4-FFF2-40B4-BE49-F238E27FC236}">
                <a16:creationId xmlns:a16="http://schemas.microsoft.com/office/drawing/2014/main" id="{ABAC7BCA-66CF-4CC2-9DC1-8504A057E77A}"/>
              </a:ext>
            </a:extLst>
          </p:cNvPr>
          <p:cNvSpPr/>
          <p:nvPr/>
        </p:nvSpPr>
        <p:spPr bwMode="auto">
          <a:xfrm>
            <a:off x="2261652" y="2712336"/>
            <a:ext cx="1010404" cy="131006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 smtClean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109" name="角丸四角形 21">
            <a:extLst>
              <a:ext uri="{FF2B5EF4-FFF2-40B4-BE49-F238E27FC236}">
                <a16:creationId xmlns:a16="http://schemas.microsoft.com/office/drawing/2014/main" id="{EC5A95D0-3DB8-483E-A231-500489838C2C}"/>
              </a:ext>
            </a:extLst>
          </p:cNvPr>
          <p:cNvSpPr/>
          <p:nvPr/>
        </p:nvSpPr>
        <p:spPr bwMode="auto">
          <a:xfrm>
            <a:off x="2303947" y="3456599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 smtClean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6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8.5 Devices in a Local Network Controlled from a Cloud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079544" y="2314684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 err="1">
                <a:latin typeface="Calibri" panose="020F0502020204030204" pitchFamily="34" charset="0"/>
                <a:ea typeface="Meiryo UI" panose="020B0604030504040204" pitchFamily="50" charset="-128"/>
                <a:cs typeface="Calibri" panose="020F0502020204030204" pitchFamily="34" charset="0"/>
              </a:rPr>
              <a:t>ExposedThing</a:t>
            </a:r>
            <a:endParaRPr kumimoji="1" lang="ja-JP" altLang="en-US" sz="1400" dirty="0">
              <a:latin typeface="Calibri" panose="020F0502020204030204" pitchFamily="34" charset="0"/>
              <a:ea typeface="Meiryo UI" panose="020B0604030504040204" pitchFamily="50" charset="-128"/>
              <a:cs typeface="Calibri" panose="020F0502020204030204" pitchFamily="34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079544" y="2699995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 err="1">
                <a:latin typeface="Calibri" panose="020F0502020204030204" pitchFamily="34" charset="0"/>
                <a:ea typeface="Meiryo UI" panose="020B0604030504040204" pitchFamily="50" charset="-128"/>
                <a:cs typeface="Calibri" panose="020F0502020204030204" pitchFamily="34" charset="0"/>
              </a:rPr>
              <a:t>ConsumedThing</a:t>
            </a:r>
            <a:endParaRPr kumimoji="1" lang="ja-JP" altLang="en-US" sz="1400" dirty="0">
              <a:latin typeface="Calibri" panose="020F0502020204030204" pitchFamily="34" charset="0"/>
              <a:ea typeface="Meiryo UI" panose="020B0604030504040204" pitchFamily="50" charset="-128"/>
              <a:cs typeface="Calibri" panose="020F0502020204030204" pitchFamily="34" charset="0"/>
            </a:endParaRPr>
          </a:p>
        </p:txBody>
      </p:sp>
      <p:cxnSp>
        <p:nvCxnSpPr>
          <p:cNvPr id="52" name="直線コネクタ 51"/>
          <p:cNvCxnSpPr>
            <a:cxnSpLocks/>
          </p:cNvCxnSpPr>
          <p:nvPr/>
        </p:nvCxnSpPr>
        <p:spPr bwMode="auto">
          <a:xfrm>
            <a:off x="1733560" y="3769779"/>
            <a:ext cx="4119870" cy="15953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角丸四角形 6">
            <a:extLst>
              <a:ext uri="{FF2B5EF4-FFF2-40B4-BE49-F238E27FC236}">
                <a16:creationId xmlns:a16="http://schemas.microsoft.com/office/drawing/2014/main" id="{56B1327E-5A13-4C07-A51F-F70AB500B76B}"/>
              </a:ext>
            </a:extLst>
          </p:cNvPr>
          <p:cNvSpPr/>
          <p:nvPr/>
        </p:nvSpPr>
        <p:spPr bwMode="auto">
          <a:xfrm>
            <a:off x="3941599" y="1796127"/>
            <a:ext cx="1165634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Client </a:t>
            </a:r>
            <a:r>
              <a:rPr kumimoji="0" lang="en-US" altLang="ja-JP" sz="14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2</a:t>
            </a:r>
            <a:endParaRPr kumimoji="0" lang="en-US" altLang="ja-JP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49" name="角丸四角形 21">
            <a:extLst>
              <a:ext uri="{FF2B5EF4-FFF2-40B4-BE49-F238E27FC236}">
                <a16:creationId xmlns:a16="http://schemas.microsoft.com/office/drawing/2014/main" id="{ABAC7BCA-66CF-4CC2-9DC1-8504A057E77A}"/>
              </a:ext>
            </a:extLst>
          </p:cNvPr>
          <p:cNvSpPr/>
          <p:nvPr/>
        </p:nvSpPr>
        <p:spPr bwMode="auto">
          <a:xfrm>
            <a:off x="4007515" y="2239448"/>
            <a:ext cx="1010404" cy="131006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 smtClean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50" name="角丸四角形 6">
            <a:extLst>
              <a:ext uri="{FF2B5EF4-FFF2-40B4-BE49-F238E27FC236}">
                <a16:creationId xmlns:a16="http://schemas.microsoft.com/office/drawing/2014/main" id="{EAF823C8-67A4-469A-958B-FF2D826C72A9}"/>
              </a:ext>
            </a:extLst>
          </p:cNvPr>
          <p:cNvSpPr/>
          <p:nvPr/>
        </p:nvSpPr>
        <p:spPr bwMode="auto">
          <a:xfrm>
            <a:off x="3213956" y="2972170"/>
            <a:ext cx="1165634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Remote</a:t>
            </a:r>
            <a:endParaRPr kumimoji="0" lang="en-US" altLang="ja-JP" sz="1400" b="1" kern="0" dirty="0">
              <a:solidFill>
                <a:srgbClr val="000000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Servient</a:t>
            </a:r>
          </a:p>
        </p:txBody>
      </p:sp>
      <p:sp>
        <p:nvSpPr>
          <p:cNvPr id="51" name="角丸四角形 21">
            <a:extLst>
              <a:ext uri="{FF2B5EF4-FFF2-40B4-BE49-F238E27FC236}">
                <a16:creationId xmlns:a16="http://schemas.microsoft.com/office/drawing/2014/main" id="{6BAF6764-F6B5-4FDC-BB6F-EC72CFF69598}"/>
              </a:ext>
            </a:extLst>
          </p:cNvPr>
          <p:cNvSpPr/>
          <p:nvPr/>
        </p:nvSpPr>
        <p:spPr bwMode="auto">
          <a:xfrm>
            <a:off x="3329873" y="3412350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 smtClean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54" name="角丸四角形 21">
            <a:extLst>
              <a:ext uri="{FF2B5EF4-FFF2-40B4-BE49-F238E27FC236}">
                <a16:creationId xmlns:a16="http://schemas.microsoft.com/office/drawing/2014/main" id="{EC5A95D0-3DB8-483E-A231-500489838C2C}"/>
              </a:ext>
            </a:extLst>
          </p:cNvPr>
          <p:cNvSpPr/>
          <p:nvPr/>
        </p:nvSpPr>
        <p:spPr bwMode="auto">
          <a:xfrm>
            <a:off x="3329873" y="2971205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 smtClean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cxnSp>
        <p:nvCxnSpPr>
          <p:cNvPr id="55" name="Gerade Verbindung mit Pfeil 42">
            <a:extLst>
              <a:ext uri="{FF2B5EF4-FFF2-40B4-BE49-F238E27FC236}">
                <a16:creationId xmlns:a16="http://schemas.microsoft.com/office/drawing/2014/main" id="{D9BD35FA-E127-45B4-9E6B-C565B9F1A34D}"/>
              </a:ext>
            </a:extLst>
          </p:cNvPr>
          <p:cNvCxnSpPr>
            <a:cxnSpLocks/>
            <a:stCxn id="54" idx="0"/>
            <a:endCxn id="64" idx="2"/>
          </p:cNvCxnSpPr>
          <p:nvPr/>
        </p:nvCxnSpPr>
        <p:spPr>
          <a:xfrm flipH="1" flipV="1">
            <a:off x="3131572" y="2371832"/>
            <a:ext cx="666353" cy="59937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2">
            <a:extLst>
              <a:ext uri="{FF2B5EF4-FFF2-40B4-BE49-F238E27FC236}">
                <a16:creationId xmlns:a16="http://schemas.microsoft.com/office/drawing/2014/main" id="{5370713F-E1C1-454E-80A4-8560169A60B4}"/>
              </a:ext>
            </a:extLst>
          </p:cNvPr>
          <p:cNvCxnSpPr>
            <a:cxnSpLocks/>
            <a:stCxn id="54" idx="0"/>
            <a:endCxn id="49" idx="2"/>
          </p:cNvCxnSpPr>
          <p:nvPr/>
        </p:nvCxnSpPr>
        <p:spPr>
          <a:xfrm flipV="1">
            <a:off x="3797925" y="2370454"/>
            <a:ext cx="714792" cy="60075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42">
            <a:extLst>
              <a:ext uri="{FF2B5EF4-FFF2-40B4-BE49-F238E27FC236}">
                <a16:creationId xmlns:a16="http://schemas.microsoft.com/office/drawing/2014/main" id="{6C46992C-EE60-4301-86E6-1E6F472681B0}"/>
              </a:ext>
            </a:extLst>
          </p:cNvPr>
          <p:cNvCxnSpPr>
            <a:cxnSpLocks/>
            <a:stCxn id="71" idx="0"/>
          </p:cNvCxnSpPr>
          <p:nvPr/>
        </p:nvCxnSpPr>
        <p:spPr>
          <a:xfrm flipH="1" flipV="1">
            <a:off x="3794647" y="3537915"/>
            <a:ext cx="3278" cy="44094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角丸四角形 6">
            <a:extLst>
              <a:ext uri="{FF2B5EF4-FFF2-40B4-BE49-F238E27FC236}">
                <a16:creationId xmlns:a16="http://schemas.microsoft.com/office/drawing/2014/main" id="{E6A482D1-18B4-44F5-BF15-5C61455E9CAF}"/>
              </a:ext>
            </a:extLst>
          </p:cNvPr>
          <p:cNvSpPr/>
          <p:nvPr/>
        </p:nvSpPr>
        <p:spPr bwMode="auto">
          <a:xfrm>
            <a:off x="3213956" y="3982248"/>
            <a:ext cx="1165634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Local</a:t>
            </a:r>
          </a:p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</a:t>
            </a:r>
            <a:r>
              <a:rPr kumimoji="0" lang="en-US" altLang="ja-JP" sz="14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ervient</a:t>
            </a:r>
            <a:endParaRPr kumimoji="0" lang="en-US" altLang="ja-JP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58" name="角丸四角形 21">
            <a:extLst>
              <a:ext uri="{FF2B5EF4-FFF2-40B4-BE49-F238E27FC236}">
                <a16:creationId xmlns:a16="http://schemas.microsoft.com/office/drawing/2014/main" id="{526C880D-5788-41EF-B0EB-A57CFD0E2827}"/>
              </a:ext>
            </a:extLst>
          </p:cNvPr>
          <p:cNvSpPr/>
          <p:nvPr/>
        </p:nvSpPr>
        <p:spPr bwMode="auto">
          <a:xfrm>
            <a:off x="3283267" y="4432906"/>
            <a:ext cx="296208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60" name="角丸四角形 21">
            <a:extLst>
              <a:ext uri="{FF2B5EF4-FFF2-40B4-BE49-F238E27FC236}">
                <a16:creationId xmlns:a16="http://schemas.microsoft.com/office/drawing/2014/main" id="{8F5E63D1-186F-47F1-862D-F2DFAAFB3C29}"/>
              </a:ext>
            </a:extLst>
          </p:cNvPr>
          <p:cNvSpPr/>
          <p:nvPr/>
        </p:nvSpPr>
        <p:spPr bwMode="auto">
          <a:xfrm>
            <a:off x="3645391" y="4432906"/>
            <a:ext cx="296208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61" name="角丸四角形 21">
            <a:extLst>
              <a:ext uri="{FF2B5EF4-FFF2-40B4-BE49-F238E27FC236}">
                <a16:creationId xmlns:a16="http://schemas.microsoft.com/office/drawing/2014/main" id="{641C16FE-6B9A-4B58-81A2-E2DD2063936C}"/>
              </a:ext>
            </a:extLst>
          </p:cNvPr>
          <p:cNvSpPr/>
          <p:nvPr/>
        </p:nvSpPr>
        <p:spPr bwMode="auto">
          <a:xfrm>
            <a:off x="4007515" y="4432629"/>
            <a:ext cx="296208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63" name="角丸四角形 6">
            <a:extLst>
              <a:ext uri="{FF2B5EF4-FFF2-40B4-BE49-F238E27FC236}">
                <a16:creationId xmlns:a16="http://schemas.microsoft.com/office/drawing/2014/main" id="{5F856951-9F83-4700-BE74-B073B9E2E7D6}"/>
              </a:ext>
            </a:extLst>
          </p:cNvPr>
          <p:cNvSpPr/>
          <p:nvPr/>
        </p:nvSpPr>
        <p:spPr bwMode="auto">
          <a:xfrm>
            <a:off x="1936372" y="5190381"/>
            <a:ext cx="1165634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Server </a:t>
            </a:r>
            <a:r>
              <a:rPr kumimoji="0" lang="en-US" altLang="ja-JP" sz="14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A</a:t>
            </a:r>
            <a:endParaRPr kumimoji="0" lang="en-US" altLang="ja-JP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66" name="角丸四角形 6">
            <a:extLst>
              <a:ext uri="{FF2B5EF4-FFF2-40B4-BE49-F238E27FC236}">
                <a16:creationId xmlns:a16="http://schemas.microsoft.com/office/drawing/2014/main" id="{570C6A25-4C33-4830-9249-B5E71C7E86E8}"/>
              </a:ext>
            </a:extLst>
          </p:cNvPr>
          <p:cNvSpPr/>
          <p:nvPr/>
        </p:nvSpPr>
        <p:spPr bwMode="auto">
          <a:xfrm>
            <a:off x="3213955" y="5190381"/>
            <a:ext cx="1165634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Server B</a:t>
            </a:r>
            <a:endParaRPr kumimoji="0" lang="en-US" altLang="ja-JP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68" name="角丸四角形 6">
            <a:extLst>
              <a:ext uri="{FF2B5EF4-FFF2-40B4-BE49-F238E27FC236}">
                <a16:creationId xmlns:a16="http://schemas.microsoft.com/office/drawing/2014/main" id="{47561FDF-7C06-416E-8561-00DC1091733C}"/>
              </a:ext>
            </a:extLst>
          </p:cNvPr>
          <p:cNvSpPr/>
          <p:nvPr/>
        </p:nvSpPr>
        <p:spPr bwMode="auto">
          <a:xfrm>
            <a:off x="4491538" y="5190381"/>
            <a:ext cx="1165634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Server C</a:t>
            </a:r>
            <a:endParaRPr kumimoji="0" lang="en-US" altLang="ja-JP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cxnSp>
        <p:nvCxnSpPr>
          <p:cNvPr id="70" name="Gerade Verbindung mit Pfeil 42">
            <a:extLst>
              <a:ext uri="{FF2B5EF4-FFF2-40B4-BE49-F238E27FC236}">
                <a16:creationId xmlns:a16="http://schemas.microsoft.com/office/drawing/2014/main" id="{FE4427C0-6080-48DC-BB66-35ABC1585804}"/>
              </a:ext>
            </a:extLst>
          </p:cNvPr>
          <p:cNvCxnSpPr>
            <a:cxnSpLocks/>
            <a:stCxn id="72" idx="0"/>
            <a:endCxn id="58" idx="2"/>
          </p:cNvCxnSpPr>
          <p:nvPr/>
        </p:nvCxnSpPr>
        <p:spPr>
          <a:xfrm flipV="1">
            <a:off x="2531883" y="4559304"/>
            <a:ext cx="899488" cy="63979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42">
            <a:extLst>
              <a:ext uri="{FF2B5EF4-FFF2-40B4-BE49-F238E27FC236}">
                <a16:creationId xmlns:a16="http://schemas.microsoft.com/office/drawing/2014/main" id="{3FB3B921-5A48-43FC-8840-90E4A27F1823}"/>
              </a:ext>
            </a:extLst>
          </p:cNvPr>
          <p:cNvCxnSpPr>
            <a:cxnSpLocks/>
            <a:stCxn id="74" idx="0"/>
            <a:endCxn id="60" idx="2"/>
          </p:cNvCxnSpPr>
          <p:nvPr/>
        </p:nvCxnSpPr>
        <p:spPr>
          <a:xfrm flipV="1">
            <a:off x="3790218" y="4559304"/>
            <a:ext cx="3277" cy="63979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42">
            <a:extLst>
              <a:ext uri="{FF2B5EF4-FFF2-40B4-BE49-F238E27FC236}">
                <a16:creationId xmlns:a16="http://schemas.microsoft.com/office/drawing/2014/main" id="{6C718337-898C-44ED-8061-4EBACC3E7858}"/>
              </a:ext>
            </a:extLst>
          </p:cNvPr>
          <p:cNvCxnSpPr>
            <a:cxnSpLocks/>
            <a:stCxn id="75" idx="0"/>
            <a:endCxn id="61" idx="2"/>
          </p:cNvCxnSpPr>
          <p:nvPr/>
        </p:nvCxnSpPr>
        <p:spPr>
          <a:xfrm flipH="1" flipV="1">
            <a:off x="4155619" y="4559027"/>
            <a:ext cx="911467" cy="640075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角丸四角形 21">
            <a:extLst>
              <a:ext uri="{FF2B5EF4-FFF2-40B4-BE49-F238E27FC236}">
                <a16:creationId xmlns:a16="http://schemas.microsoft.com/office/drawing/2014/main" id="{56526E00-AA15-4F6A-82A2-0C7CCC416D54}"/>
              </a:ext>
            </a:extLst>
          </p:cNvPr>
          <p:cNvSpPr/>
          <p:nvPr/>
        </p:nvSpPr>
        <p:spPr bwMode="auto">
          <a:xfrm>
            <a:off x="6655496" y="2367698"/>
            <a:ext cx="356022" cy="228987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81" name="角丸四角形 21">
            <a:extLst>
              <a:ext uri="{FF2B5EF4-FFF2-40B4-BE49-F238E27FC236}">
                <a16:creationId xmlns:a16="http://schemas.microsoft.com/office/drawing/2014/main" id="{588C38CF-AFC2-4703-B80D-DBA8435233DE}"/>
              </a:ext>
            </a:extLst>
          </p:cNvPr>
          <p:cNvSpPr/>
          <p:nvPr/>
        </p:nvSpPr>
        <p:spPr bwMode="auto">
          <a:xfrm>
            <a:off x="6655496" y="2756193"/>
            <a:ext cx="356022" cy="228987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62" name="角丸四角形 6">
            <a:extLst>
              <a:ext uri="{FF2B5EF4-FFF2-40B4-BE49-F238E27FC236}">
                <a16:creationId xmlns:a16="http://schemas.microsoft.com/office/drawing/2014/main" id="{56B1327E-5A13-4C07-A51F-F70AB500B76B}"/>
              </a:ext>
            </a:extLst>
          </p:cNvPr>
          <p:cNvSpPr/>
          <p:nvPr/>
        </p:nvSpPr>
        <p:spPr bwMode="auto">
          <a:xfrm>
            <a:off x="2560454" y="1797505"/>
            <a:ext cx="1165634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Client</a:t>
            </a:r>
            <a:r>
              <a:rPr kumimoji="0" lang="en-US" altLang="ja-JP" sz="14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 </a:t>
            </a:r>
            <a:r>
              <a:rPr kumimoji="0" lang="en-US" altLang="ja-JP" sz="14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1</a:t>
            </a:r>
            <a:endParaRPr kumimoji="0" lang="en-US" altLang="ja-JP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ABAC7BCA-66CF-4CC2-9DC1-8504A057E77A}"/>
              </a:ext>
            </a:extLst>
          </p:cNvPr>
          <p:cNvSpPr/>
          <p:nvPr/>
        </p:nvSpPr>
        <p:spPr bwMode="auto">
          <a:xfrm>
            <a:off x="2626370" y="2240826"/>
            <a:ext cx="1010404" cy="131006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 smtClean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71" name="角丸四角形 21">
            <a:extLst>
              <a:ext uri="{FF2B5EF4-FFF2-40B4-BE49-F238E27FC236}">
                <a16:creationId xmlns:a16="http://schemas.microsoft.com/office/drawing/2014/main" id="{EC5A95D0-3DB8-483E-A231-500489838C2C}"/>
              </a:ext>
            </a:extLst>
          </p:cNvPr>
          <p:cNvSpPr/>
          <p:nvPr/>
        </p:nvSpPr>
        <p:spPr bwMode="auto">
          <a:xfrm>
            <a:off x="3329873" y="3978857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 smtClean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72" name="角丸四角形 21">
            <a:extLst>
              <a:ext uri="{FF2B5EF4-FFF2-40B4-BE49-F238E27FC236}">
                <a16:creationId xmlns:a16="http://schemas.microsoft.com/office/drawing/2014/main" id="{EC5A95D0-3DB8-483E-A231-500489838C2C}"/>
              </a:ext>
            </a:extLst>
          </p:cNvPr>
          <p:cNvSpPr/>
          <p:nvPr/>
        </p:nvSpPr>
        <p:spPr bwMode="auto">
          <a:xfrm>
            <a:off x="2063831" y="5199102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 smtClean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74" name="角丸四角形 21">
            <a:extLst>
              <a:ext uri="{FF2B5EF4-FFF2-40B4-BE49-F238E27FC236}">
                <a16:creationId xmlns:a16="http://schemas.microsoft.com/office/drawing/2014/main" id="{EC5A95D0-3DB8-483E-A231-500489838C2C}"/>
              </a:ext>
            </a:extLst>
          </p:cNvPr>
          <p:cNvSpPr/>
          <p:nvPr/>
        </p:nvSpPr>
        <p:spPr bwMode="auto">
          <a:xfrm>
            <a:off x="3322166" y="5199102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 smtClean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75" name="角丸四角形 21">
            <a:extLst>
              <a:ext uri="{FF2B5EF4-FFF2-40B4-BE49-F238E27FC236}">
                <a16:creationId xmlns:a16="http://schemas.microsoft.com/office/drawing/2014/main" id="{EC5A95D0-3DB8-483E-A231-500489838C2C}"/>
              </a:ext>
            </a:extLst>
          </p:cNvPr>
          <p:cNvSpPr/>
          <p:nvPr/>
        </p:nvSpPr>
        <p:spPr bwMode="auto">
          <a:xfrm>
            <a:off x="4599034" y="5199102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 smtClean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630888" y="3438989"/>
            <a:ext cx="860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latin typeface="Calibri" panose="020F0502020204030204" pitchFamily="34" charset="0"/>
                <a:ea typeface="Meiryo UI" panose="020B0604030504040204" pitchFamily="50" charset="-128"/>
                <a:cs typeface="Calibri" panose="020F0502020204030204" pitchFamily="34" charset="0"/>
              </a:rPr>
              <a:t>Internet</a:t>
            </a:r>
            <a:endParaRPr kumimoji="1" lang="ja-JP" altLang="en-US" sz="1600" dirty="0">
              <a:latin typeface="Calibri" panose="020F0502020204030204" pitchFamily="34" charset="0"/>
              <a:ea typeface="Meiryo UI" panose="020B0604030504040204" pitchFamily="50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767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400" dirty="0"/>
              <a:t>8.6 service-to-service connections across multiple domains</a:t>
            </a:r>
            <a:br>
              <a:rPr lang="en-US" altLang="ja-JP" sz="2400" dirty="0"/>
            </a:br>
            <a:r>
              <a:rPr lang="en-US" altLang="ja-JP" sz="2400" dirty="0"/>
              <a:t>Cloud service with directory</a:t>
            </a:r>
            <a:endParaRPr kumimoji="1" lang="ja-JP" altLang="en-US" sz="2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12</a:t>
            </a:fld>
            <a:endParaRPr kumimoji="1" lang="ja-JP" altLang="en-US"/>
          </a:p>
        </p:txBody>
      </p:sp>
      <p:cxnSp>
        <p:nvCxnSpPr>
          <p:cNvPr id="56" name="直線コネクタ 55"/>
          <p:cNvCxnSpPr>
            <a:cxnSpLocks/>
          </p:cNvCxnSpPr>
          <p:nvPr/>
        </p:nvCxnSpPr>
        <p:spPr bwMode="auto">
          <a:xfrm>
            <a:off x="1475656" y="4000074"/>
            <a:ext cx="2880320" cy="13679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Down Arrow 40">
            <a:extLst>
              <a:ext uri="{FF2B5EF4-FFF2-40B4-BE49-F238E27FC236}">
                <a16:creationId xmlns:a16="http://schemas.microsoft.com/office/drawing/2014/main" id="{5840BB68-F832-4252-838A-053213E8F94D}"/>
              </a:ext>
            </a:extLst>
          </p:cNvPr>
          <p:cNvSpPr/>
          <p:nvPr/>
        </p:nvSpPr>
        <p:spPr>
          <a:xfrm rot="4628595">
            <a:off x="2416206" y="1929977"/>
            <a:ext cx="277719" cy="6939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+mj-lt"/>
              <a:cs typeface="Arial" pitchFamily="34" charset="0"/>
            </a:endParaRPr>
          </a:p>
        </p:txBody>
      </p:sp>
      <p:sp>
        <p:nvSpPr>
          <p:cNvPr id="58" name="Down Arrow 40">
            <a:extLst>
              <a:ext uri="{FF2B5EF4-FFF2-40B4-BE49-F238E27FC236}">
                <a16:creationId xmlns:a16="http://schemas.microsoft.com/office/drawing/2014/main" id="{BB204CA1-40BA-4593-AF73-8D25677225B7}"/>
              </a:ext>
            </a:extLst>
          </p:cNvPr>
          <p:cNvSpPr/>
          <p:nvPr/>
        </p:nvSpPr>
        <p:spPr>
          <a:xfrm rot="11105771">
            <a:off x="3328482" y="2334690"/>
            <a:ext cx="277719" cy="85527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+mj-lt"/>
              <a:cs typeface="Arial" pitchFamily="34" charset="0"/>
            </a:endParaRPr>
          </a:p>
        </p:txBody>
      </p:sp>
      <p:sp>
        <p:nvSpPr>
          <p:cNvPr id="59" name="角丸四角形 6">
            <a:extLst>
              <a:ext uri="{FF2B5EF4-FFF2-40B4-BE49-F238E27FC236}">
                <a16:creationId xmlns:a16="http://schemas.microsoft.com/office/drawing/2014/main" id="{07963EC9-8D4B-41E4-BC85-A0448AE81D2D}"/>
              </a:ext>
            </a:extLst>
          </p:cNvPr>
          <p:cNvSpPr/>
          <p:nvPr/>
        </p:nvSpPr>
        <p:spPr bwMode="auto">
          <a:xfrm>
            <a:off x="2915816" y="1772816"/>
            <a:ext cx="1218012" cy="547242"/>
          </a:xfrm>
          <a:prstGeom prst="roundRect">
            <a:avLst>
              <a:gd name="adj" fmla="val 4472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Thing Directory</a:t>
            </a:r>
            <a:endParaRPr kumimoji="0" lang="en-US" altLang="ja-JP" sz="1400" b="1" kern="0" dirty="0">
              <a:solidFill>
                <a:srgbClr val="000000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60" name="角丸四角形 6">
            <a:extLst>
              <a:ext uri="{FF2B5EF4-FFF2-40B4-BE49-F238E27FC236}">
                <a16:creationId xmlns:a16="http://schemas.microsoft.com/office/drawing/2014/main" id="{EAF823C8-67A4-469A-958B-FF2D826C72A9}"/>
              </a:ext>
            </a:extLst>
          </p:cNvPr>
          <p:cNvSpPr/>
          <p:nvPr/>
        </p:nvSpPr>
        <p:spPr bwMode="auto">
          <a:xfrm>
            <a:off x="2710355" y="3231704"/>
            <a:ext cx="1165634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Remote</a:t>
            </a:r>
          </a:p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</a:t>
            </a:r>
            <a:r>
              <a:rPr kumimoji="0" lang="en-US" altLang="ja-JP" sz="14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ervient</a:t>
            </a:r>
            <a:endParaRPr kumimoji="0" lang="en-US" altLang="ja-JP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61" name="角丸四角形 21">
            <a:extLst>
              <a:ext uri="{FF2B5EF4-FFF2-40B4-BE49-F238E27FC236}">
                <a16:creationId xmlns:a16="http://schemas.microsoft.com/office/drawing/2014/main" id="{6BAF6764-F6B5-4FDC-BB6F-EC72CFF69598}"/>
              </a:ext>
            </a:extLst>
          </p:cNvPr>
          <p:cNvSpPr/>
          <p:nvPr/>
        </p:nvSpPr>
        <p:spPr bwMode="auto">
          <a:xfrm>
            <a:off x="2826272" y="3671884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 smtClean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62" name="角丸四角形 21">
            <a:extLst>
              <a:ext uri="{FF2B5EF4-FFF2-40B4-BE49-F238E27FC236}">
                <a16:creationId xmlns:a16="http://schemas.microsoft.com/office/drawing/2014/main" id="{EC5A95D0-3DB8-483E-A231-500489838C2C}"/>
              </a:ext>
            </a:extLst>
          </p:cNvPr>
          <p:cNvSpPr/>
          <p:nvPr/>
        </p:nvSpPr>
        <p:spPr bwMode="auto">
          <a:xfrm>
            <a:off x="2826272" y="3230739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 smtClean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cxnSp>
        <p:nvCxnSpPr>
          <p:cNvPr id="63" name="Gerade Verbindung mit Pfeil 42">
            <a:extLst>
              <a:ext uri="{FF2B5EF4-FFF2-40B4-BE49-F238E27FC236}">
                <a16:creationId xmlns:a16="http://schemas.microsoft.com/office/drawing/2014/main" id="{D9BD35FA-E127-45B4-9E6B-C565B9F1A34D}"/>
              </a:ext>
            </a:extLst>
          </p:cNvPr>
          <p:cNvCxnSpPr>
            <a:cxnSpLocks/>
            <a:stCxn id="62" idx="0"/>
            <a:endCxn id="69" idx="2"/>
          </p:cNvCxnSpPr>
          <p:nvPr/>
        </p:nvCxnSpPr>
        <p:spPr>
          <a:xfrm flipH="1" flipV="1">
            <a:off x="1638187" y="2629314"/>
            <a:ext cx="1656137" cy="601425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42">
            <a:extLst>
              <a:ext uri="{FF2B5EF4-FFF2-40B4-BE49-F238E27FC236}">
                <a16:creationId xmlns:a16="http://schemas.microsoft.com/office/drawing/2014/main" id="{6C46992C-EE60-4301-86E6-1E6F472681B0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3291046" y="3797449"/>
            <a:ext cx="3278" cy="44094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角丸四角形 6">
            <a:extLst>
              <a:ext uri="{FF2B5EF4-FFF2-40B4-BE49-F238E27FC236}">
                <a16:creationId xmlns:a16="http://schemas.microsoft.com/office/drawing/2014/main" id="{E6A482D1-18B4-44F5-BF15-5C61455E9CAF}"/>
              </a:ext>
            </a:extLst>
          </p:cNvPr>
          <p:cNvSpPr/>
          <p:nvPr/>
        </p:nvSpPr>
        <p:spPr bwMode="auto">
          <a:xfrm>
            <a:off x="2710355" y="4241782"/>
            <a:ext cx="1165634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Local</a:t>
            </a:r>
            <a:endParaRPr kumimoji="0" lang="en-US" altLang="ja-JP" sz="1400" b="1" kern="0" dirty="0">
              <a:solidFill>
                <a:srgbClr val="000000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Servient</a:t>
            </a:r>
          </a:p>
        </p:txBody>
      </p:sp>
      <p:sp>
        <p:nvSpPr>
          <p:cNvPr id="66" name="角丸四角形 6">
            <a:extLst>
              <a:ext uri="{FF2B5EF4-FFF2-40B4-BE49-F238E27FC236}">
                <a16:creationId xmlns:a16="http://schemas.microsoft.com/office/drawing/2014/main" id="{5F856951-9F83-4700-BE74-B073B9E2E7D6}"/>
              </a:ext>
            </a:extLst>
          </p:cNvPr>
          <p:cNvSpPr/>
          <p:nvPr/>
        </p:nvSpPr>
        <p:spPr bwMode="auto">
          <a:xfrm>
            <a:off x="1067069" y="5393827"/>
            <a:ext cx="1165634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Server</a:t>
            </a:r>
            <a:endParaRPr kumimoji="0" lang="en-US" altLang="ja-JP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cxnSp>
        <p:nvCxnSpPr>
          <p:cNvPr id="67" name="Gerade Verbindung mit Pfeil 42">
            <a:extLst>
              <a:ext uri="{FF2B5EF4-FFF2-40B4-BE49-F238E27FC236}">
                <a16:creationId xmlns:a16="http://schemas.microsoft.com/office/drawing/2014/main" id="{FE4427C0-6080-48DC-BB66-35ABC1585804}"/>
              </a:ext>
            </a:extLst>
          </p:cNvPr>
          <p:cNvCxnSpPr>
            <a:cxnSpLocks/>
            <a:stCxn id="71" idx="0"/>
            <a:endCxn id="72" idx="2"/>
          </p:cNvCxnSpPr>
          <p:nvPr/>
        </p:nvCxnSpPr>
        <p:spPr>
          <a:xfrm flipV="1">
            <a:off x="1662580" y="4810447"/>
            <a:ext cx="1628466" cy="59210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6">
            <a:extLst>
              <a:ext uri="{FF2B5EF4-FFF2-40B4-BE49-F238E27FC236}">
                <a16:creationId xmlns:a16="http://schemas.microsoft.com/office/drawing/2014/main" id="{56B1327E-5A13-4C07-A51F-F70AB500B76B}"/>
              </a:ext>
            </a:extLst>
          </p:cNvPr>
          <p:cNvSpPr/>
          <p:nvPr/>
        </p:nvSpPr>
        <p:spPr bwMode="auto">
          <a:xfrm>
            <a:off x="1067069" y="2054987"/>
            <a:ext cx="1165634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Client</a:t>
            </a:r>
            <a:endParaRPr kumimoji="0" lang="en-US" altLang="ja-JP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69" name="角丸四角形 21">
            <a:extLst>
              <a:ext uri="{FF2B5EF4-FFF2-40B4-BE49-F238E27FC236}">
                <a16:creationId xmlns:a16="http://schemas.microsoft.com/office/drawing/2014/main" id="{ABAC7BCA-66CF-4CC2-9DC1-8504A057E77A}"/>
              </a:ext>
            </a:extLst>
          </p:cNvPr>
          <p:cNvSpPr/>
          <p:nvPr/>
        </p:nvSpPr>
        <p:spPr bwMode="auto">
          <a:xfrm>
            <a:off x="1132985" y="2498308"/>
            <a:ext cx="1010404" cy="131006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 smtClean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70" name="角丸四角形 21">
            <a:extLst>
              <a:ext uri="{FF2B5EF4-FFF2-40B4-BE49-F238E27FC236}">
                <a16:creationId xmlns:a16="http://schemas.microsoft.com/office/drawing/2014/main" id="{EC5A95D0-3DB8-483E-A231-500489838C2C}"/>
              </a:ext>
            </a:extLst>
          </p:cNvPr>
          <p:cNvSpPr/>
          <p:nvPr/>
        </p:nvSpPr>
        <p:spPr bwMode="auto">
          <a:xfrm>
            <a:off x="2826272" y="4238391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 smtClean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71" name="角丸四角形 21">
            <a:extLst>
              <a:ext uri="{FF2B5EF4-FFF2-40B4-BE49-F238E27FC236}">
                <a16:creationId xmlns:a16="http://schemas.microsoft.com/office/drawing/2014/main" id="{EC5A95D0-3DB8-483E-A231-500489838C2C}"/>
              </a:ext>
            </a:extLst>
          </p:cNvPr>
          <p:cNvSpPr/>
          <p:nvPr/>
        </p:nvSpPr>
        <p:spPr bwMode="auto">
          <a:xfrm>
            <a:off x="1194528" y="5402548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 smtClean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72" name="角丸四角形 21">
            <a:extLst>
              <a:ext uri="{FF2B5EF4-FFF2-40B4-BE49-F238E27FC236}">
                <a16:creationId xmlns:a16="http://schemas.microsoft.com/office/drawing/2014/main" id="{6BAF6764-F6B5-4FDC-BB6F-EC72CFF69598}"/>
              </a:ext>
            </a:extLst>
          </p:cNvPr>
          <p:cNvSpPr/>
          <p:nvPr/>
        </p:nvSpPr>
        <p:spPr bwMode="auto">
          <a:xfrm>
            <a:off x="2822994" y="4684049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 smtClean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172874" y="3671884"/>
            <a:ext cx="860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latin typeface="Calibri" panose="020F0502020204030204" pitchFamily="34" charset="0"/>
                <a:ea typeface="Meiryo UI" panose="020B0604030504040204" pitchFamily="50" charset="-128"/>
                <a:cs typeface="Calibri" panose="020F0502020204030204" pitchFamily="34" charset="0"/>
              </a:rPr>
              <a:t>Internet</a:t>
            </a:r>
            <a:endParaRPr kumimoji="1" lang="ja-JP" altLang="en-US" sz="1600" dirty="0">
              <a:latin typeface="Calibri" panose="020F0502020204030204" pitchFamily="34" charset="0"/>
              <a:ea typeface="Meiryo UI" panose="020B0604030504040204" pitchFamily="50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49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直線コネクタ 94"/>
          <p:cNvCxnSpPr>
            <a:cxnSpLocks/>
          </p:cNvCxnSpPr>
          <p:nvPr/>
        </p:nvCxnSpPr>
        <p:spPr bwMode="auto">
          <a:xfrm>
            <a:off x="1036096" y="3977434"/>
            <a:ext cx="6828135" cy="26419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1" name="角丸四角形 130"/>
          <p:cNvSpPr/>
          <p:nvPr/>
        </p:nvSpPr>
        <p:spPr>
          <a:xfrm>
            <a:off x="937664" y="4147940"/>
            <a:ext cx="3312368" cy="1936928"/>
          </a:xfrm>
          <a:prstGeom prst="roundRect">
            <a:avLst>
              <a:gd name="adj" fmla="val 8306"/>
            </a:avLst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角丸四角形 137"/>
          <p:cNvSpPr/>
          <p:nvPr/>
        </p:nvSpPr>
        <p:spPr>
          <a:xfrm>
            <a:off x="4817064" y="4149792"/>
            <a:ext cx="3312368" cy="1936928"/>
          </a:xfrm>
          <a:prstGeom prst="roundRect">
            <a:avLst>
              <a:gd name="adj" fmla="val 8306"/>
            </a:avLst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400" dirty="0"/>
              <a:t>8.6 service-to-service connections across multiple domains</a:t>
            </a:r>
            <a:br>
              <a:rPr lang="en-US" altLang="ja-JP" sz="2400" dirty="0"/>
            </a:br>
            <a:r>
              <a:rPr lang="en-US" altLang="ja-JP" sz="2400" dirty="0"/>
              <a:t>multiple cloud connect through directory synchronization</a:t>
            </a:r>
            <a:endParaRPr kumimoji="1" lang="ja-JP" altLang="en-US" sz="2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36762DBA-1C0A-4DDA-8E27-520802FF2502}" type="slidenum">
              <a:rPr kumimoji="1" lang="ja-JP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fld>
            <a:endParaRPr kumimoji="1" lang="ja-JP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Down Arrow 40">
            <a:extLst>
              <a:ext uri="{FF2B5EF4-FFF2-40B4-BE49-F238E27FC236}">
                <a16:creationId xmlns:a16="http://schemas.microsoft.com/office/drawing/2014/main" id="{5840BB68-F832-4252-838A-053213E8F94D}"/>
              </a:ext>
            </a:extLst>
          </p:cNvPr>
          <p:cNvSpPr/>
          <p:nvPr/>
        </p:nvSpPr>
        <p:spPr>
          <a:xfrm rot="4628595">
            <a:off x="2425336" y="1897409"/>
            <a:ext cx="277719" cy="6939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+mj-lt"/>
              <a:cs typeface="Arial" pitchFamily="34" charset="0"/>
            </a:endParaRPr>
          </a:p>
        </p:txBody>
      </p:sp>
      <p:sp>
        <p:nvSpPr>
          <p:cNvPr id="63" name="Down Arrow 40">
            <a:extLst>
              <a:ext uri="{FF2B5EF4-FFF2-40B4-BE49-F238E27FC236}">
                <a16:creationId xmlns:a16="http://schemas.microsoft.com/office/drawing/2014/main" id="{BB204CA1-40BA-4593-AF73-8D25677225B7}"/>
              </a:ext>
            </a:extLst>
          </p:cNvPr>
          <p:cNvSpPr/>
          <p:nvPr/>
        </p:nvSpPr>
        <p:spPr>
          <a:xfrm rot="11105771">
            <a:off x="3328482" y="2334690"/>
            <a:ext cx="277719" cy="85527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+mj-lt"/>
              <a:cs typeface="Arial" pitchFamily="34" charset="0"/>
            </a:endParaRPr>
          </a:p>
        </p:txBody>
      </p:sp>
      <p:sp>
        <p:nvSpPr>
          <p:cNvPr id="80" name="角丸四角形 6">
            <a:extLst>
              <a:ext uri="{FF2B5EF4-FFF2-40B4-BE49-F238E27FC236}">
                <a16:creationId xmlns:a16="http://schemas.microsoft.com/office/drawing/2014/main" id="{07963EC9-8D4B-41E4-BC85-A0448AE81D2D}"/>
              </a:ext>
            </a:extLst>
          </p:cNvPr>
          <p:cNvSpPr/>
          <p:nvPr/>
        </p:nvSpPr>
        <p:spPr bwMode="auto">
          <a:xfrm>
            <a:off x="2915817" y="1772816"/>
            <a:ext cx="1218012" cy="547242"/>
          </a:xfrm>
          <a:prstGeom prst="roundRect">
            <a:avLst>
              <a:gd name="adj" fmla="val 4472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Thing Directory</a:t>
            </a:r>
            <a:endParaRPr kumimoji="0" lang="en-US" altLang="ja-JP" sz="1400" b="1" kern="0" dirty="0">
              <a:solidFill>
                <a:srgbClr val="000000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81" name="角丸四角形 6">
            <a:extLst>
              <a:ext uri="{FF2B5EF4-FFF2-40B4-BE49-F238E27FC236}">
                <a16:creationId xmlns:a16="http://schemas.microsoft.com/office/drawing/2014/main" id="{EAF823C8-67A4-469A-958B-FF2D826C72A9}"/>
              </a:ext>
            </a:extLst>
          </p:cNvPr>
          <p:cNvSpPr/>
          <p:nvPr/>
        </p:nvSpPr>
        <p:spPr bwMode="auto">
          <a:xfrm>
            <a:off x="2710355" y="3231704"/>
            <a:ext cx="1165634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Remote</a:t>
            </a:r>
            <a:endParaRPr kumimoji="0" lang="en-US" altLang="ja-JP" sz="1400" b="1" kern="0" dirty="0">
              <a:solidFill>
                <a:srgbClr val="000000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Servient A</a:t>
            </a:r>
            <a:endParaRPr kumimoji="0" lang="en-US" altLang="ja-JP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83" name="角丸四角形 21">
            <a:extLst>
              <a:ext uri="{FF2B5EF4-FFF2-40B4-BE49-F238E27FC236}">
                <a16:creationId xmlns:a16="http://schemas.microsoft.com/office/drawing/2014/main" id="{6BAF6764-F6B5-4FDC-BB6F-EC72CFF69598}"/>
              </a:ext>
            </a:extLst>
          </p:cNvPr>
          <p:cNvSpPr/>
          <p:nvPr/>
        </p:nvSpPr>
        <p:spPr bwMode="auto">
          <a:xfrm>
            <a:off x="2826272" y="3671884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 smtClean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84" name="角丸四角形 21">
            <a:extLst>
              <a:ext uri="{FF2B5EF4-FFF2-40B4-BE49-F238E27FC236}">
                <a16:creationId xmlns:a16="http://schemas.microsoft.com/office/drawing/2014/main" id="{EC5A95D0-3DB8-483E-A231-500489838C2C}"/>
              </a:ext>
            </a:extLst>
          </p:cNvPr>
          <p:cNvSpPr/>
          <p:nvPr/>
        </p:nvSpPr>
        <p:spPr bwMode="auto">
          <a:xfrm>
            <a:off x="2826272" y="3230739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 smtClean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cxnSp>
        <p:nvCxnSpPr>
          <p:cNvPr id="85" name="Gerade Verbindung mit Pfeil 42">
            <a:extLst>
              <a:ext uri="{FF2B5EF4-FFF2-40B4-BE49-F238E27FC236}">
                <a16:creationId xmlns:a16="http://schemas.microsoft.com/office/drawing/2014/main" id="{D9BD35FA-E127-45B4-9E6B-C565B9F1A34D}"/>
              </a:ext>
            </a:extLst>
          </p:cNvPr>
          <p:cNvCxnSpPr>
            <a:cxnSpLocks/>
            <a:stCxn id="84" idx="0"/>
            <a:endCxn id="91" idx="2"/>
          </p:cNvCxnSpPr>
          <p:nvPr/>
        </p:nvCxnSpPr>
        <p:spPr>
          <a:xfrm flipH="1" flipV="1">
            <a:off x="1638187" y="2629314"/>
            <a:ext cx="1656137" cy="601425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角丸四角形 6">
            <a:extLst>
              <a:ext uri="{FF2B5EF4-FFF2-40B4-BE49-F238E27FC236}">
                <a16:creationId xmlns:a16="http://schemas.microsoft.com/office/drawing/2014/main" id="{E6A482D1-18B4-44F5-BF15-5C61455E9CAF}"/>
              </a:ext>
            </a:extLst>
          </p:cNvPr>
          <p:cNvSpPr/>
          <p:nvPr/>
        </p:nvSpPr>
        <p:spPr bwMode="auto">
          <a:xfrm>
            <a:off x="2710355" y="4241782"/>
            <a:ext cx="1165634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Local</a:t>
            </a:r>
            <a:endParaRPr kumimoji="0" lang="en-US" altLang="ja-JP" sz="1400" b="1" kern="0" dirty="0">
              <a:solidFill>
                <a:srgbClr val="000000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Servient A</a:t>
            </a:r>
            <a:endParaRPr kumimoji="0" lang="en-US" altLang="ja-JP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88" name="角丸四角形 6">
            <a:extLst>
              <a:ext uri="{FF2B5EF4-FFF2-40B4-BE49-F238E27FC236}">
                <a16:creationId xmlns:a16="http://schemas.microsoft.com/office/drawing/2014/main" id="{5F856951-9F83-4700-BE74-B073B9E2E7D6}"/>
              </a:ext>
            </a:extLst>
          </p:cNvPr>
          <p:cNvSpPr/>
          <p:nvPr/>
        </p:nvSpPr>
        <p:spPr bwMode="auto">
          <a:xfrm>
            <a:off x="1067069" y="5393827"/>
            <a:ext cx="1165634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Server </a:t>
            </a:r>
            <a:r>
              <a:rPr kumimoji="0" lang="en-US" altLang="ja-JP" sz="14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A</a:t>
            </a:r>
            <a:endParaRPr kumimoji="0" lang="en-US" altLang="ja-JP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cxnSp>
        <p:nvCxnSpPr>
          <p:cNvPr id="89" name="Gerade Verbindung mit Pfeil 42">
            <a:extLst>
              <a:ext uri="{FF2B5EF4-FFF2-40B4-BE49-F238E27FC236}">
                <a16:creationId xmlns:a16="http://schemas.microsoft.com/office/drawing/2014/main" id="{FE4427C0-6080-48DC-BB66-35ABC1585804}"/>
              </a:ext>
            </a:extLst>
          </p:cNvPr>
          <p:cNvCxnSpPr>
            <a:cxnSpLocks/>
            <a:stCxn id="93" idx="0"/>
            <a:endCxn id="94" idx="2"/>
          </p:cNvCxnSpPr>
          <p:nvPr/>
        </p:nvCxnSpPr>
        <p:spPr>
          <a:xfrm flipV="1">
            <a:off x="1662580" y="4810447"/>
            <a:ext cx="1628466" cy="59210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角丸四角形 6">
            <a:extLst>
              <a:ext uri="{FF2B5EF4-FFF2-40B4-BE49-F238E27FC236}">
                <a16:creationId xmlns:a16="http://schemas.microsoft.com/office/drawing/2014/main" id="{56B1327E-5A13-4C07-A51F-F70AB500B76B}"/>
              </a:ext>
            </a:extLst>
          </p:cNvPr>
          <p:cNvSpPr/>
          <p:nvPr/>
        </p:nvSpPr>
        <p:spPr bwMode="auto">
          <a:xfrm>
            <a:off x="1067069" y="2054987"/>
            <a:ext cx="1165634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Client </a:t>
            </a:r>
            <a:r>
              <a:rPr kumimoji="0" lang="en-US" altLang="ja-JP" sz="14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A</a:t>
            </a:r>
            <a:endParaRPr kumimoji="0" lang="en-US" altLang="ja-JP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91" name="角丸四角形 21">
            <a:extLst>
              <a:ext uri="{FF2B5EF4-FFF2-40B4-BE49-F238E27FC236}">
                <a16:creationId xmlns:a16="http://schemas.microsoft.com/office/drawing/2014/main" id="{ABAC7BCA-66CF-4CC2-9DC1-8504A057E77A}"/>
              </a:ext>
            </a:extLst>
          </p:cNvPr>
          <p:cNvSpPr/>
          <p:nvPr/>
        </p:nvSpPr>
        <p:spPr bwMode="auto">
          <a:xfrm>
            <a:off x="1132985" y="2498308"/>
            <a:ext cx="1010404" cy="131006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 smtClean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92" name="角丸四角形 21">
            <a:extLst>
              <a:ext uri="{FF2B5EF4-FFF2-40B4-BE49-F238E27FC236}">
                <a16:creationId xmlns:a16="http://schemas.microsoft.com/office/drawing/2014/main" id="{EC5A95D0-3DB8-483E-A231-500489838C2C}"/>
              </a:ext>
            </a:extLst>
          </p:cNvPr>
          <p:cNvSpPr/>
          <p:nvPr/>
        </p:nvSpPr>
        <p:spPr bwMode="auto">
          <a:xfrm>
            <a:off x="2826272" y="4238391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 smtClean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93" name="角丸四角形 21">
            <a:extLst>
              <a:ext uri="{FF2B5EF4-FFF2-40B4-BE49-F238E27FC236}">
                <a16:creationId xmlns:a16="http://schemas.microsoft.com/office/drawing/2014/main" id="{EC5A95D0-3DB8-483E-A231-500489838C2C}"/>
              </a:ext>
            </a:extLst>
          </p:cNvPr>
          <p:cNvSpPr/>
          <p:nvPr/>
        </p:nvSpPr>
        <p:spPr bwMode="auto">
          <a:xfrm>
            <a:off x="1194528" y="5402548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 smtClean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94" name="角丸四角形 21">
            <a:extLst>
              <a:ext uri="{FF2B5EF4-FFF2-40B4-BE49-F238E27FC236}">
                <a16:creationId xmlns:a16="http://schemas.microsoft.com/office/drawing/2014/main" id="{6BAF6764-F6B5-4FDC-BB6F-EC72CFF69598}"/>
              </a:ext>
            </a:extLst>
          </p:cNvPr>
          <p:cNvSpPr/>
          <p:nvPr/>
        </p:nvSpPr>
        <p:spPr bwMode="auto">
          <a:xfrm>
            <a:off x="2822994" y="4684049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 smtClean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114" name="Down Arrow 40">
            <a:extLst>
              <a:ext uri="{FF2B5EF4-FFF2-40B4-BE49-F238E27FC236}">
                <a16:creationId xmlns:a16="http://schemas.microsoft.com/office/drawing/2014/main" id="{5840BB68-F832-4252-838A-053213E8F94D}"/>
              </a:ext>
            </a:extLst>
          </p:cNvPr>
          <p:cNvSpPr/>
          <p:nvPr/>
        </p:nvSpPr>
        <p:spPr>
          <a:xfrm rot="16971405" flipH="1">
            <a:off x="6304042" y="1883814"/>
            <a:ext cx="277719" cy="6959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+mj-lt"/>
              <a:cs typeface="Arial" pitchFamily="34" charset="0"/>
            </a:endParaRPr>
          </a:p>
        </p:txBody>
      </p:sp>
      <p:sp>
        <p:nvSpPr>
          <p:cNvPr id="115" name="Down Arrow 40">
            <a:extLst>
              <a:ext uri="{FF2B5EF4-FFF2-40B4-BE49-F238E27FC236}">
                <a16:creationId xmlns:a16="http://schemas.microsoft.com/office/drawing/2014/main" id="{BB204CA1-40BA-4593-AF73-8D25677225B7}"/>
              </a:ext>
            </a:extLst>
          </p:cNvPr>
          <p:cNvSpPr/>
          <p:nvPr/>
        </p:nvSpPr>
        <p:spPr>
          <a:xfrm rot="10494229" flipH="1">
            <a:off x="5383782" y="2330360"/>
            <a:ext cx="278531" cy="85527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+mj-lt"/>
              <a:cs typeface="Arial" pitchFamily="34" charset="0"/>
            </a:endParaRPr>
          </a:p>
        </p:txBody>
      </p:sp>
      <p:sp>
        <p:nvSpPr>
          <p:cNvPr id="116" name="角丸四角形 6">
            <a:extLst>
              <a:ext uri="{FF2B5EF4-FFF2-40B4-BE49-F238E27FC236}">
                <a16:creationId xmlns:a16="http://schemas.microsoft.com/office/drawing/2014/main" id="{07963EC9-8D4B-41E4-BC85-A0448AE81D2D}"/>
              </a:ext>
            </a:extLst>
          </p:cNvPr>
          <p:cNvSpPr/>
          <p:nvPr/>
        </p:nvSpPr>
        <p:spPr bwMode="auto">
          <a:xfrm flipH="1">
            <a:off x="4854610" y="1768486"/>
            <a:ext cx="1229557" cy="547242"/>
          </a:xfrm>
          <a:prstGeom prst="roundRect">
            <a:avLst>
              <a:gd name="adj" fmla="val 4472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Thing Directory</a:t>
            </a:r>
            <a:endParaRPr kumimoji="0" lang="en-US" altLang="ja-JP" sz="1400" b="1" kern="0" dirty="0">
              <a:solidFill>
                <a:srgbClr val="000000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117" name="角丸四角形 6">
            <a:extLst>
              <a:ext uri="{FF2B5EF4-FFF2-40B4-BE49-F238E27FC236}">
                <a16:creationId xmlns:a16="http://schemas.microsoft.com/office/drawing/2014/main" id="{EAF823C8-67A4-469A-958B-FF2D826C72A9}"/>
              </a:ext>
            </a:extLst>
          </p:cNvPr>
          <p:cNvSpPr/>
          <p:nvPr/>
        </p:nvSpPr>
        <p:spPr bwMode="auto">
          <a:xfrm flipH="1">
            <a:off x="5113204" y="3227374"/>
            <a:ext cx="1169043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Remote</a:t>
            </a:r>
            <a:endParaRPr kumimoji="0" lang="en-US" altLang="ja-JP" sz="1400" b="1" kern="0" dirty="0">
              <a:solidFill>
                <a:srgbClr val="000000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Servient B</a:t>
            </a:r>
            <a:endParaRPr kumimoji="0" lang="en-US" altLang="ja-JP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118" name="角丸四角形 21">
            <a:extLst>
              <a:ext uri="{FF2B5EF4-FFF2-40B4-BE49-F238E27FC236}">
                <a16:creationId xmlns:a16="http://schemas.microsoft.com/office/drawing/2014/main" id="{6BAF6764-F6B5-4FDC-BB6F-EC72CFF69598}"/>
              </a:ext>
            </a:extLst>
          </p:cNvPr>
          <p:cNvSpPr/>
          <p:nvPr/>
        </p:nvSpPr>
        <p:spPr bwMode="auto">
          <a:xfrm flipH="1">
            <a:off x="5227150" y="3667554"/>
            <a:ext cx="938842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 smtClean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119" name="角丸四角形 21">
            <a:extLst>
              <a:ext uri="{FF2B5EF4-FFF2-40B4-BE49-F238E27FC236}">
                <a16:creationId xmlns:a16="http://schemas.microsoft.com/office/drawing/2014/main" id="{EC5A95D0-3DB8-483E-A231-500489838C2C}"/>
              </a:ext>
            </a:extLst>
          </p:cNvPr>
          <p:cNvSpPr/>
          <p:nvPr/>
        </p:nvSpPr>
        <p:spPr bwMode="auto">
          <a:xfrm flipH="1">
            <a:off x="5227150" y="3226409"/>
            <a:ext cx="938842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 smtClean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cxnSp>
        <p:nvCxnSpPr>
          <p:cNvPr id="120" name="Gerade Verbindung mit Pfeil 42">
            <a:extLst>
              <a:ext uri="{FF2B5EF4-FFF2-40B4-BE49-F238E27FC236}">
                <a16:creationId xmlns:a16="http://schemas.microsoft.com/office/drawing/2014/main" id="{D9BD35FA-E127-45B4-9E6B-C565B9F1A34D}"/>
              </a:ext>
            </a:extLst>
          </p:cNvPr>
          <p:cNvCxnSpPr>
            <a:cxnSpLocks/>
            <a:stCxn id="119" idx="0"/>
            <a:endCxn id="126" idx="2"/>
          </p:cNvCxnSpPr>
          <p:nvPr/>
        </p:nvCxnSpPr>
        <p:spPr>
          <a:xfrm flipV="1">
            <a:off x="5696571" y="2624984"/>
            <a:ext cx="1660981" cy="601425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42">
            <a:extLst>
              <a:ext uri="{FF2B5EF4-FFF2-40B4-BE49-F238E27FC236}">
                <a16:creationId xmlns:a16="http://schemas.microsoft.com/office/drawing/2014/main" id="{6C46992C-EE60-4301-86E6-1E6F472681B0}"/>
              </a:ext>
            </a:extLst>
          </p:cNvPr>
          <p:cNvCxnSpPr>
            <a:cxnSpLocks/>
            <a:stCxn id="127" idx="0"/>
          </p:cNvCxnSpPr>
          <p:nvPr/>
        </p:nvCxnSpPr>
        <p:spPr>
          <a:xfrm flipV="1">
            <a:off x="5696571" y="3793119"/>
            <a:ext cx="3288" cy="44094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角丸四角形 6">
            <a:extLst>
              <a:ext uri="{FF2B5EF4-FFF2-40B4-BE49-F238E27FC236}">
                <a16:creationId xmlns:a16="http://schemas.microsoft.com/office/drawing/2014/main" id="{E6A482D1-18B4-44F5-BF15-5C61455E9CAF}"/>
              </a:ext>
            </a:extLst>
          </p:cNvPr>
          <p:cNvSpPr/>
          <p:nvPr/>
        </p:nvSpPr>
        <p:spPr bwMode="auto">
          <a:xfrm flipH="1">
            <a:off x="5113204" y="4237452"/>
            <a:ext cx="1169043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Local</a:t>
            </a:r>
            <a:endParaRPr kumimoji="0" lang="en-US" altLang="ja-JP" sz="1400" b="1" kern="0" dirty="0">
              <a:solidFill>
                <a:srgbClr val="000000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Servient B</a:t>
            </a:r>
            <a:endParaRPr kumimoji="0" lang="en-US" altLang="ja-JP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123" name="角丸四角形 6">
            <a:extLst>
              <a:ext uri="{FF2B5EF4-FFF2-40B4-BE49-F238E27FC236}">
                <a16:creationId xmlns:a16="http://schemas.microsoft.com/office/drawing/2014/main" id="{5F856951-9F83-4700-BE74-B073B9E2E7D6}"/>
              </a:ext>
            </a:extLst>
          </p:cNvPr>
          <p:cNvSpPr/>
          <p:nvPr/>
        </p:nvSpPr>
        <p:spPr bwMode="auto">
          <a:xfrm flipH="1">
            <a:off x="6761297" y="5389497"/>
            <a:ext cx="1169043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Server B</a:t>
            </a:r>
            <a:endParaRPr kumimoji="0" lang="en-US" altLang="ja-JP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cxnSp>
        <p:nvCxnSpPr>
          <p:cNvPr id="124" name="Gerade Verbindung mit Pfeil 42">
            <a:extLst>
              <a:ext uri="{FF2B5EF4-FFF2-40B4-BE49-F238E27FC236}">
                <a16:creationId xmlns:a16="http://schemas.microsoft.com/office/drawing/2014/main" id="{FE4427C0-6080-48DC-BB66-35ABC1585804}"/>
              </a:ext>
            </a:extLst>
          </p:cNvPr>
          <p:cNvCxnSpPr>
            <a:cxnSpLocks/>
            <a:stCxn id="128" idx="0"/>
            <a:endCxn id="129" idx="2"/>
          </p:cNvCxnSpPr>
          <p:nvPr/>
        </p:nvCxnSpPr>
        <p:spPr>
          <a:xfrm flipH="1" flipV="1">
            <a:off x="5699858" y="4806117"/>
            <a:ext cx="1633229" cy="59210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角丸四角形 6">
            <a:extLst>
              <a:ext uri="{FF2B5EF4-FFF2-40B4-BE49-F238E27FC236}">
                <a16:creationId xmlns:a16="http://schemas.microsoft.com/office/drawing/2014/main" id="{56B1327E-5A13-4C07-A51F-F70AB500B76B}"/>
              </a:ext>
            </a:extLst>
          </p:cNvPr>
          <p:cNvSpPr/>
          <p:nvPr/>
        </p:nvSpPr>
        <p:spPr bwMode="auto">
          <a:xfrm flipH="1">
            <a:off x="6761297" y="2050657"/>
            <a:ext cx="1169043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Client </a:t>
            </a:r>
            <a:r>
              <a:rPr kumimoji="0" lang="en-US" altLang="ja-JP" sz="14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B</a:t>
            </a:r>
            <a:endParaRPr kumimoji="0" lang="en-US" altLang="ja-JP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126" name="角丸四角形 21">
            <a:extLst>
              <a:ext uri="{FF2B5EF4-FFF2-40B4-BE49-F238E27FC236}">
                <a16:creationId xmlns:a16="http://schemas.microsoft.com/office/drawing/2014/main" id="{ABAC7BCA-66CF-4CC2-9DC1-8504A057E77A}"/>
              </a:ext>
            </a:extLst>
          </p:cNvPr>
          <p:cNvSpPr/>
          <p:nvPr/>
        </p:nvSpPr>
        <p:spPr bwMode="auto">
          <a:xfrm flipH="1">
            <a:off x="6850872" y="2493978"/>
            <a:ext cx="1013359" cy="131006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 smtClean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127" name="角丸四角形 21">
            <a:extLst>
              <a:ext uri="{FF2B5EF4-FFF2-40B4-BE49-F238E27FC236}">
                <a16:creationId xmlns:a16="http://schemas.microsoft.com/office/drawing/2014/main" id="{EC5A95D0-3DB8-483E-A231-500489838C2C}"/>
              </a:ext>
            </a:extLst>
          </p:cNvPr>
          <p:cNvSpPr/>
          <p:nvPr/>
        </p:nvSpPr>
        <p:spPr bwMode="auto">
          <a:xfrm flipH="1">
            <a:off x="5227150" y="4234061"/>
            <a:ext cx="938842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 smtClean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128" name="角丸四角形 21">
            <a:extLst>
              <a:ext uri="{FF2B5EF4-FFF2-40B4-BE49-F238E27FC236}">
                <a16:creationId xmlns:a16="http://schemas.microsoft.com/office/drawing/2014/main" id="{EC5A95D0-3DB8-483E-A231-500489838C2C}"/>
              </a:ext>
            </a:extLst>
          </p:cNvPr>
          <p:cNvSpPr/>
          <p:nvPr/>
        </p:nvSpPr>
        <p:spPr bwMode="auto">
          <a:xfrm flipH="1">
            <a:off x="6863666" y="5398218"/>
            <a:ext cx="938842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 smtClean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129" name="角丸四角形 21">
            <a:extLst>
              <a:ext uri="{FF2B5EF4-FFF2-40B4-BE49-F238E27FC236}">
                <a16:creationId xmlns:a16="http://schemas.microsoft.com/office/drawing/2014/main" id="{6BAF6764-F6B5-4FDC-BB6F-EC72CFF69598}"/>
              </a:ext>
            </a:extLst>
          </p:cNvPr>
          <p:cNvSpPr/>
          <p:nvPr/>
        </p:nvSpPr>
        <p:spPr bwMode="auto">
          <a:xfrm flipH="1">
            <a:off x="5230437" y="4679719"/>
            <a:ext cx="938842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 smtClean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1496664" y="3671884"/>
            <a:ext cx="860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latin typeface="Calibri" panose="020F0502020204030204" pitchFamily="34" charset="0"/>
                <a:ea typeface="Meiryo UI" panose="020B0604030504040204" pitchFamily="50" charset="-128"/>
                <a:cs typeface="Calibri" panose="020F0502020204030204" pitchFamily="34" charset="0"/>
              </a:rPr>
              <a:t>Internet</a:t>
            </a:r>
            <a:endParaRPr kumimoji="1" lang="ja-JP" altLang="en-US" sz="1600" dirty="0">
              <a:latin typeface="Calibri" panose="020F0502020204030204" pitchFamily="34" charset="0"/>
              <a:ea typeface="Meiryo UI" panose="020B0604030504040204" pitchFamily="50" charset="-128"/>
              <a:cs typeface="Calibri" panose="020F0502020204030204" pitchFamily="34" charset="0"/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3174335" y="5764327"/>
            <a:ext cx="1072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latin typeface="Calibri" panose="020F0502020204030204" pitchFamily="34" charset="0"/>
                <a:ea typeface="Meiryo UI" panose="020B0604030504040204" pitchFamily="50" charset="-128"/>
                <a:cs typeface="Calibri" panose="020F0502020204030204" pitchFamily="34" charset="0"/>
              </a:rPr>
              <a:t>Network A</a:t>
            </a:r>
            <a:endParaRPr kumimoji="1" lang="ja-JP" altLang="en-US" sz="1600" dirty="0">
              <a:latin typeface="Calibri" panose="020F0502020204030204" pitchFamily="34" charset="0"/>
              <a:ea typeface="Meiryo UI" panose="020B0604030504040204" pitchFamily="50" charset="-128"/>
              <a:cs typeface="Calibri" panose="020F0502020204030204" pitchFamily="34" charset="0"/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4932040" y="5741964"/>
            <a:ext cx="106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latin typeface="Calibri" panose="020F0502020204030204" pitchFamily="34" charset="0"/>
                <a:ea typeface="Meiryo UI" panose="020B0604030504040204" pitchFamily="50" charset="-128"/>
                <a:cs typeface="Calibri" panose="020F0502020204030204" pitchFamily="34" charset="0"/>
              </a:rPr>
              <a:t>Network B</a:t>
            </a:r>
            <a:endParaRPr kumimoji="1" lang="ja-JP" altLang="en-US" sz="1600" dirty="0">
              <a:latin typeface="Calibri" panose="020F0502020204030204" pitchFamily="34" charset="0"/>
              <a:ea typeface="Meiryo UI" panose="020B0604030504040204" pitchFamily="50" charset="-128"/>
              <a:cs typeface="Calibri" panose="020F0502020204030204" pitchFamily="34" charset="0"/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4065442" y="2269923"/>
            <a:ext cx="1044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latin typeface="Calibri" panose="020F0502020204030204" pitchFamily="34" charset="0"/>
                <a:ea typeface="Meiryo UI" panose="020B0604030504040204" pitchFamily="50" charset="-128"/>
                <a:cs typeface="Calibri" panose="020F0502020204030204" pitchFamily="34" charset="0"/>
              </a:rPr>
              <a:t>synchronize</a:t>
            </a:r>
            <a:endParaRPr kumimoji="1" lang="ja-JP" altLang="en-US" sz="1400" dirty="0">
              <a:latin typeface="Calibri" panose="020F0502020204030204" pitchFamily="34" charset="0"/>
              <a:ea typeface="Meiryo UI" panose="020B0604030504040204" pitchFamily="50" charset="-128"/>
              <a:cs typeface="Calibri" panose="020F0502020204030204" pitchFamily="34" charset="0"/>
            </a:endParaRPr>
          </a:p>
        </p:txBody>
      </p:sp>
      <p:sp>
        <p:nvSpPr>
          <p:cNvPr id="137" name="矢印: 左右 81">
            <a:extLst>
              <a:ext uri="{FF2B5EF4-FFF2-40B4-BE49-F238E27FC236}">
                <a16:creationId xmlns:a16="http://schemas.microsoft.com/office/drawing/2014/main" id="{09A4CD06-3D69-4871-9EF9-4098F1EB3FF4}"/>
              </a:ext>
            </a:extLst>
          </p:cNvPr>
          <p:cNvSpPr/>
          <p:nvPr/>
        </p:nvSpPr>
        <p:spPr>
          <a:xfrm>
            <a:off x="4139781" y="1978375"/>
            <a:ext cx="714785" cy="307777"/>
          </a:xfrm>
          <a:prstGeom prst="leftRight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86" name="Gerade Verbindung mit Pfeil 42">
            <a:extLst>
              <a:ext uri="{FF2B5EF4-FFF2-40B4-BE49-F238E27FC236}">
                <a16:creationId xmlns:a16="http://schemas.microsoft.com/office/drawing/2014/main" id="{6C46992C-EE60-4301-86E6-1E6F472681B0}"/>
              </a:ext>
            </a:extLst>
          </p:cNvPr>
          <p:cNvCxnSpPr>
            <a:cxnSpLocks/>
            <a:stCxn id="92" idx="0"/>
          </p:cNvCxnSpPr>
          <p:nvPr/>
        </p:nvCxnSpPr>
        <p:spPr>
          <a:xfrm flipH="1" flipV="1">
            <a:off x="3291046" y="3797449"/>
            <a:ext cx="3278" cy="44094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065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直線コネクタ 94"/>
          <p:cNvCxnSpPr>
            <a:cxnSpLocks/>
          </p:cNvCxnSpPr>
          <p:nvPr/>
        </p:nvCxnSpPr>
        <p:spPr bwMode="auto">
          <a:xfrm>
            <a:off x="1036096" y="3977434"/>
            <a:ext cx="6828135" cy="26419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1" name="角丸四角形 130"/>
          <p:cNvSpPr/>
          <p:nvPr/>
        </p:nvSpPr>
        <p:spPr>
          <a:xfrm>
            <a:off x="937664" y="4147940"/>
            <a:ext cx="3312368" cy="1936928"/>
          </a:xfrm>
          <a:prstGeom prst="roundRect">
            <a:avLst>
              <a:gd name="adj" fmla="val 8306"/>
            </a:avLst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角丸四角形 137"/>
          <p:cNvSpPr/>
          <p:nvPr/>
        </p:nvSpPr>
        <p:spPr>
          <a:xfrm>
            <a:off x="4817064" y="4149792"/>
            <a:ext cx="3312368" cy="1936928"/>
          </a:xfrm>
          <a:prstGeom prst="roundRect">
            <a:avLst>
              <a:gd name="adj" fmla="val 8306"/>
            </a:avLst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400" dirty="0"/>
              <a:t>8.6 service-to-service connections across multiple domains</a:t>
            </a:r>
            <a:br>
              <a:rPr lang="en-US" altLang="ja-JP" sz="2400" dirty="0"/>
            </a:br>
            <a:r>
              <a:rPr lang="en-US" altLang="ja-JP" sz="2400" dirty="0"/>
              <a:t>multiple cloud connect through </a:t>
            </a:r>
            <a:r>
              <a:rPr lang="en-US" altLang="ja-JP" sz="2400" dirty="0" smtClean="0"/>
              <a:t>servient </a:t>
            </a:r>
            <a:r>
              <a:rPr lang="en-US" altLang="ja-JP" sz="2400" dirty="0"/>
              <a:t>synchronization</a:t>
            </a:r>
            <a:endParaRPr kumimoji="1" lang="ja-JP" altLang="en-US" sz="2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36762DBA-1C0A-4DDA-8E27-520802FF2502}" type="slidenum">
              <a:rPr kumimoji="1" lang="ja-JP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fld>
            <a:endParaRPr kumimoji="1" lang="ja-JP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Down Arrow 40">
            <a:extLst>
              <a:ext uri="{FF2B5EF4-FFF2-40B4-BE49-F238E27FC236}">
                <a16:creationId xmlns:a16="http://schemas.microsoft.com/office/drawing/2014/main" id="{5840BB68-F832-4252-838A-053213E8F94D}"/>
              </a:ext>
            </a:extLst>
          </p:cNvPr>
          <p:cNvSpPr/>
          <p:nvPr/>
        </p:nvSpPr>
        <p:spPr>
          <a:xfrm rot="4628595">
            <a:off x="2425336" y="1897409"/>
            <a:ext cx="277719" cy="6939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+mj-lt"/>
              <a:cs typeface="Arial" pitchFamily="34" charset="0"/>
            </a:endParaRPr>
          </a:p>
        </p:txBody>
      </p:sp>
      <p:sp>
        <p:nvSpPr>
          <p:cNvPr id="63" name="Down Arrow 40">
            <a:extLst>
              <a:ext uri="{FF2B5EF4-FFF2-40B4-BE49-F238E27FC236}">
                <a16:creationId xmlns:a16="http://schemas.microsoft.com/office/drawing/2014/main" id="{BB204CA1-40BA-4593-AF73-8D25677225B7}"/>
              </a:ext>
            </a:extLst>
          </p:cNvPr>
          <p:cNvSpPr/>
          <p:nvPr/>
        </p:nvSpPr>
        <p:spPr>
          <a:xfrm rot="11105771">
            <a:off x="3328482" y="2334690"/>
            <a:ext cx="277719" cy="85527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+mj-lt"/>
              <a:cs typeface="Arial" pitchFamily="34" charset="0"/>
            </a:endParaRPr>
          </a:p>
        </p:txBody>
      </p:sp>
      <p:sp>
        <p:nvSpPr>
          <p:cNvPr id="80" name="角丸四角形 6">
            <a:extLst>
              <a:ext uri="{FF2B5EF4-FFF2-40B4-BE49-F238E27FC236}">
                <a16:creationId xmlns:a16="http://schemas.microsoft.com/office/drawing/2014/main" id="{07963EC9-8D4B-41E4-BC85-A0448AE81D2D}"/>
              </a:ext>
            </a:extLst>
          </p:cNvPr>
          <p:cNvSpPr/>
          <p:nvPr/>
        </p:nvSpPr>
        <p:spPr bwMode="auto">
          <a:xfrm>
            <a:off x="2915817" y="1772816"/>
            <a:ext cx="1218012" cy="547242"/>
          </a:xfrm>
          <a:prstGeom prst="roundRect">
            <a:avLst>
              <a:gd name="adj" fmla="val 4472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Thing Directory</a:t>
            </a:r>
            <a:endParaRPr kumimoji="0" lang="en-US" altLang="ja-JP" sz="1400" b="1" kern="0" dirty="0">
              <a:solidFill>
                <a:srgbClr val="000000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81" name="角丸四角形 6">
            <a:extLst>
              <a:ext uri="{FF2B5EF4-FFF2-40B4-BE49-F238E27FC236}">
                <a16:creationId xmlns:a16="http://schemas.microsoft.com/office/drawing/2014/main" id="{EAF823C8-67A4-469A-958B-FF2D826C72A9}"/>
              </a:ext>
            </a:extLst>
          </p:cNvPr>
          <p:cNvSpPr/>
          <p:nvPr/>
        </p:nvSpPr>
        <p:spPr bwMode="auto">
          <a:xfrm>
            <a:off x="2710355" y="3231704"/>
            <a:ext cx="1165634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Remote</a:t>
            </a:r>
            <a:endParaRPr kumimoji="0" lang="en-US" altLang="ja-JP" sz="1400" b="1" kern="0" dirty="0">
              <a:solidFill>
                <a:srgbClr val="000000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Servient A</a:t>
            </a:r>
            <a:endParaRPr kumimoji="0" lang="en-US" altLang="ja-JP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83" name="角丸四角形 21">
            <a:extLst>
              <a:ext uri="{FF2B5EF4-FFF2-40B4-BE49-F238E27FC236}">
                <a16:creationId xmlns:a16="http://schemas.microsoft.com/office/drawing/2014/main" id="{6BAF6764-F6B5-4FDC-BB6F-EC72CFF69598}"/>
              </a:ext>
            </a:extLst>
          </p:cNvPr>
          <p:cNvSpPr/>
          <p:nvPr/>
        </p:nvSpPr>
        <p:spPr bwMode="auto">
          <a:xfrm>
            <a:off x="2826272" y="3671884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 smtClean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84" name="角丸四角形 21">
            <a:extLst>
              <a:ext uri="{FF2B5EF4-FFF2-40B4-BE49-F238E27FC236}">
                <a16:creationId xmlns:a16="http://schemas.microsoft.com/office/drawing/2014/main" id="{EC5A95D0-3DB8-483E-A231-500489838C2C}"/>
              </a:ext>
            </a:extLst>
          </p:cNvPr>
          <p:cNvSpPr/>
          <p:nvPr/>
        </p:nvSpPr>
        <p:spPr bwMode="auto">
          <a:xfrm>
            <a:off x="2826272" y="3230739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 smtClean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cxnSp>
        <p:nvCxnSpPr>
          <p:cNvPr id="85" name="Gerade Verbindung mit Pfeil 42">
            <a:extLst>
              <a:ext uri="{FF2B5EF4-FFF2-40B4-BE49-F238E27FC236}">
                <a16:creationId xmlns:a16="http://schemas.microsoft.com/office/drawing/2014/main" id="{D9BD35FA-E127-45B4-9E6B-C565B9F1A34D}"/>
              </a:ext>
            </a:extLst>
          </p:cNvPr>
          <p:cNvCxnSpPr>
            <a:cxnSpLocks/>
            <a:stCxn id="84" idx="0"/>
            <a:endCxn id="91" idx="2"/>
          </p:cNvCxnSpPr>
          <p:nvPr/>
        </p:nvCxnSpPr>
        <p:spPr>
          <a:xfrm flipH="1" flipV="1">
            <a:off x="1638187" y="2629314"/>
            <a:ext cx="1656137" cy="601425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角丸四角形 6">
            <a:extLst>
              <a:ext uri="{FF2B5EF4-FFF2-40B4-BE49-F238E27FC236}">
                <a16:creationId xmlns:a16="http://schemas.microsoft.com/office/drawing/2014/main" id="{E6A482D1-18B4-44F5-BF15-5C61455E9CAF}"/>
              </a:ext>
            </a:extLst>
          </p:cNvPr>
          <p:cNvSpPr/>
          <p:nvPr/>
        </p:nvSpPr>
        <p:spPr bwMode="auto">
          <a:xfrm>
            <a:off x="2710355" y="4241782"/>
            <a:ext cx="1165634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Local</a:t>
            </a:r>
            <a:endParaRPr kumimoji="0" lang="en-US" altLang="ja-JP" sz="1400" b="1" kern="0" dirty="0">
              <a:solidFill>
                <a:srgbClr val="000000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Servient A</a:t>
            </a:r>
            <a:endParaRPr kumimoji="0" lang="en-US" altLang="ja-JP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88" name="角丸四角形 6">
            <a:extLst>
              <a:ext uri="{FF2B5EF4-FFF2-40B4-BE49-F238E27FC236}">
                <a16:creationId xmlns:a16="http://schemas.microsoft.com/office/drawing/2014/main" id="{5F856951-9F83-4700-BE74-B073B9E2E7D6}"/>
              </a:ext>
            </a:extLst>
          </p:cNvPr>
          <p:cNvSpPr/>
          <p:nvPr/>
        </p:nvSpPr>
        <p:spPr bwMode="auto">
          <a:xfrm>
            <a:off x="1067069" y="5393827"/>
            <a:ext cx="1165634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Server </a:t>
            </a:r>
            <a:r>
              <a:rPr kumimoji="0" lang="en-US" altLang="ja-JP" sz="14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A</a:t>
            </a:r>
            <a:endParaRPr kumimoji="0" lang="en-US" altLang="ja-JP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cxnSp>
        <p:nvCxnSpPr>
          <p:cNvPr id="89" name="Gerade Verbindung mit Pfeil 42">
            <a:extLst>
              <a:ext uri="{FF2B5EF4-FFF2-40B4-BE49-F238E27FC236}">
                <a16:creationId xmlns:a16="http://schemas.microsoft.com/office/drawing/2014/main" id="{FE4427C0-6080-48DC-BB66-35ABC1585804}"/>
              </a:ext>
            </a:extLst>
          </p:cNvPr>
          <p:cNvCxnSpPr>
            <a:cxnSpLocks/>
            <a:stCxn id="93" idx="0"/>
            <a:endCxn id="94" idx="2"/>
          </p:cNvCxnSpPr>
          <p:nvPr/>
        </p:nvCxnSpPr>
        <p:spPr>
          <a:xfrm flipV="1">
            <a:off x="1662580" y="4810447"/>
            <a:ext cx="1628466" cy="59210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角丸四角形 6">
            <a:extLst>
              <a:ext uri="{FF2B5EF4-FFF2-40B4-BE49-F238E27FC236}">
                <a16:creationId xmlns:a16="http://schemas.microsoft.com/office/drawing/2014/main" id="{56B1327E-5A13-4C07-A51F-F70AB500B76B}"/>
              </a:ext>
            </a:extLst>
          </p:cNvPr>
          <p:cNvSpPr/>
          <p:nvPr/>
        </p:nvSpPr>
        <p:spPr bwMode="auto">
          <a:xfrm>
            <a:off x="1067069" y="2054987"/>
            <a:ext cx="1165634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Client </a:t>
            </a:r>
            <a:r>
              <a:rPr kumimoji="0" lang="en-US" altLang="ja-JP" sz="14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A</a:t>
            </a:r>
            <a:endParaRPr kumimoji="0" lang="en-US" altLang="ja-JP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91" name="角丸四角形 21">
            <a:extLst>
              <a:ext uri="{FF2B5EF4-FFF2-40B4-BE49-F238E27FC236}">
                <a16:creationId xmlns:a16="http://schemas.microsoft.com/office/drawing/2014/main" id="{ABAC7BCA-66CF-4CC2-9DC1-8504A057E77A}"/>
              </a:ext>
            </a:extLst>
          </p:cNvPr>
          <p:cNvSpPr/>
          <p:nvPr/>
        </p:nvSpPr>
        <p:spPr bwMode="auto">
          <a:xfrm>
            <a:off x="1132985" y="2498308"/>
            <a:ext cx="1010404" cy="131006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 smtClean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92" name="角丸四角形 21">
            <a:extLst>
              <a:ext uri="{FF2B5EF4-FFF2-40B4-BE49-F238E27FC236}">
                <a16:creationId xmlns:a16="http://schemas.microsoft.com/office/drawing/2014/main" id="{EC5A95D0-3DB8-483E-A231-500489838C2C}"/>
              </a:ext>
            </a:extLst>
          </p:cNvPr>
          <p:cNvSpPr/>
          <p:nvPr/>
        </p:nvSpPr>
        <p:spPr bwMode="auto">
          <a:xfrm>
            <a:off x="2826272" y="4238391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 smtClean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93" name="角丸四角形 21">
            <a:extLst>
              <a:ext uri="{FF2B5EF4-FFF2-40B4-BE49-F238E27FC236}">
                <a16:creationId xmlns:a16="http://schemas.microsoft.com/office/drawing/2014/main" id="{EC5A95D0-3DB8-483E-A231-500489838C2C}"/>
              </a:ext>
            </a:extLst>
          </p:cNvPr>
          <p:cNvSpPr/>
          <p:nvPr/>
        </p:nvSpPr>
        <p:spPr bwMode="auto">
          <a:xfrm>
            <a:off x="1194528" y="5402548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 smtClean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94" name="角丸四角形 21">
            <a:extLst>
              <a:ext uri="{FF2B5EF4-FFF2-40B4-BE49-F238E27FC236}">
                <a16:creationId xmlns:a16="http://schemas.microsoft.com/office/drawing/2014/main" id="{6BAF6764-F6B5-4FDC-BB6F-EC72CFF69598}"/>
              </a:ext>
            </a:extLst>
          </p:cNvPr>
          <p:cNvSpPr/>
          <p:nvPr/>
        </p:nvSpPr>
        <p:spPr bwMode="auto">
          <a:xfrm>
            <a:off x="2822994" y="4684049"/>
            <a:ext cx="936104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 smtClean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114" name="Down Arrow 40">
            <a:extLst>
              <a:ext uri="{FF2B5EF4-FFF2-40B4-BE49-F238E27FC236}">
                <a16:creationId xmlns:a16="http://schemas.microsoft.com/office/drawing/2014/main" id="{5840BB68-F832-4252-838A-053213E8F94D}"/>
              </a:ext>
            </a:extLst>
          </p:cNvPr>
          <p:cNvSpPr/>
          <p:nvPr/>
        </p:nvSpPr>
        <p:spPr>
          <a:xfrm rot="16971405" flipH="1">
            <a:off x="6304042" y="1883814"/>
            <a:ext cx="277719" cy="6959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+mj-lt"/>
              <a:cs typeface="Arial" pitchFamily="34" charset="0"/>
            </a:endParaRPr>
          </a:p>
        </p:txBody>
      </p:sp>
      <p:sp>
        <p:nvSpPr>
          <p:cNvPr id="115" name="Down Arrow 40">
            <a:extLst>
              <a:ext uri="{FF2B5EF4-FFF2-40B4-BE49-F238E27FC236}">
                <a16:creationId xmlns:a16="http://schemas.microsoft.com/office/drawing/2014/main" id="{BB204CA1-40BA-4593-AF73-8D25677225B7}"/>
              </a:ext>
            </a:extLst>
          </p:cNvPr>
          <p:cNvSpPr/>
          <p:nvPr/>
        </p:nvSpPr>
        <p:spPr>
          <a:xfrm rot="10494229" flipH="1">
            <a:off x="5383782" y="2330360"/>
            <a:ext cx="278531" cy="85527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+mj-lt"/>
              <a:cs typeface="Arial" pitchFamily="34" charset="0"/>
            </a:endParaRPr>
          </a:p>
        </p:txBody>
      </p:sp>
      <p:sp>
        <p:nvSpPr>
          <p:cNvPr id="116" name="角丸四角形 6">
            <a:extLst>
              <a:ext uri="{FF2B5EF4-FFF2-40B4-BE49-F238E27FC236}">
                <a16:creationId xmlns:a16="http://schemas.microsoft.com/office/drawing/2014/main" id="{07963EC9-8D4B-41E4-BC85-A0448AE81D2D}"/>
              </a:ext>
            </a:extLst>
          </p:cNvPr>
          <p:cNvSpPr/>
          <p:nvPr/>
        </p:nvSpPr>
        <p:spPr bwMode="auto">
          <a:xfrm flipH="1">
            <a:off x="4854610" y="1768486"/>
            <a:ext cx="1229557" cy="547242"/>
          </a:xfrm>
          <a:prstGeom prst="roundRect">
            <a:avLst>
              <a:gd name="adj" fmla="val 4472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Thing Directory</a:t>
            </a:r>
            <a:endParaRPr kumimoji="0" lang="en-US" altLang="ja-JP" sz="1400" b="1" kern="0" dirty="0">
              <a:solidFill>
                <a:srgbClr val="000000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117" name="角丸四角形 6">
            <a:extLst>
              <a:ext uri="{FF2B5EF4-FFF2-40B4-BE49-F238E27FC236}">
                <a16:creationId xmlns:a16="http://schemas.microsoft.com/office/drawing/2014/main" id="{EAF823C8-67A4-469A-958B-FF2D826C72A9}"/>
              </a:ext>
            </a:extLst>
          </p:cNvPr>
          <p:cNvSpPr/>
          <p:nvPr/>
        </p:nvSpPr>
        <p:spPr bwMode="auto">
          <a:xfrm flipH="1">
            <a:off x="5113204" y="3227374"/>
            <a:ext cx="1169043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Remote</a:t>
            </a:r>
            <a:endParaRPr kumimoji="0" lang="en-US" altLang="ja-JP" sz="1400" b="1" kern="0" dirty="0">
              <a:solidFill>
                <a:srgbClr val="000000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Servient B</a:t>
            </a:r>
            <a:endParaRPr kumimoji="0" lang="en-US" altLang="ja-JP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118" name="角丸四角形 21">
            <a:extLst>
              <a:ext uri="{FF2B5EF4-FFF2-40B4-BE49-F238E27FC236}">
                <a16:creationId xmlns:a16="http://schemas.microsoft.com/office/drawing/2014/main" id="{6BAF6764-F6B5-4FDC-BB6F-EC72CFF69598}"/>
              </a:ext>
            </a:extLst>
          </p:cNvPr>
          <p:cNvSpPr/>
          <p:nvPr/>
        </p:nvSpPr>
        <p:spPr bwMode="auto">
          <a:xfrm flipH="1">
            <a:off x="5227150" y="3667554"/>
            <a:ext cx="938842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 smtClean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119" name="角丸四角形 21">
            <a:extLst>
              <a:ext uri="{FF2B5EF4-FFF2-40B4-BE49-F238E27FC236}">
                <a16:creationId xmlns:a16="http://schemas.microsoft.com/office/drawing/2014/main" id="{EC5A95D0-3DB8-483E-A231-500489838C2C}"/>
              </a:ext>
            </a:extLst>
          </p:cNvPr>
          <p:cNvSpPr/>
          <p:nvPr/>
        </p:nvSpPr>
        <p:spPr bwMode="auto">
          <a:xfrm flipH="1">
            <a:off x="5227150" y="3226409"/>
            <a:ext cx="938842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 smtClean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cxnSp>
        <p:nvCxnSpPr>
          <p:cNvPr id="120" name="Gerade Verbindung mit Pfeil 42">
            <a:extLst>
              <a:ext uri="{FF2B5EF4-FFF2-40B4-BE49-F238E27FC236}">
                <a16:creationId xmlns:a16="http://schemas.microsoft.com/office/drawing/2014/main" id="{D9BD35FA-E127-45B4-9E6B-C565B9F1A34D}"/>
              </a:ext>
            </a:extLst>
          </p:cNvPr>
          <p:cNvCxnSpPr>
            <a:cxnSpLocks/>
            <a:stCxn id="119" idx="0"/>
            <a:endCxn id="126" idx="2"/>
          </p:cNvCxnSpPr>
          <p:nvPr/>
        </p:nvCxnSpPr>
        <p:spPr>
          <a:xfrm flipV="1">
            <a:off x="5696571" y="2624984"/>
            <a:ext cx="1660981" cy="601425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42">
            <a:extLst>
              <a:ext uri="{FF2B5EF4-FFF2-40B4-BE49-F238E27FC236}">
                <a16:creationId xmlns:a16="http://schemas.microsoft.com/office/drawing/2014/main" id="{6C46992C-EE60-4301-86E6-1E6F472681B0}"/>
              </a:ext>
            </a:extLst>
          </p:cNvPr>
          <p:cNvCxnSpPr>
            <a:cxnSpLocks/>
            <a:stCxn id="127" idx="0"/>
          </p:cNvCxnSpPr>
          <p:nvPr/>
        </p:nvCxnSpPr>
        <p:spPr>
          <a:xfrm flipV="1">
            <a:off x="5696571" y="3793119"/>
            <a:ext cx="3288" cy="44094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角丸四角形 6">
            <a:extLst>
              <a:ext uri="{FF2B5EF4-FFF2-40B4-BE49-F238E27FC236}">
                <a16:creationId xmlns:a16="http://schemas.microsoft.com/office/drawing/2014/main" id="{E6A482D1-18B4-44F5-BF15-5C61455E9CAF}"/>
              </a:ext>
            </a:extLst>
          </p:cNvPr>
          <p:cNvSpPr/>
          <p:nvPr/>
        </p:nvSpPr>
        <p:spPr bwMode="auto">
          <a:xfrm flipH="1">
            <a:off x="5113204" y="4237452"/>
            <a:ext cx="1169043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Local</a:t>
            </a:r>
            <a:endParaRPr kumimoji="0" lang="en-US" altLang="ja-JP" sz="1400" b="1" kern="0" dirty="0">
              <a:solidFill>
                <a:srgbClr val="000000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Servient B</a:t>
            </a:r>
            <a:endParaRPr kumimoji="0" lang="en-US" altLang="ja-JP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123" name="角丸四角形 6">
            <a:extLst>
              <a:ext uri="{FF2B5EF4-FFF2-40B4-BE49-F238E27FC236}">
                <a16:creationId xmlns:a16="http://schemas.microsoft.com/office/drawing/2014/main" id="{5F856951-9F83-4700-BE74-B073B9E2E7D6}"/>
              </a:ext>
            </a:extLst>
          </p:cNvPr>
          <p:cNvSpPr/>
          <p:nvPr/>
        </p:nvSpPr>
        <p:spPr bwMode="auto">
          <a:xfrm flipH="1">
            <a:off x="6761297" y="5389497"/>
            <a:ext cx="1169043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Server B</a:t>
            </a:r>
            <a:endParaRPr kumimoji="0" lang="en-US" altLang="ja-JP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cxnSp>
        <p:nvCxnSpPr>
          <p:cNvPr id="124" name="Gerade Verbindung mit Pfeil 42">
            <a:extLst>
              <a:ext uri="{FF2B5EF4-FFF2-40B4-BE49-F238E27FC236}">
                <a16:creationId xmlns:a16="http://schemas.microsoft.com/office/drawing/2014/main" id="{FE4427C0-6080-48DC-BB66-35ABC1585804}"/>
              </a:ext>
            </a:extLst>
          </p:cNvPr>
          <p:cNvCxnSpPr>
            <a:cxnSpLocks/>
            <a:stCxn id="128" idx="0"/>
            <a:endCxn id="129" idx="2"/>
          </p:cNvCxnSpPr>
          <p:nvPr/>
        </p:nvCxnSpPr>
        <p:spPr>
          <a:xfrm flipH="1" flipV="1">
            <a:off x="5699858" y="4806117"/>
            <a:ext cx="1633229" cy="59210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角丸四角形 6">
            <a:extLst>
              <a:ext uri="{FF2B5EF4-FFF2-40B4-BE49-F238E27FC236}">
                <a16:creationId xmlns:a16="http://schemas.microsoft.com/office/drawing/2014/main" id="{56B1327E-5A13-4C07-A51F-F70AB500B76B}"/>
              </a:ext>
            </a:extLst>
          </p:cNvPr>
          <p:cNvSpPr/>
          <p:nvPr/>
        </p:nvSpPr>
        <p:spPr bwMode="auto">
          <a:xfrm flipH="1">
            <a:off x="6761297" y="2050657"/>
            <a:ext cx="1169043" cy="57788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Client </a:t>
            </a:r>
            <a:r>
              <a:rPr kumimoji="0" lang="en-US" altLang="ja-JP" sz="14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B</a:t>
            </a:r>
            <a:endParaRPr kumimoji="0" lang="en-US" altLang="ja-JP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126" name="角丸四角形 21">
            <a:extLst>
              <a:ext uri="{FF2B5EF4-FFF2-40B4-BE49-F238E27FC236}">
                <a16:creationId xmlns:a16="http://schemas.microsoft.com/office/drawing/2014/main" id="{ABAC7BCA-66CF-4CC2-9DC1-8504A057E77A}"/>
              </a:ext>
            </a:extLst>
          </p:cNvPr>
          <p:cNvSpPr/>
          <p:nvPr/>
        </p:nvSpPr>
        <p:spPr bwMode="auto">
          <a:xfrm flipH="1">
            <a:off x="6850872" y="2493978"/>
            <a:ext cx="1013359" cy="131006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 smtClean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127" name="角丸四角形 21">
            <a:extLst>
              <a:ext uri="{FF2B5EF4-FFF2-40B4-BE49-F238E27FC236}">
                <a16:creationId xmlns:a16="http://schemas.microsoft.com/office/drawing/2014/main" id="{EC5A95D0-3DB8-483E-A231-500489838C2C}"/>
              </a:ext>
            </a:extLst>
          </p:cNvPr>
          <p:cNvSpPr/>
          <p:nvPr/>
        </p:nvSpPr>
        <p:spPr bwMode="auto">
          <a:xfrm flipH="1">
            <a:off x="5227150" y="4234061"/>
            <a:ext cx="938842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 smtClean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128" name="角丸四角形 21">
            <a:extLst>
              <a:ext uri="{FF2B5EF4-FFF2-40B4-BE49-F238E27FC236}">
                <a16:creationId xmlns:a16="http://schemas.microsoft.com/office/drawing/2014/main" id="{EC5A95D0-3DB8-483E-A231-500489838C2C}"/>
              </a:ext>
            </a:extLst>
          </p:cNvPr>
          <p:cNvSpPr/>
          <p:nvPr/>
        </p:nvSpPr>
        <p:spPr bwMode="auto">
          <a:xfrm flipH="1">
            <a:off x="6863666" y="5398218"/>
            <a:ext cx="938842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 smtClean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ExposedThing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129" name="角丸四角形 21">
            <a:extLst>
              <a:ext uri="{FF2B5EF4-FFF2-40B4-BE49-F238E27FC236}">
                <a16:creationId xmlns:a16="http://schemas.microsoft.com/office/drawing/2014/main" id="{6BAF6764-F6B5-4FDC-BB6F-EC72CFF69598}"/>
              </a:ext>
            </a:extLst>
          </p:cNvPr>
          <p:cNvSpPr/>
          <p:nvPr/>
        </p:nvSpPr>
        <p:spPr bwMode="auto">
          <a:xfrm flipH="1">
            <a:off x="5230437" y="4679719"/>
            <a:ext cx="938842" cy="126398"/>
          </a:xfrm>
          <a:prstGeom prst="roundRect">
            <a:avLst>
              <a:gd name="adj" fmla="val 14969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 smtClean="0">
                <a:solidFill>
                  <a:prstClr val="white"/>
                </a:solidFill>
                <a:latin typeface="Calibri" panose="020F0502020204030204" pitchFamily="34" charset="0"/>
                <a:ea typeface="HG明朝E" panose="02020909000000000000" pitchFamily="17" charset="-128"/>
                <a:cs typeface="Calibri" panose="020F0502020204030204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Calibri" panose="020F0502020204030204" pitchFamily="34" charset="0"/>
              <a:ea typeface="HG明朝E" panose="020209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1496664" y="3671884"/>
            <a:ext cx="860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latin typeface="Calibri" panose="020F0502020204030204" pitchFamily="34" charset="0"/>
                <a:ea typeface="Meiryo UI" panose="020B0604030504040204" pitchFamily="50" charset="-128"/>
                <a:cs typeface="Calibri" panose="020F0502020204030204" pitchFamily="34" charset="0"/>
              </a:rPr>
              <a:t>Internet</a:t>
            </a:r>
            <a:endParaRPr kumimoji="1" lang="ja-JP" altLang="en-US" sz="1600" dirty="0">
              <a:latin typeface="Calibri" panose="020F0502020204030204" pitchFamily="34" charset="0"/>
              <a:ea typeface="Meiryo UI" panose="020B0604030504040204" pitchFamily="50" charset="-128"/>
              <a:cs typeface="Calibri" panose="020F0502020204030204" pitchFamily="34" charset="0"/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3174335" y="5764327"/>
            <a:ext cx="1072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latin typeface="Calibri" panose="020F0502020204030204" pitchFamily="34" charset="0"/>
                <a:ea typeface="Meiryo UI" panose="020B0604030504040204" pitchFamily="50" charset="-128"/>
                <a:cs typeface="Calibri" panose="020F0502020204030204" pitchFamily="34" charset="0"/>
              </a:rPr>
              <a:t>Network A</a:t>
            </a:r>
            <a:endParaRPr kumimoji="1" lang="ja-JP" altLang="en-US" sz="1600" dirty="0">
              <a:latin typeface="Calibri" panose="020F0502020204030204" pitchFamily="34" charset="0"/>
              <a:ea typeface="Meiryo UI" panose="020B0604030504040204" pitchFamily="50" charset="-128"/>
              <a:cs typeface="Calibri" panose="020F0502020204030204" pitchFamily="34" charset="0"/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4932040" y="5741964"/>
            <a:ext cx="106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latin typeface="Calibri" panose="020F0502020204030204" pitchFamily="34" charset="0"/>
                <a:ea typeface="Meiryo UI" panose="020B0604030504040204" pitchFamily="50" charset="-128"/>
                <a:cs typeface="Calibri" panose="020F0502020204030204" pitchFamily="34" charset="0"/>
              </a:rPr>
              <a:t>Network B</a:t>
            </a:r>
            <a:endParaRPr kumimoji="1" lang="ja-JP" altLang="en-US" sz="1600" dirty="0">
              <a:latin typeface="Calibri" panose="020F0502020204030204" pitchFamily="34" charset="0"/>
              <a:ea typeface="Meiryo UI" panose="020B0604030504040204" pitchFamily="50" charset="-128"/>
              <a:cs typeface="Calibri" panose="020F0502020204030204" pitchFamily="34" charset="0"/>
            </a:endParaRPr>
          </a:p>
        </p:txBody>
      </p:sp>
      <p:cxnSp>
        <p:nvCxnSpPr>
          <p:cNvPr id="86" name="Gerade Verbindung mit Pfeil 42">
            <a:extLst>
              <a:ext uri="{FF2B5EF4-FFF2-40B4-BE49-F238E27FC236}">
                <a16:creationId xmlns:a16="http://schemas.microsoft.com/office/drawing/2014/main" id="{6C46992C-EE60-4301-86E6-1E6F472681B0}"/>
              </a:ext>
            </a:extLst>
          </p:cNvPr>
          <p:cNvCxnSpPr>
            <a:cxnSpLocks/>
            <a:stCxn id="92" idx="0"/>
          </p:cNvCxnSpPr>
          <p:nvPr/>
        </p:nvCxnSpPr>
        <p:spPr>
          <a:xfrm flipH="1" flipV="1">
            <a:off x="3291046" y="3797449"/>
            <a:ext cx="3278" cy="44094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6C34E2E-52F3-4333-839E-538767E6AFFE}"/>
              </a:ext>
            </a:extLst>
          </p:cNvPr>
          <p:cNvSpPr txBox="1"/>
          <p:nvPr/>
        </p:nvSpPr>
        <p:spPr>
          <a:xfrm>
            <a:off x="4007136" y="3194209"/>
            <a:ext cx="1044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latin typeface="Calibri" panose="020F0502020204030204" pitchFamily="34" charset="0"/>
                <a:ea typeface="Meiryo UI" panose="020B0604030504040204" pitchFamily="50" charset="-128"/>
                <a:cs typeface="Calibri" panose="020F0502020204030204" pitchFamily="34" charset="0"/>
              </a:rPr>
              <a:t>synchronize</a:t>
            </a:r>
            <a:endParaRPr kumimoji="1" lang="ja-JP" altLang="en-US" sz="1400" dirty="0">
              <a:latin typeface="Calibri" panose="020F0502020204030204" pitchFamily="34" charset="0"/>
              <a:ea typeface="Meiryo UI" panose="020B0604030504040204" pitchFamily="50" charset="-128"/>
              <a:cs typeface="Calibri" panose="020F0502020204030204" pitchFamily="34" charset="0"/>
            </a:endParaRPr>
          </a:p>
        </p:txBody>
      </p:sp>
      <p:cxnSp>
        <p:nvCxnSpPr>
          <p:cNvPr id="45" name="Gerade Verbindung mit Pfeil 42">
            <a:extLst>
              <a:ext uri="{FF2B5EF4-FFF2-40B4-BE49-F238E27FC236}">
                <a16:creationId xmlns:a16="http://schemas.microsoft.com/office/drawing/2014/main" id="{48673D41-E212-4AA6-9910-364F59EA078E}"/>
              </a:ext>
            </a:extLst>
          </p:cNvPr>
          <p:cNvCxnSpPr>
            <a:cxnSpLocks/>
          </p:cNvCxnSpPr>
          <p:nvPr/>
        </p:nvCxnSpPr>
        <p:spPr>
          <a:xfrm flipH="1" flipV="1">
            <a:off x="3875989" y="3520649"/>
            <a:ext cx="1237216" cy="19820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9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3.2.2 Thing-to-Thing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450183" y="4944822"/>
            <a:ext cx="910827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Server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168442" y="4962765"/>
            <a:ext cx="1638590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rgbClr val="1782DB"/>
                </a:solidFill>
              </a:rPr>
              <a:t>Server and Client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sp>
        <p:nvSpPr>
          <p:cNvPr id="16" name="角丸四角形 30"/>
          <p:cNvSpPr/>
          <p:nvPr/>
        </p:nvSpPr>
        <p:spPr>
          <a:xfrm>
            <a:off x="6131830" y="2607359"/>
            <a:ext cx="932086" cy="60466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2650974"/>
            <a:ext cx="1010853" cy="509037"/>
          </a:xfrm>
          <a:prstGeom prst="rect">
            <a:avLst/>
          </a:prstGeom>
        </p:spPr>
      </p:pic>
      <p:sp>
        <p:nvSpPr>
          <p:cNvPr id="21" name="角丸四角形 20"/>
          <p:cNvSpPr/>
          <p:nvPr/>
        </p:nvSpPr>
        <p:spPr>
          <a:xfrm>
            <a:off x="1907704" y="2276872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765782" y="3232638"/>
            <a:ext cx="1664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Controller with sensor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258219" y="3194480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lang="en-US" altLang="ja-JP" dirty="0"/>
              <a:t>A</a:t>
            </a:r>
            <a:r>
              <a:rPr kumimoji="1" lang="en-US" altLang="ja-JP" dirty="0"/>
              <a:t>ppliance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/>
          <p:nvPr/>
        </p:nvCxnSpPr>
        <p:spPr>
          <a:xfrm flipH="1">
            <a:off x="3725648" y="2905493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38570" y="2343508"/>
            <a:ext cx="248558" cy="51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6" descr="C:\Users\knimura\AppData\Local\Microsoft\Windows\Temporary Internet Files\Content.IE5\8TTJABOM\arduino-pir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908" y="2696232"/>
            <a:ext cx="548967" cy="45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18">
            <a:extLst>
              <a:ext uri="{FF2B5EF4-FFF2-40B4-BE49-F238E27FC236}">
                <a16:creationId xmlns:a16="http://schemas.microsoft.com/office/drawing/2014/main" id="{BE9A932B-47DB-4B4F-90A6-3F236BA6C6D0}"/>
              </a:ext>
            </a:extLst>
          </p:cNvPr>
          <p:cNvSpPr txBox="1"/>
          <p:nvPr/>
        </p:nvSpPr>
        <p:spPr>
          <a:xfrm>
            <a:off x="3635896" y="4078344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86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3.2.3 Remote access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450183" y="5809872"/>
            <a:ext cx="910827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Server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156176" y="5816782"/>
            <a:ext cx="871905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Client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660040"/>
            <a:ext cx="1010853" cy="509037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612951"/>
            <a:ext cx="413874" cy="603217"/>
          </a:xfrm>
          <a:prstGeom prst="rect">
            <a:avLst/>
          </a:prstGeom>
        </p:spPr>
      </p:pic>
      <p:sp>
        <p:nvSpPr>
          <p:cNvPr id="19" name="角丸四角形 18"/>
          <p:cNvSpPr/>
          <p:nvPr/>
        </p:nvSpPr>
        <p:spPr>
          <a:xfrm>
            <a:off x="1907704" y="3285938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042343" y="4222829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258219" y="4203546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31" name="直線矢印コネクタ 30"/>
          <p:cNvCxnSpPr/>
          <p:nvPr/>
        </p:nvCxnSpPr>
        <p:spPr>
          <a:xfrm flipH="1">
            <a:off x="3725648" y="3914559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17"/>
          <p:cNvCxnSpPr/>
          <p:nvPr/>
        </p:nvCxnSpPr>
        <p:spPr>
          <a:xfrm flipH="1">
            <a:off x="3750182" y="2276872"/>
            <a:ext cx="2034199" cy="1261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2" y="1700808"/>
            <a:ext cx="413874" cy="603217"/>
          </a:xfrm>
          <a:prstGeom prst="rect">
            <a:avLst/>
          </a:prstGeom>
        </p:spPr>
      </p:pic>
      <p:sp>
        <p:nvSpPr>
          <p:cNvPr id="37" name="テキスト ボックス 16"/>
          <p:cNvSpPr txBox="1"/>
          <p:nvPr/>
        </p:nvSpPr>
        <p:spPr>
          <a:xfrm>
            <a:off x="6078516" y="2310686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39" name="テキスト ボックス 18">
            <a:extLst>
              <a:ext uri="{FF2B5EF4-FFF2-40B4-BE49-F238E27FC236}">
                <a16:creationId xmlns:a16="http://schemas.microsoft.com/office/drawing/2014/main" id="{5B9D17E8-173F-4B4C-963C-C646B80CF2E7}"/>
              </a:ext>
            </a:extLst>
          </p:cNvPr>
          <p:cNvSpPr txBox="1"/>
          <p:nvPr/>
        </p:nvSpPr>
        <p:spPr>
          <a:xfrm>
            <a:off x="3635896" y="5087410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79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3.2.4 Gateways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051720" y="5733257"/>
            <a:ext cx="910827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Server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205666" y="5744289"/>
            <a:ext cx="871905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Client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851920" y="5744289"/>
            <a:ext cx="1638590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Server and Client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516024"/>
            <a:ext cx="1010853" cy="509037"/>
          </a:xfrm>
          <a:prstGeom prst="rect">
            <a:avLst/>
          </a:prstGeom>
        </p:spPr>
      </p:pic>
      <p:sp>
        <p:nvSpPr>
          <p:cNvPr id="22" name="角丸四角形 21"/>
          <p:cNvSpPr/>
          <p:nvPr/>
        </p:nvSpPr>
        <p:spPr>
          <a:xfrm>
            <a:off x="1907704" y="3141922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258219" y="4059530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30" name="直線矢印コネクタ 17"/>
          <p:cNvCxnSpPr/>
          <p:nvPr/>
        </p:nvCxnSpPr>
        <p:spPr>
          <a:xfrm flipH="1">
            <a:off x="5076057" y="1991577"/>
            <a:ext cx="936103" cy="580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951413"/>
            <a:ext cx="1193968" cy="477587"/>
          </a:xfrm>
          <a:prstGeom prst="rect">
            <a:avLst/>
          </a:prstGeom>
        </p:spPr>
      </p:pic>
      <p:sp>
        <p:nvSpPr>
          <p:cNvPr id="32" name="テキスト ボックス 25"/>
          <p:cNvSpPr txBox="1"/>
          <p:nvPr/>
        </p:nvSpPr>
        <p:spPr>
          <a:xfrm>
            <a:off x="3615100" y="2517267"/>
            <a:ext cx="169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Gateway/Proxy</a:t>
            </a:r>
            <a:endParaRPr kumimoji="1" lang="ja-JP" altLang="en-US" dirty="0"/>
          </a:p>
        </p:txBody>
      </p:sp>
      <p:pic>
        <p:nvPicPr>
          <p:cNvPr id="33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2" y="1556792"/>
            <a:ext cx="413874" cy="603217"/>
          </a:xfrm>
          <a:prstGeom prst="rect">
            <a:avLst/>
          </a:prstGeom>
        </p:spPr>
      </p:pic>
      <p:sp>
        <p:nvSpPr>
          <p:cNvPr id="34" name="テキスト ボックス 16"/>
          <p:cNvSpPr txBox="1"/>
          <p:nvPr/>
        </p:nvSpPr>
        <p:spPr>
          <a:xfrm>
            <a:off x="6078516" y="2166670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cxnSp>
        <p:nvCxnSpPr>
          <p:cNvPr id="35" name="直線矢印コネクタ 17"/>
          <p:cNvCxnSpPr/>
          <p:nvPr/>
        </p:nvCxnSpPr>
        <p:spPr>
          <a:xfrm flipH="1">
            <a:off x="3472830" y="3481958"/>
            <a:ext cx="432048" cy="267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18">
            <a:extLst>
              <a:ext uri="{FF2B5EF4-FFF2-40B4-BE49-F238E27FC236}">
                <a16:creationId xmlns:a16="http://schemas.microsoft.com/office/drawing/2014/main" id="{A8D79E22-D110-A944-A474-A42156233C3E}"/>
              </a:ext>
            </a:extLst>
          </p:cNvPr>
          <p:cNvSpPr txBox="1"/>
          <p:nvPr/>
        </p:nvSpPr>
        <p:spPr>
          <a:xfrm>
            <a:off x="2010829" y="4956225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15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3.2.5 Cloud-ready devices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080471" y="5744289"/>
            <a:ext cx="910827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Server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247209" y="5680650"/>
            <a:ext cx="871905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Client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880671" y="5744288"/>
            <a:ext cx="1638590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Server and Client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sp>
        <p:nvSpPr>
          <p:cNvPr id="21" name="雲 21"/>
          <p:cNvSpPr/>
          <p:nvPr/>
        </p:nvSpPr>
        <p:spPr>
          <a:xfrm>
            <a:off x="4427984" y="1556792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268576" y="2851555"/>
            <a:ext cx="1652679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602890"/>
            <a:ext cx="1010853" cy="509037"/>
          </a:xfrm>
          <a:prstGeom prst="rect">
            <a:avLst/>
          </a:prstGeom>
        </p:spPr>
      </p:pic>
      <p:sp>
        <p:nvSpPr>
          <p:cNvPr id="25" name="角丸四角形 24"/>
          <p:cNvSpPr/>
          <p:nvPr/>
        </p:nvSpPr>
        <p:spPr>
          <a:xfrm>
            <a:off x="1907704" y="3228788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258219" y="4146396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34" name="直線矢印コネクタ 17"/>
          <p:cNvCxnSpPr/>
          <p:nvPr/>
        </p:nvCxnSpPr>
        <p:spPr>
          <a:xfrm flipH="1" flipV="1">
            <a:off x="6228184" y="2795786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25"/>
          <p:cNvSpPr/>
          <p:nvPr/>
        </p:nvSpPr>
        <p:spPr>
          <a:xfrm>
            <a:off x="5415959" y="2132107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2279970"/>
            <a:ext cx="505426" cy="254518"/>
          </a:xfrm>
          <a:prstGeom prst="rect">
            <a:avLst/>
          </a:prstGeom>
        </p:spPr>
      </p:pic>
      <p:sp>
        <p:nvSpPr>
          <p:cNvPr id="37" name="テキスト ボックス 30"/>
          <p:cNvSpPr txBox="1"/>
          <p:nvPr/>
        </p:nvSpPr>
        <p:spPr>
          <a:xfrm>
            <a:off x="5482427" y="1715666"/>
            <a:ext cx="700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Proxy</a:t>
            </a:r>
            <a:endParaRPr kumimoji="1" lang="ja-JP" altLang="en-US" dirty="0"/>
          </a:p>
        </p:txBody>
      </p:sp>
      <p:pic>
        <p:nvPicPr>
          <p:cNvPr id="38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555801"/>
            <a:ext cx="413874" cy="603217"/>
          </a:xfrm>
          <a:prstGeom prst="rect">
            <a:avLst/>
          </a:prstGeom>
        </p:spPr>
      </p:pic>
      <p:sp>
        <p:nvSpPr>
          <p:cNvPr id="39" name="テキスト ボックス 16"/>
          <p:cNvSpPr txBox="1"/>
          <p:nvPr/>
        </p:nvSpPr>
        <p:spPr>
          <a:xfrm>
            <a:off x="6042343" y="4165679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40" name="テキスト ボックス 18">
            <a:extLst>
              <a:ext uri="{FF2B5EF4-FFF2-40B4-BE49-F238E27FC236}">
                <a16:creationId xmlns:a16="http://schemas.microsoft.com/office/drawing/2014/main" id="{AFE42B18-28B9-9245-A082-17E76DDF5446}"/>
              </a:ext>
            </a:extLst>
          </p:cNvPr>
          <p:cNvSpPr txBox="1"/>
          <p:nvPr/>
        </p:nvSpPr>
        <p:spPr>
          <a:xfrm>
            <a:off x="2023944" y="5032334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549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3.2.6 Cloud proxies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352345" y="5542463"/>
            <a:ext cx="910827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Server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205667" y="5871235"/>
            <a:ext cx="871905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Client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688854" y="5877272"/>
            <a:ext cx="1638590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Server and Client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089998" y="5528265"/>
            <a:ext cx="1638590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Server and Client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sp>
        <p:nvSpPr>
          <p:cNvPr id="25" name="雲 21"/>
          <p:cNvSpPr/>
          <p:nvPr/>
        </p:nvSpPr>
        <p:spPr>
          <a:xfrm>
            <a:off x="4427984" y="1556792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17"/>
          <p:cNvSpPr/>
          <p:nvPr/>
        </p:nvSpPr>
        <p:spPr>
          <a:xfrm rot="19717306">
            <a:off x="4678999" y="2736275"/>
            <a:ext cx="1209876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602890"/>
            <a:ext cx="1010853" cy="509037"/>
          </a:xfrm>
          <a:prstGeom prst="rect">
            <a:avLst/>
          </a:prstGeom>
        </p:spPr>
      </p:pic>
      <p:sp>
        <p:nvSpPr>
          <p:cNvPr id="35" name="角丸四角形 34"/>
          <p:cNvSpPr/>
          <p:nvPr/>
        </p:nvSpPr>
        <p:spPr>
          <a:xfrm>
            <a:off x="1907704" y="3228788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229012" y="4146396"/>
            <a:ext cx="1169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37" name="直線矢印コネクタ 17"/>
          <p:cNvCxnSpPr/>
          <p:nvPr/>
        </p:nvCxnSpPr>
        <p:spPr>
          <a:xfrm flipH="1" flipV="1">
            <a:off x="6228184" y="2795786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3038279"/>
            <a:ext cx="1193968" cy="477587"/>
          </a:xfrm>
          <a:prstGeom prst="rect">
            <a:avLst/>
          </a:prstGeom>
        </p:spPr>
      </p:pic>
      <p:sp>
        <p:nvSpPr>
          <p:cNvPr id="39" name="テキスト ボックス 25"/>
          <p:cNvSpPr txBox="1"/>
          <p:nvPr/>
        </p:nvSpPr>
        <p:spPr>
          <a:xfrm>
            <a:off x="3214920" y="2594058"/>
            <a:ext cx="169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Proxy/Gateway</a:t>
            </a:r>
            <a:endParaRPr kumimoji="1" lang="ja-JP" altLang="en-US" dirty="0"/>
          </a:p>
        </p:txBody>
      </p:sp>
      <p:sp>
        <p:nvSpPr>
          <p:cNvPr id="40" name="角丸四角形 25"/>
          <p:cNvSpPr/>
          <p:nvPr/>
        </p:nvSpPr>
        <p:spPr>
          <a:xfrm>
            <a:off x="5415959" y="2132107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2279970"/>
            <a:ext cx="505426" cy="254518"/>
          </a:xfrm>
          <a:prstGeom prst="rect">
            <a:avLst/>
          </a:prstGeom>
        </p:spPr>
      </p:pic>
      <p:sp>
        <p:nvSpPr>
          <p:cNvPr id="42" name="テキスト ボックス 30"/>
          <p:cNvSpPr txBox="1"/>
          <p:nvPr/>
        </p:nvSpPr>
        <p:spPr>
          <a:xfrm>
            <a:off x="5484866" y="1715666"/>
            <a:ext cx="74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Proxy</a:t>
            </a:r>
            <a:endParaRPr kumimoji="1" lang="ja-JP" altLang="en-US" dirty="0"/>
          </a:p>
        </p:txBody>
      </p:sp>
      <p:pic>
        <p:nvPicPr>
          <p:cNvPr id="43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555801"/>
            <a:ext cx="413874" cy="603217"/>
          </a:xfrm>
          <a:prstGeom prst="rect">
            <a:avLst/>
          </a:prstGeom>
        </p:spPr>
      </p:pic>
      <p:sp>
        <p:nvSpPr>
          <p:cNvPr id="44" name="テキスト ボックス 16"/>
          <p:cNvSpPr txBox="1"/>
          <p:nvPr/>
        </p:nvSpPr>
        <p:spPr>
          <a:xfrm>
            <a:off x="6025704" y="4165679"/>
            <a:ext cx="1159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kumimoji="1" lang="en-US" altLang="ja-JP" dirty="0"/>
              <a:t>controller</a:t>
            </a:r>
            <a:endParaRPr kumimoji="1" lang="ja-JP" altLang="en-US" dirty="0"/>
          </a:p>
        </p:txBody>
      </p:sp>
      <p:cxnSp>
        <p:nvCxnSpPr>
          <p:cNvPr id="45" name="直線矢印コネクタ 17"/>
          <p:cNvCxnSpPr/>
          <p:nvPr/>
        </p:nvCxnSpPr>
        <p:spPr>
          <a:xfrm flipH="1">
            <a:off x="3472830" y="3568824"/>
            <a:ext cx="432048" cy="267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18">
            <a:extLst>
              <a:ext uri="{FF2B5EF4-FFF2-40B4-BE49-F238E27FC236}">
                <a16:creationId xmlns:a16="http://schemas.microsoft.com/office/drawing/2014/main" id="{1BABC55C-975E-6846-985C-88584B52D21F}"/>
              </a:ext>
            </a:extLst>
          </p:cNvPr>
          <p:cNvSpPr txBox="1"/>
          <p:nvPr/>
        </p:nvSpPr>
        <p:spPr>
          <a:xfrm>
            <a:off x="2051720" y="5030260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90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3.2.7 Legacy devices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1619672" y="3451759"/>
            <a:ext cx="2520280" cy="1611311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13211" y="4252493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Existing </a:t>
            </a:r>
          </a:p>
          <a:p>
            <a:pPr algn="ctr"/>
            <a:r>
              <a:rPr kumimoji="1" lang="en-US" altLang="ja-JP" dirty="0"/>
              <a:t>Device</a:t>
            </a:r>
            <a:endParaRPr kumimoji="1" lang="ja-JP" altLang="en-US" dirty="0"/>
          </a:p>
        </p:txBody>
      </p:sp>
      <p:sp>
        <p:nvSpPr>
          <p:cNvPr id="13" name="テキスト ボックス 18">
            <a:extLst>
              <a:ext uri="{FF2B5EF4-FFF2-40B4-BE49-F238E27FC236}">
                <a16:creationId xmlns:a16="http://schemas.microsoft.com/office/drawing/2014/main" id="{A8D79E22-D110-A944-A474-A42156233C3E}"/>
              </a:ext>
            </a:extLst>
          </p:cNvPr>
          <p:cNvSpPr txBox="1"/>
          <p:nvPr/>
        </p:nvSpPr>
        <p:spPr>
          <a:xfrm>
            <a:off x="1722797" y="5090750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pic>
        <p:nvPicPr>
          <p:cNvPr id="14" name="Picture 2" descr="http://www.wink.com/img/product/tcp-led-connected-lighting/variants/762148261636/hero_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490" y="3566575"/>
            <a:ext cx="592082" cy="57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6080202" y="6110183"/>
            <a:ext cx="871905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Client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721599" y="5687226"/>
            <a:ext cx="910827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Server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968049" y="5677970"/>
            <a:ext cx="1638590" cy="276999"/>
          </a:xfrm>
          <a:prstGeom prst="rect">
            <a:avLst/>
          </a:prstGeom>
          <a:ln>
            <a:solidFill>
              <a:srgbClr val="1782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1782DB"/>
                </a:solidFill>
              </a:rPr>
              <a:t>Server and Client role</a:t>
            </a:r>
            <a:endParaRPr kumimoji="1" lang="ja-JP" altLang="en-US" sz="1200" dirty="0">
              <a:solidFill>
                <a:srgbClr val="1782DB"/>
              </a:solidFill>
            </a:endParaRPr>
          </a:p>
        </p:txBody>
      </p:sp>
      <p:sp>
        <p:nvSpPr>
          <p:cNvPr id="20" name="雲 21"/>
          <p:cNvSpPr/>
          <p:nvPr/>
        </p:nvSpPr>
        <p:spPr>
          <a:xfrm>
            <a:off x="4139952" y="1700808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17"/>
          <p:cNvSpPr/>
          <p:nvPr/>
        </p:nvSpPr>
        <p:spPr>
          <a:xfrm rot="19717306">
            <a:off x="4390967" y="2880291"/>
            <a:ext cx="1209876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17"/>
          <p:cNvCxnSpPr/>
          <p:nvPr/>
        </p:nvCxnSpPr>
        <p:spPr>
          <a:xfrm flipH="1" flipV="1">
            <a:off x="5940152" y="2939802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029" y="3182295"/>
            <a:ext cx="1193968" cy="477587"/>
          </a:xfrm>
          <a:prstGeom prst="rect">
            <a:avLst/>
          </a:prstGeom>
        </p:spPr>
      </p:pic>
      <p:sp>
        <p:nvSpPr>
          <p:cNvPr id="24" name="テキスト ボックス 25"/>
          <p:cNvSpPr txBox="1"/>
          <p:nvPr/>
        </p:nvSpPr>
        <p:spPr>
          <a:xfrm>
            <a:off x="3359811" y="2739579"/>
            <a:ext cx="105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</a:t>
            </a:r>
            <a:endParaRPr kumimoji="1" lang="ja-JP" altLang="en-US" dirty="0"/>
          </a:p>
        </p:txBody>
      </p:sp>
      <p:sp>
        <p:nvSpPr>
          <p:cNvPr id="25" name="角丸四角形 25"/>
          <p:cNvSpPr/>
          <p:nvPr/>
        </p:nvSpPr>
        <p:spPr>
          <a:xfrm>
            <a:off x="5127927" y="2276123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365" y="2423986"/>
            <a:ext cx="505426" cy="254518"/>
          </a:xfrm>
          <a:prstGeom prst="rect">
            <a:avLst/>
          </a:prstGeom>
        </p:spPr>
      </p:pic>
      <p:sp>
        <p:nvSpPr>
          <p:cNvPr id="27" name="テキスト ボックス 30"/>
          <p:cNvSpPr txBox="1"/>
          <p:nvPr/>
        </p:nvSpPr>
        <p:spPr>
          <a:xfrm>
            <a:off x="5196834" y="1859682"/>
            <a:ext cx="74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Proxy</a:t>
            </a:r>
            <a:endParaRPr kumimoji="1" lang="ja-JP" altLang="en-US" dirty="0"/>
          </a:p>
        </p:txBody>
      </p:sp>
      <p:pic>
        <p:nvPicPr>
          <p:cNvPr id="28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651" y="3699817"/>
            <a:ext cx="413874" cy="603217"/>
          </a:xfrm>
          <a:prstGeom prst="rect">
            <a:avLst/>
          </a:prstGeom>
        </p:spPr>
      </p:pic>
      <p:sp>
        <p:nvSpPr>
          <p:cNvPr id="29" name="テキスト ボックス 16"/>
          <p:cNvSpPr txBox="1"/>
          <p:nvPr/>
        </p:nvSpPr>
        <p:spPr>
          <a:xfrm>
            <a:off x="5737672" y="4309695"/>
            <a:ext cx="1159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kumimoji="1" lang="en-US" altLang="ja-JP" dirty="0"/>
              <a:t>controller</a:t>
            </a:r>
            <a:endParaRPr kumimoji="1" lang="ja-JP" altLang="en-US" dirty="0"/>
          </a:p>
        </p:txBody>
      </p:sp>
      <p:cxnSp>
        <p:nvCxnSpPr>
          <p:cNvPr id="30" name="直線矢印コネクタ 17"/>
          <p:cNvCxnSpPr/>
          <p:nvPr/>
        </p:nvCxnSpPr>
        <p:spPr>
          <a:xfrm flipH="1">
            <a:off x="3184798" y="3712840"/>
            <a:ext cx="432048" cy="267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30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 25"/>
          <p:cNvSpPr/>
          <p:nvPr/>
        </p:nvSpPr>
        <p:spPr>
          <a:xfrm>
            <a:off x="3409495" y="4378680"/>
            <a:ext cx="1982641" cy="149859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3.2.8 Multiple Subsystems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020" y="2294381"/>
            <a:ext cx="413874" cy="603217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6559718" y="2057047"/>
            <a:ext cx="1300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Remote controller</a:t>
            </a:r>
            <a:endParaRPr kumimoji="1" lang="ja-JP" altLang="en-US" dirty="0"/>
          </a:p>
        </p:txBody>
      </p:sp>
      <p:sp>
        <p:nvSpPr>
          <p:cNvPr id="23" name="雲 22"/>
          <p:cNvSpPr/>
          <p:nvPr/>
        </p:nvSpPr>
        <p:spPr>
          <a:xfrm>
            <a:off x="3290665" y="1916832"/>
            <a:ext cx="2292954" cy="147635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5041939" y="2671375"/>
            <a:ext cx="911885" cy="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4146579" y="2147652"/>
            <a:ext cx="74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Proxy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 rot="18685213">
            <a:off x="2697982" y="3596003"/>
            <a:ext cx="1806979" cy="1920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997699" y="4376939"/>
            <a:ext cx="1982641" cy="149859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157" y="4578547"/>
            <a:ext cx="1010853" cy="509037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1008011" y="5123905"/>
            <a:ext cx="138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Electronic appliance</a:t>
            </a:r>
            <a:endParaRPr kumimoji="1" lang="ja-JP" altLang="en-US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943" y="4143538"/>
            <a:ext cx="1193968" cy="477587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2085752" y="3460624"/>
            <a:ext cx="1143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Gateway/</a:t>
            </a:r>
          </a:p>
          <a:p>
            <a:r>
              <a:rPr kumimoji="1" lang="en-US" altLang="ja-JP" dirty="0"/>
              <a:t>Proxy</a:t>
            </a:r>
            <a:endParaRPr kumimoji="1" lang="ja-JP" altLang="en-US" dirty="0"/>
          </a:p>
        </p:txBody>
      </p:sp>
      <p:pic>
        <p:nvPicPr>
          <p:cNvPr id="16" name="Picture 2" descr="C:\Users\knimura\AppData\Local\Microsoft\Windows\Temporary Internet Files\Content.IE5\00M96SWE\lgi01a2014082010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92050"/>
            <a:ext cx="1180213" cy="85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3436927" y="5185190"/>
            <a:ext cx="138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Factory facilities</a:t>
            </a:r>
            <a:endParaRPr kumimoji="1" lang="ja-JP" altLang="en-US" dirty="0"/>
          </a:p>
        </p:txBody>
      </p:sp>
      <p:sp>
        <p:nvSpPr>
          <p:cNvPr id="40" name="角丸四角形 39"/>
          <p:cNvSpPr/>
          <p:nvPr/>
        </p:nvSpPr>
        <p:spPr>
          <a:xfrm>
            <a:off x="5813191" y="4374879"/>
            <a:ext cx="1982641" cy="149859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823503" y="5121845"/>
            <a:ext cx="162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Car sensors and facilities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 rot="3927837">
            <a:off x="4083430" y="3513522"/>
            <a:ext cx="1416531" cy="1694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 rot="1639996">
            <a:off x="4645048" y="3513943"/>
            <a:ext cx="2918734" cy="190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4115516" y="2545687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609" y="2703378"/>
            <a:ext cx="505426" cy="254518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739" y="4145279"/>
            <a:ext cx="1193968" cy="477587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435" y="4141478"/>
            <a:ext cx="1193968" cy="477587"/>
          </a:xfrm>
          <a:prstGeom prst="rect">
            <a:avLst/>
          </a:prstGeom>
        </p:spPr>
      </p:pic>
      <p:sp>
        <p:nvSpPr>
          <p:cNvPr id="38" name="テキスト ボックス 37"/>
          <p:cNvSpPr txBox="1"/>
          <p:nvPr/>
        </p:nvSpPr>
        <p:spPr>
          <a:xfrm>
            <a:off x="4805464" y="3469792"/>
            <a:ext cx="1143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Gateway/</a:t>
            </a:r>
          </a:p>
          <a:p>
            <a:r>
              <a:rPr kumimoji="1" lang="en-US" altLang="ja-JP" dirty="0"/>
              <a:t>Proxy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175537" y="3496427"/>
            <a:ext cx="1143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Gateway/</a:t>
            </a:r>
          </a:p>
          <a:p>
            <a:r>
              <a:rPr kumimoji="1" lang="en-US" altLang="ja-JP" dirty="0"/>
              <a:t>Proxy</a:t>
            </a:r>
            <a:endParaRPr kumimoji="1" lang="ja-JP" altLang="en-US" dirty="0"/>
          </a:p>
        </p:txBody>
      </p:sp>
      <p:pic>
        <p:nvPicPr>
          <p:cNvPr id="33" name="Picture 2" descr="http://www.freeiconspng.com/uploads/factory-icon--vista-business-icons--softiconsm-2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88364" y="3367513"/>
            <a:ext cx="1296144" cy="1296144"/>
          </a:xfrm>
          <a:prstGeom prst="rect">
            <a:avLst/>
          </a:prstGeom>
          <a:noFill/>
        </p:spPr>
      </p:pic>
      <p:pic>
        <p:nvPicPr>
          <p:cNvPr id="37" name="Picture 4" descr="C:\Users\knimura\AppData\Local\Microsoft\Windows\Temporary Internet Files\Content.IE5\7S57FXLM\golf[1]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511" y="3829635"/>
            <a:ext cx="962336" cy="64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769" y="4631065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759" y="4653374"/>
            <a:ext cx="858788" cy="38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57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8"/>
          <p:cNvGrpSpPr/>
          <p:nvPr/>
        </p:nvGrpSpPr>
        <p:grpSpPr>
          <a:xfrm>
            <a:off x="5552320" y="1772816"/>
            <a:ext cx="2968827" cy="2261984"/>
            <a:chOff x="5652583" y="404664"/>
            <a:chExt cx="2304256" cy="227119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8" name="Isosceles Triangle 7"/>
            <p:cNvSpPr/>
            <p:nvPr/>
          </p:nvSpPr>
          <p:spPr>
            <a:xfrm>
              <a:off x="5652583" y="404664"/>
              <a:ext cx="2304256" cy="1034430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7" name="Rectangle 6"/>
            <p:cNvSpPr/>
            <p:nvPr/>
          </p:nvSpPr>
          <p:spPr>
            <a:xfrm>
              <a:off x="5987917" y="1439094"/>
              <a:ext cx="1597756" cy="12367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2" name="角丸四角形 21"/>
          <p:cNvSpPr/>
          <p:nvPr/>
        </p:nvSpPr>
        <p:spPr>
          <a:xfrm>
            <a:off x="2639579" y="4062049"/>
            <a:ext cx="5838484" cy="1959239"/>
          </a:xfrm>
          <a:prstGeom prst="roundRect">
            <a:avLst>
              <a:gd name="adj" fmla="val 593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89" name="角丸四角形 6"/>
          <p:cNvSpPr/>
          <p:nvPr/>
        </p:nvSpPr>
        <p:spPr bwMode="auto">
          <a:xfrm>
            <a:off x="5141778" y="3996016"/>
            <a:ext cx="1057933" cy="1455640"/>
          </a:xfrm>
          <a:prstGeom prst="roundRect">
            <a:avLst>
              <a:gd name="adj" fmla="val 6113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Device</a:t>
            </a:r>
          </a:p>
        </p:txBody>
      </p:sp>
      <p:sp>
        <p:nvSpPr>
          <p:cNvPr id="298" name="Textfeld 162"/>
          <p:cNvSpPr txBox="1"/>
          <p:nvPr/>
        </p:nvSpPr>
        <p:spPr>
          <a:xfrm>
            <a:off x="3945481" y="5222609"/>
            <a:ext cx="1290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Direct</a:t>
            </a:r>
            <a:br>
              <a:rPr lang="en-US" sz="1200" b="1" dirty="0" smtClean="0"/>
            </a:br>
            <a:r>
              <a:rPr lang="en-US" sz="1200" b="1" dirty="0" smtClean="0"/>
              <a:t>Thing-to-Thing</a:t>
            </a:r>
          </a:p>
          <a:p>
            <a:pPr algn="ctr"/>
            <a:r>
              <a:rPr lang="en-US" sz="1200" b="1" dirty="0" smtClean="0"/>
              <a:t>Interaction</a:t>
            </a:r>
            <a:endParaRPr lang="en-US" sz="1200" b="1" dirty="0"/>
          </a:p>
        </p:txBody>
      </p:sp>
      <p:sp>
        <p:nvSpPr>
          <p:cNvPr id="325" name="角丸四角形 6"/>
          <p:cNvSpPr/>
          <p:nvPr/>
        </p:nvSpPr>
        <p:spPr bwMode="auto">
          <a:xfrm>
            <a:off x="7241950" y="4510288"/>
            <a:ext cx="1014153" cy="892055"/>
          </a:xfrm>
          <a:prstGeom prst="roundRect">
            <a:avLst>
              <a:gd name="adj" fmla="val 6113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Existing Device</a:t>
            </a:r>
          </a:p>
        </p:txBody>
      </p:sp>
      <p:pic>
        <p:nvPicPr>
          <p:cNvPr id="326" name="Picture 2" descr="http://www.wink.com/img/product/tcp-led-connected-lighting/variants/762148261636/hero_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568" y="5270970"/>
            <a:ext cx="592082" cy="57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8" name="Textfeld 126"/>
          <p:cNvSpPr txBox="1"/>
          <p:nvPr/>
        </p:nvSpPr>
        <p:spPr>
          <a:xfrm>
            <a:off x="6105125" y="5367208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Complement</a:t>
            </a:r>
            <a:br>
              <a:rPr lang="en-US" sz="1200" b="1" dirty="0" smtClean="0"/>
            </a:br>
            <a:r>
              <a:rPr lang="en-US" sz="1200" b="1" dirty="0" smtClean="0"/>
              <a:t>Existing Devices</a:t>
            </a:r>
          </a:p>
        </p:txBody>
      </p:sp>
      <p:sp>
        <p:nvSpPr>
          <p:cNvPr id="359" name="角丸四角形 6"/>
          <p:cNvSpPr/>
          <p:nvPr/>
        </p:nvSpPr>
        <p:spPr bwMode="auto">
          <a:xfrm>
            <a:off x="2859013" y="4673431"/>
            <a:ext cx="1014153" cy="893223"/>
          </a:xfrm>
          <a:prstGeom prst="roundRect">
            <a:avLst>
              <a:gd name="adj" fmla="val 6113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Device</a:t>
            </a:r>
          </a:p>
        </p:txBody>
      </p:sp>
      <p:pic>
        <p:nvPicPr>
          <p:cNvPr id="371" name="図 1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109" y="5421586"/>
            <a:ext cx="1044226" cy="510331"/>
          </a:xfrm>
          <a:prstGeom prst="rect">
            <a:avLst/>
          </a:prstGeom>
        </p:spPr>
      </p:pic>
      <p:grpSp>
        <p:nvGrpSpPr>
          <p:cNvPr id="5" name="Group 1"/>
          <p:cNvGrpSpPr/>
          <p:nvPr/>
        </p:nvGrpSpPr>
        <p:grpSpPr>
          <a:xfrm>
            <a:off x="2341645" y="1900530"/>
            <a:ext cx="2850635" cy="1787230"/>
            <a:chOff x="683568" y="79792"/>
            <a:chExt cx="2491222" cy="170016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17" name="Oval 2"/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8" name="Oval 3"/>
            <p:cNvSpPr/>
            <p:nvPr/>
          </p:nvSpPr>
          <p:spPr>
            <a:xfrm>
              <a:off x="1301372" y="79792"/>
              <a:ext cx="1276023" cy="127602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9" name="Oval 4"/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0" name="Rectangle 5"/>
            <p:cNvSpPr/>
            <p:nvPr/>
          </p:nvSpPr>
          <p:spPr>
            <a:xfrm>
              <a:off x="1189665" y="1090658"/>
              <a:ext cx="1451998" cy="6893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373" name="角丸四角形 6"/>
          <p:cNvSpPr/>
          <p:nvPr/>
        </p:nvSpPr>
        <p:spPr bwMode="auto">
          <a:xfrm>
            <a:off x="882785" y="4575387"/>
            <a:ext cx="1014153" cy="893223"/>
          </a:xfrm>
          <a:prstGeom prst="roundRect">
            <a:avLst>
              <a:gd name="adj" fmla="val 6113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Web Browser</a:t>
            </a:r>
          </a:p>
        </p:txBody>
      </p:sp>
      <p:pic>
        <p:nvPicPr>
          <p:cNvPr id="374" name="図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37" y="3958221"/>
            <a:ext cx="434794" cy="615015"/>
          </a:xfrm>
          <a:prstGeom prst="rect">
            <a:avLst/>
          </a:prstGeom>
        </p:spPr>
      </p:pic>
      <p:sp>
        <p:nvSpPr>
          <p:cNvPr id="375" name="Textfeld 163"/>
          <p:cNvSpPr txBox="1"/>
          <p:nvPr/>
        </p:nvSpPr>
        <p:spPr>
          <a:xfrm>
            <a:off x="827926" y="5528265"/>
            <a:ext cx="1367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/>
              <a:t>Web Integration</a:t>
            </a:r>
            <a:endParaRPr lang="en-US" sz="1200" b="1"/>
          </a:p>
        </p:txBody>
      </p:sp>
      <p:sp>
        <p:nvSpPr>
          <p:cNvPr id="14" name="角丸四角形 13"/>
          <p:cNvSpPr/>
          <p:nvPr/>
        </p:nvSpPr>
        <p:spPr>
          <a:xfrm>
            <a:off x="7345467" y="4847675"/>
            <a:ext cx="853289" cy="393211"/>
          </a:xfrm>
          <a:prstGeom prst="roundRect">
            <a:avLst/>
          </a:prstGeom>
          <a:ln w="5715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server</a:t>
            </a:r>
            <a:endParaRPr kumimoji="1" lang="ja-JP" altLang="en-US" sz="1400" dirty="0"/>
          </a:p>
        </p:txBody>
      </p:sp>
      <p:sp>
        <p:nvSpPr>
          <p:cNvPr id="150" name="角丸四角形 149"/>
          <p:cNvSpPr/>
          <p:nvPr/>
        </p:nvSpPr>
        <p:spPr>
          <a:xfrm>
            <a:off x="965467" y="4857450"/>
            <a:ext cx="853289" cy="39321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client</a:t>
            </a:r>
            <a:endParaRPr kumimoji="1" lang="ja-JP" altLang="en-US" sz="1400" dirty="0"/>
          </a:p>
        </p:txBody>
      </p:sp>
      <p:sp>
        <p:nvSpPr>
          <p:cNvPr id="154" name="角丸四角形 153"/>
          <p:cNvSpPr/>
          <p:nvPr/>
        </p:nvSpPr>
        <p:spPr>
          <a:xfrm>
            <a:off x="2935864" y="4942916"/>
            <a:ext cx="853289" cy="39321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server</a:t>
            </a:r>
            <a:endParaRPr kumimoji="1" lang="ja-JP" altLang="en-US" sz="1400" dirty="0"/>
          </a:p>
        </p:txBody>
      </p:sp>
      <p:sp>
        <p:nvSpPr>
          <p:cNvPr id="155" name="角丸四角形 154"/>
          <p:cNvSpPr/>
          <p:nvPr/>
        </p:nvSpPr>
        <p:spPr>
          <a:xfrm>
            <a:off x="5246634" y="4955305"/>
            <a:ext cx="853289" cy="39321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server</a:t>
            </a:r>
            <a:endParaRPr kumimoji="1" lang="ja-JP" altLang="en-US" sz="1400" dirty="0"/>
          </a:p>
        </p:txBody>
      </p:sp>
      <p:sp>
        <p:nvSpPr>
          <p:cNvPr id="158" name="Textfeld 126"/>
          <p:cNvSpPr txBox="1"/>
          <p:nvPr/>
        </p:nvSpPr>
        <p:spPr>
          <a:xfrm>
            <a:off x="6790313" y="3793750"/>
            <a:ext cx="1742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Integration and Orchestration</a:t>
            </a:r>
          </a:p>
        </p:txBody>
      </p:sp>
      <p:sp>
        <p:nvSpPr>
          <p:cNvPr id="159" name="Textfeld 126"/>
          <p:cNvSpPr txBox="1"/>
          <p:nvPr/>
        </p:nvSpPr>
        <p:spPr>
          <a:xfrm>
            <a:off x="4412475" y="3436048"/>
            <a:ext cx="1742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Remote access and Synchronization</a:t>
            </a:r>
          </a:p>
        </p:txBody>
      </p:sp>
      <p:cxnSp>
        <p:nvCxnSpPr>
          <p:cNvPr id="72" name="直線コネクタ 71"/>
          <p:cNvCxnSpPr>
            <a:stCxn id="155" idx="1"/>
            <a:endCxn id="154" idx="3"/>
          </p:cNvCxnSpPr>
          <p:nvPr/>
        </p:nvCxnSpPr>
        <p:spPr>
          <a:xfrm flipH="1" flipV="1">
            <a:off x="3789154" y="5139522"/>
            <a:ext cx="1457480" cy="12389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150" idx="3"/>
            <a:endCxn id="154" idx="1"/>
          </p:cNvCxnSpPr>
          <p:nvPr/>
        </p:nvCxnSpPr>
        <p:spPr>
          <a:xfrm>
            <a:off x="1818756" y="5054056"/>
            <a:ext cx="1117108" cy="85466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角丸四角形 48"/>
          <p:cNvSpPr/>
          <p:nvPr/>
        </p:nvSpPr>
        <p:spPr>
          <a:xfrm>
            <a:off x="5249221" y="4293096"/>
            <a:ext cx="853289" cy="39321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client</a:t>
            </a:r>
            <a:endParaRPr kumimoji="1" lang="ja-JP" altLang="en-US" sz="1400" dirty="0"/>
          </a:p>
        </p:txBody>
      </p:sp>
      <p:sp>
        <p:nvSpPr>
          <p:cNvPr id="58" name="角丸四角形 6"/>
          <p:cNvSpPr/>
          <p:nvPr/>
        </p:nvSpPr>
        <p:spPr bwMode="auto">
          <a:xfrm>
            <a:off x="6281915" y="2235704"/>
            <a:ext cx="1127654" cy="1447638"/>
          </a:xfrm>
          <a:prstGeom prst="roundRect">
            <a:avLst>
              <a:gd name="adj" fmla="val 6113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kern="0" dirty="0" smtClean="0">
                <a:solidFill>
                  <a:srgbClr val="000000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Gateway</a:t>
            </a:r>
            <a:endParaRPr kumimoji="0" lang="en-US" altLang="ja-JP" sz="1000" b="1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50" name="直線コネクタ 49"/>
          <p:cNvCxnSpPr>
            <a:stCxn id="49" idx="2"/>
            <a:endCxn id="155" idx="0"/>
          </p:cNvCxnSpPr>
          <p:nvPr/>
        </p:nvCxnSpPr>
        <p:spPr>
          <a:xfrm flipH="1">
            <a:off x="5673279" y="4686307"/>
            <a:ext cx="2587" cy="26899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角丸四角形 150"/>
          <p:cNvSpPr/>
          <p:nvPr/>
        </p:nvSpPr>
        <p:spPr>
          <a:xfrm>
            <a:off x="6367819" y="2517779"/>
            <a:ext cx="959886" cy="39321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client</a:t>
            </a:r>
            <a:endParaRPr kumimoji="1" lang="ja-JP" altLang="en-US" sz="1400" dirty="0"/>
          </a:p>
        </p:txBody>
      </p:sp>
      <p:sp>
        <p:nvSpPr>
          <p:cNvPr id="152" name="角丸四角形 151"/>
          <p:cNvSpPr/>
          <p:nvPr/>
        </p:nvSpPr>
        <p:spPr>
          <a:xfrm>
            <a:off x="6381297" y="3221804"/>
            <a:ext cx="946407" cy="39321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Proxy/ gateway</a:t>
            </a:r>
            <a:endParaRPr kumimoji="1" lang="ja-JP" altLang="en-US" sz="1400" dirty="0"/>
          </a:p>
        </p:txBody>
      </p:sp>
      <p:cxnSp>
        <p:nvCxnSpPr>
          <p:cNvPr id="54" name="直線コネクタ 53"/>
          <p:cNvCxnSpPr>
            <a:stCxn id="151" idx="2"/>
            <a:endCxn id="152" idx="0"/>
          </p:cNvCxnSpPr>
          <p:nvPr/>
        </p:nvCxnSpPr>
        <p:spPr>
          <a:xfrm>
            <a:off x="6847762" y="2910990"/>
            <a:ext cx="6739" cy="310814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stCxn id="152" idx="2"/>
            <a:endCxn id="155" idx="3"/>
          </p:cNvCxnSpPr>
          <p:nvPr/>
        </p:nvCxnSpPr>
        <p:spPr>
          <a:xfrm flipH="1">
            <a:off x="6099923" y="3615015"/>
            <a:ext cx="754578" cy="1536896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>
            <a:stCxn id="152" idx="2"/>
            <a:endCxn id="14" idx="1"/>
          </p:cNvCxnSpPr>
          <p:nvPr/>
        </p:nvCxnSpPr>
        <p:spPr>
          <a:xfrm>
            <a:off x="6854501" y="3615015"/>
            <a:ext cx="490966" cy="1429266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6" name="図 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302" y="2944202"/>
            <a:ext cx="1017495" cy="394992"/>
          </a:xfrm>
          <a:prstGeom prst="rect">
            <a:avLst/>
          </a:prstGeom>
        </p:spPr>
      </p:pic>
      <p:sp>
        <p:nvSpPr>
          <p:cNvPr id="59" name="角丸四角形 6"/>
          <p:cNvSpPr/>
          <p:nvPr/>
        </p:nvSpPr>
        <p:spPr bwMode="auto">
          <a:xfrm>
            <a:off x="3430641" y="2232096"/>
            <a:ext cx="1127654" cy="1447638"/>
          </a:xfrm>
          <a:prstGeom prst="roundRect">
            <a:avLst>
              <a:gd name="adj" fmla="val 6113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kern="0" dirty="0" smtClean="0">
                <a:solidFill>
                  <a:srgbClr val="000000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Cloud</a:t>
            </a:r>
            <a:endParaRPr kumimoji="0" lang="en-US" altLang="ja-JP" sz="1000" b="1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45" name="角丸四角形 144"/>
          <p:cNvSpPr/>
          <p:nvPr/>
        </p:nvSpPr>
        <p:spPr>
          <a:xfrm>
            <a:off x="3554738" y="2532941"/>
            <a:ext cx="853289" cy="39321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client</a:t>
            </a:r>
            <a:endParaRPr kumimoji="1" lang="ja-JP" altLang="en-US" sz="1400" dirty="0"/>
          </a:p>
        </p:txBody>
      </p:sp>
      <p:sp>
        <p:nvSpPr>
          <p:cNvPr id="149" name="角丸四角形 148"/>
          <p:cNvSpPr/>
          <p:nvPr/>
        </p:nvSpPr>
        <p:spPr>
          <a:xfrm>
            <a:off x="3556585" y="3232023"/>
            <a:ext cx="853289" cy="39321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proxy</a:t>
            </a:r>
            <a:endParaRPr kumimoji="1" lang="ja-JP" altLang="en-US" sz="1400" dirty="0"/>
          </a:p>
        </p:txBody>
      </p:sp>
      <p:cxnSp>
        <p:nvCxnSpPr>
          <p:cNvPr id="3" name="直線コネクタ 2"/>
          <p:cNvCxnSpPr>
            <a:stCxn id="149" idx="1"/>
          </p:cNvCxnSpPr>
          <p:nvPr/>
        </p:nvCxnSpPr>
        <p:spPr>
          <a:xfrm flipH="1">
            <a:off x="1827855" y="3428629"/>
            <a:ext cx="1728730" cy="1476542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149" idx="2"/>
          </p:cNvCxnSpPr>
          <p:nvPr/>
        </p:nvCxnSpPr>
        <p:spPr>
          <a:xfrm>
            <a:off x="3501941" y="3625234"/>
            <a:ext cx="178171" cy="1330071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145" idx="2"/>
            <a:endCxn id="149" idx="0"/>
          </p:cNvCxnSpPr>
          <p:nvPr/>
        </p:nvCxnSpPr>
        <p:spPr>
          <a:xfrm>
            <a:off x="3981383" y="2926152"/>
            <a:ext cx="1847" cy="305871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49" idx="3"/>
            <a:endCxn id="152" idx="1"/>
          </p:cNvCxnSpPr>
          <p:nvPr/>
        </p:nvCxnSpPr>
        <p:spPr>
          <a:xfrm flipV="1">
            <a:off x="4409874" y="3418410"/>
            <a:ext cx="1971423" cy="10219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80" descr="bl_0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472" y="2304162"/>
            <a:ext cx="854282" cy="104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" name="Picture 81" descr="it_04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840" y="2867052"/>
            <a:ext cx="534746" cy="42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グループ化 5"/>
          <p:cNvGrpSpPr/>
          <p:nvPr/>
        </p:nvGrpSpPr>
        <p:grpSpPr>
          <a:xfrm>
            <a:off x="5370407" y="5410931"/>
            <a:ext cx="613961" cy="529476"/>
            <a:chOff x="5485983" y="5948890"/>
            <a:chExt cx="932086" cy="868515"/>
          </a:xfrm>
        </p:grpSpPr>
        <p:sp>
          <p:nvSpPr>
            <p:cNvPr id="52" name="角丸四角形 30"/>
            <p:cNvSpPr/>
            <p:nvPr/>
          </p:nvSpPr>
          <p:spPr>
            <a:xfrm>
              <a:off x="5485983" y="6212741"/>
              <a:ext cx="932086" cy="60466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3" name="Picture 7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721"/>
            <a:stretch/>
          </p:blipFill>
          <p:spPr bwMode="auto">
            <a:xfrm>
              <a:off x="6092723" y="5948890"/>
              <a:ext cx="248558" cy="51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Picture 6" descr="C:\Users\knimura\AppData\Local\Microsoft\Windows\Temporary Internet Files\Content.IE5\8TTJABOM\arduino-pir[1]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3061" y="6301614"/>
              <a:ext cx="548967" cy="454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 Summary</a:t>
            </a:r>
            <a:endParaRPr lang="en-US" dirty="0"/>
          </a:p>
        </p:txBody>
      </p:sp>
      <p:pic>
        <p:nvPicPr>
          <p:cNvPr id="56" name="Picture 4" descr="C:\Users\knimura\AppData\Local\Microsoft\Windows\Temporary Internet Files\Content.IE5\7S57FXLM\golf[1]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867417" cy="57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角丸四角形 6"/>
          <p:cNvSpPr/>
          <p:nvPr/>
        </p:nvSpPr>
        <p:spPr bwMode="auto">
          <a:xfrm>
            <a:off x="933518" y="2805002"/>
            <a:ext cx="1014153" cy="842236"/>
          </a:xfrm>
          <a:prstGeom prst="roundRect">
            <a:avLst>
              <a:gd name="adj" fmla="val 6113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Connected Car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1035120" y="3087348"/>
            <a:ext cx="853289" cy="39321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server</a:t>
            </a:r>
            <a:endParaRPr kumimoji="1" lang="ja-JP" altLang="en-US" sz="1400" dirty="0"/>
          </a:p>
        </p:txBody>
      </p:sp>
      <p:cxnSp>
        <p:nvCxnSpPr>
          <p:cNvPr id="66" name="直線コネクタ 65"/>
          <p:cNvCxnSpPr>
            <a:endCxn id="60" idx="3"/>
          </p:cNvCxnSpPr>
          <p:nvPr/>
        </p:nvCxnSpPr>
        <p:spPr>
          <a:xfrm flipH="1" flipV="1">
            <a:off x="1888409" y="3283954"/>
            <a:ext cx="1681490" cy="2249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スライド番号プレースホルダー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2DBA-1C0A-4DDA-8E27-520802FF250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84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メイリオ＋Sei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367</Words>
  <Application>Microsoft Office PowerPoint</Application>
  <PresentationFormat>画面に合わせる (4:3)</PresentationFormat>
  <Paragraphs>233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4" baseType="lpstr">
      <vt:lpstr>HG明朝E</vt:lpstr>
      <vt:lpstr>Meiryo UI</vt:lpstr>
      <vt:lpstr>ＭＳ Ｐゴシック</vt:lpstr>
      <vt:lpstr>メイリオ</vt:lpstr>
      <vt:lpstr>Arial</vt:lpstr>
      <vt:lpstr>Calibri</vt:lpstr>
      <vt:lpstr>Segoe UI</vt:lpstr>
      <vt:lpstr>Wingdings</vt:lpstr>
      <vt:lpstr>Wingdings 3</vt:lpstr>
      <vt:lpstr>アース</vt:lpstr>
      <vt:lpstr>3.2.1 Device controllers</vt:lpstr>
      <vt:lpstr>3.2.2 Thing-to-Thing</vt:lpstr>
      <vt:lpstr>3.2.3 Remote access</vt:lpstr>
      <vt:lpstr>3.2.4 Gateways</vt:lpstr>
      <vt:lpstr>3.2.5 Cloud-ready devices</vt:lpstr>
      <vt:lpstr>3.2.6 Cloud proxies</vt:lpstr>
      <vt:lpstr>3.2.7 Legacy devices</vt:lpstr>
      <vt:lpstr>3.2.8 Multiple Subsystems</vt:lpstr>
      <vt:lpstr>3.3 Summary</vt:lpstr>
      <vt:lpstr>6.5 Inter connection of application and device</vt:lpstr>
      <vt:lpstr>8.5 Devices in a Local Network Controlled from a Cloud</vt:lpstr>
      <vt:lpstr>8.6 service-to-service connections across multiple domains Cloud service with directory</vt:lpstr>
      <vt:lpstr>8.6 service-to-service connections across multiple domains multiple cloud connect through directory synchronization</vt:lpstr>
      <vt:lpstr>8.6 service-to-service connections across multiple domains multiple cloud connect through servient synchronization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2019-03-12T07:28:14Z</dcterms:created>
  <dcterms:modified xsi:type="dcterms:W3CDTF">2019-03-22T11:47:43Z</dcterms:modified>
</cp:coreProperties>
</file>